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4"/>
  </p:notesMasterIdLst>
  <p:handoutMasterIdLst>
    <p:handoutMasterId r:id="rId35"/>
  </p:handoutMasterIdLst>
  <p:sldIdLst>
    <p:sldId id="307" r:id="rId2"/>
    <p:sldId id="258" r:id="rId3"/>
    <p:sldId id="315" r:id="rId4"/>
    <p:sldId id="259" r:id="rId5"/>
    <p:sldId id="316" r:id="rId6"/>
    <p:sldId id="317" r:id="rId7"/>
    <p:sldId id="318" r:id="rId8"/>
    <p:sldId id="348" r:id="rId9"/>
    <p:sldId id="349" r:id="rId10"/>
    <p:sldId id="320" r:id="rId11"/>
    <p:sldId id="321" r:id="rId12"/>
    <p:sldId id="322" r:id="rId13"/>
    <p:sldId id="323" r:id="rId14"/>
    <p:sldId id="325" r:id="rId15"/>
    <p:sldId id="326" r:id="rId16"/>
    <p:sldId id="327" r:id="rId17"/>
    <p:sldId id="328" r:id="rId18"/>
    <p:sldId id="350" r:id="rId19"/>
    <p:sldId id="330" r:id="rId20"/>
    <p:sldId id="331" r:id="rId21"/>
    <p:sldId id="333" r:id="rId22"/>
    <p:sldId id="332" r:id="rId23"/>
    <p:sldId id="334" r:id="rId24"/>
    <p:sldId id="335" r:id="rId25"/>
    <p:sldId id="336" r:id="rId26"/>
    <p:sldId id="337" r:id="rId27"/>
    <p:sldId id="338" r:id="rId28"/>
    <p:sldId id="341" r:id="rId29"/>
    <p:sldId id="340" r:id="rId30"/>
    <p:sldId id="342" r:id="rId31"/>
    <p:sldId id="286" r:id="rId32"/>
    <p:sldId id="351" r:id="rId33"/>
  </p:sldIdLst>
  <p:sldSz cx="9144000" cy="6858000" type="screen4x3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1496B4"/>
    <a:srgbClr val="A8187F"/>
    <a:srgbClr val="000099"/>
    <a:srgbClr val="E75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3" autoAdjust="0"/>
    <p:restoredTop sz="74245" autoAdjust="0"/>
  </p:normalViewPr>
  <p:slideViewPr>
    <p:cSldViewPr>
      <p:cViewPr varScale="1">
        <p:scale>
          <a:sx n="110" d="100"/>
          <a:sy n="110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144" y="-82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DEE69A96-857C-42C1-BBED-93906342B4B1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E7697AC4-7B4B-4FE6-AF73-BC88F7A58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038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CAD380C1-4E6A-4E3E-B8E3-93D0D043DA39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A4E21F06-B5DD-4FC7-A688-EC253839B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0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>
                <a:solidFill>
                  <a:prstClr val="black"/>
                </a:solidFill>
              </a:rPr>
              <a:pPr/>
              <a:t>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5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</a:t>
            </a:r>
            <a:r>
              <a:rPr lang="en-GB" baseline="0" dirty="0" smtClean="0"/>
              <a:t> from NUR/002/0215, slide 19</a:t>
            </a:r>
          </a:p>
          <a:p>
            <a:r>
              <a:rPr lang="en-GB" baseline="0" dirty="0" smtClean="0"/>
              <a:t>Web link to images</a:t>
            </a:r>
          </a:p>
          <a:p>
            <a:r>
              <a:rPr lang="en-GB" baseline="0" dirty="0" smtClean="0"/>
              <a:t>(R) https://www.dermquest.com/imagelibrary/large/015373HB.JPG</a:t>
            </a:r>
          </a:p>
          <a:p>
            <a:r>
              <a:rPr lang="en-GB" baseline="0" dirty="0" smtClean="0"/>
              <a:t>(L) https://www.dermquest.com/imagelibrary/large/015378HB.JPG 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54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Web link: 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BAD guidelines  for the management of squamous cell carcinoma </a:t>
            </a:r>
            <a:r>
              <a:rPr lang="en-GB" i="1" dirty="0" smtClean="0">
                <a:solidFill>
                  <a:prstClr val="black"/>
                </a:solidFill>
              </a:rPr>
              <a:t>in situ </a:t>
            </a:r>
            <a:r>
              <a:rPr lang="en-GB" dirty="0" smtClean="0">
                <a:solidFill>
                  <a:prstClr val="black"/>
                </a:solidFill>
              </a:rPr>
              <a:t>(Bowen’s disease) 2014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http://www.bad.org.uk/shared/get-file.ashx?id=1395&amp;itemtype=document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pp</a:t>
            </a:r>
            <a:r>
              <a:rPr lang="en-GB" dirty="0" smtClean="0">
                <a:solidFill>
                  <a:prstClr val="black"/>
                </a:solidFill>
              </a:rPr>
              <a:t> 248</a:t>
            </a:r>
          </a:p>
          <a:p>
            <a:pPr defTabSz="967788"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60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Web link: 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https://www.dermnetnz.org/topics/intraepidermal-carcinoma/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Web link: 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BAD guidelines  for the management of squamous cell carcinoma </a:t>
            </a:r>
            <a:r>
              <a:rPr lang="en-GB" i="1" dirty="0" smtClean="0">
                <a:solidFill>
                  <a:prstClr val="black"/>
                </a:solidFill>
              </a:rPr>
              <a:t>in situ </a:t>
            </a:r>
            <a:r>
              <a:rPr lang="en-GB" dirty="0" smtClean="0">
                <a:solidFill>
                  <a:prstClr val="black"/>
                </a:solidFill>
              </a:rPr>
              <a:t>(Bowen’s disease) 2014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http://www.bad.org.uk/shared/get-file.ashx?id=1395&amp;itemtype=document</a:t>
            </a:r>
          </a:p>
          <a:p>
            <a:pPr defTabSz="967788"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97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Web link: 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BAD guidelines  for the management of squamous cell carcinoma </a:t>
            </a:r>
            <a:r>
              <a:rPr lang="en-GB" i="1" dirty="0" smtClean="0">
                <a:solidFill>
                  <a:prstClr val="black"/>
                </a:solidFill>
              </a:rPr>
              <a:t>in situ </a:t>
            </a:r>
            <a:r>
              <a:rPr lang="en-GB" dirty="0" smtClean="0">
                <a:solidFill>
                  <a:prstClr val="black"/>
                </a:solidFill>
              </a:rPr>
              <a:t>(Bowen’s disease) 2014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http://www.bad.org.uk/shared/get-file.ashx?id=1395&amp;itemtype=document</a:t>
            </a:r>
          </a:p>
          <a:p>
            <a:pPr defTabSz="967788"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8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 link:</a:t>
            </a:r>
          </a:p>
          <a:p>
            <a:r>
              <a:rPr lang="en-GB" dirty="0" smtClean="0"/>
              <a:t>http://www.bad.org.uk/shared/get-file.ashx?id=45&amp;itemtype=document</a:t>
            </a:r>
          </a:p>
          <a:p>
            <a:r>
              <a:rPr lang="en-GB" dirty="0" smtClean="0"/>
              <a:t>Guidelines for the management of basal cell carcinoma.</a:t>
            </a:r>
          </a:p>
          <a:p>
            <a:r>
              <a:rPr lang="en-GB" dirty="0" err="1" smtClean="0"/>
              <a:t>N.R.Telfer</a:t>
            </a:r>
            <a:r>
              <a:rPr lang="en-GB" dirty="0" smtClean="0"/>
              <a:t>,</a:t>
            </a:r>
            <a:r>
              <a:rPr lang="en-GB" baseline="0" dirty="0" smtClean="0"/>
              <a:t> G.B. </a:t>
            </a:r>
            <a:r>
              <a:rPr lang="en-GB" baseline="0" dirty="0" err="1" smtClean="0"/>
              <a:t>Colver</a:t>
            </a:r>
            <a:r>
              <a:rPr lang="en-GB" baseline="0" dirty="0" smtClean="0"/>
              <a:t> and C.A. Morton (2008) </a:t>
            </a:r>
            <a:r>
              <a:rPr lang="en-GB" i="1" baseline="0" dirty="0" smtClean="0"/>
              <a:t>British Journal of Dermatology </a:t>
            </a:r>
            <a:r>
              <a:rPr lang="en-GB" b="1" baseline="0" dirty="0" smtClean="0"/>
              <a:t>159</a:t>
            </a:r>
            <a:r>
              <a:rPr lang="en-GB" baseline="0" dirty="0" smtClean="0"/>
              <a:t> pp35-48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12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https://www.dermnetnz.org/cme/lesions/basal-cell-carcinoma-cme/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954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 from NUR/002/0215, slide 27</a:t>
            </a:r>
          </a:p>
          <a:p>
            <a:r>
              <a:rPr lang="en-GB" dirty="0" smtClean="0"/>
              <a:t>Web link to image:</a:t>
            </a:r>
          </a:p>
          <a:p>
            <a:r>
              <a:rPr lang="en-GB" dirty="0" smtClean="0"/>
              <a:t>(UL):</a:t>
            </a:r>
            <a:r>
              <a:rPr lang="en-GB" baseline="0" dirty="0" smtClean="0"/>
              <a:t> </a:t>
            </a:r>
            <a:r>
              <a:rPr lang="en-GB" dirty="0" smtClean="0"/>
              <a:t>https://www.dermquest.com/image-library/image/5044bfd1c97267166cd66df4</a:t>
            </a:r>
          </a:p>
          <a:p>
            <a:r>
              <a:rPr lang="en-GB" dirty="0" smtClean="0"/>
              <a:t>(R): https://www.dermquest.com/imagelibrary/large/002306HB.JPG</a:t>
            </a:r>
          </a:p>
          <a:p>
            <a:r>
              <a:rPr lang="en-GB" dirty="0" smtClean="0"/>
              <a:t>(LL) image: https://www.dermquest.com/imagelibrary/large/000423HB.JPG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59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(UL) https://www.dermquest.com/image-library/image/5044bfd1c97267166cd66e1d</a:t>
            </a:r>
          </a:p>
          <a:p>
            <a:r>
              <a:rPr lang="en-GB" dirty="0" smtClean="0"/>
              <a:t>(right) https://www.dermquest.com/image-library/image/5044bfd1c97267166cd66fd0</a:t>
            </a:r>
          </a:p>
          <a:p>
            <a:r>
              <a:rPr lang="en-GB" dirty="0" smtClean="0"/>
              <a:t>(LL)</a:t>
            </a:r>
            <a:r>
              <a:rPr lang="en-GB" baseline="0" dirty="0" smtClean="0"/>
              <a:t> https://www.dermquest.com/image-library/image/5044bfd1c97267166cd66e1b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36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 from NUR/002/0215, slide 32</a:t>
            </a:r>
          </a:p>
          <a:p>
            <a:r>
              <a:rPr lang="en-GB" dirty="0" smtClean="0"/>
              <a:t>Web link to images:</a:t>
            </a:r>
          </a:p>
          <a:p>
            <a:r>
              <a:rPr lang="en-GB" dirty="0" smtClean="0"/>
              <a:t>(TL): https://www.dermquest.com/imagelibrary/large/001988HB.JPG</a:t>
            </a:r>
          </a:p>
          <a:p>
            <a:r>
              <a:rPr lang="en-GB" dirty="0" smtClean="0"/>
              <a:t>(R): https://www.dermquest.com/imagelibrary/large/003348HB.JPG</a:t>
            </a:r>
          </a:p>
          <a:p>
            <a:r>
              <a:rPr lang="en-GB" dirty="0" smtClean="0"/>
              <a:t>(LL):</a:t>
            </a:r>
            <a:r>
              <a:rPr lang="en-GB" baseline="0" dirty="0" smtClean="0"/>
              <a:t> https://www.dermquest.com/imagelibrary/large/001659HB.JPG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 from approved NUR/002/0215, slide 8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605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 from NUR/002/0215, slide 31</a:t>
            </a:r>
          </a:p>
          <a:p>
            <a:r>
              <a:rPr lang="en-GB" dirty="0" smtClean="0"/>
              <a:t>Web link to images;</a:t>
            </a:r>
          </a:p>
          <a:p>
            <a:r>
              <a:rPr lang="en-GB" dirty="0" smtClean="0"/>
              <a:t>(TL): https://www.dermquest.com/imagelibrary/large/001178HB.JPG</a:t>
            </a:r>
          </a:p>
          <a:p>
            <a:r>
              <a:rPr lang="en-GB" dirty="0" smtClean="0"/>
              <a:t>(R): https://www.dermquest.com/imagelibrary/large/003294VB.JPG</a:t>
            </a:r>
          </a:p>
          <a:p>
            <a:r>
              <a:rPr lang="en-GB" dirty="0" smtClean="0"/>
              <a:t>(LL): https://www.dermquest.com/imagelibrary/large/000421HB.JPG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81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Lifted from NUR/002/0215, slide 33</a:t>
            </a:r>
          </a:p>
          <a:p>
            <a:r>
              <a:rPr lang="en-GB" dirty="0" smtClean="0"/>
              <a:t>Web link to images:</a:t>
            </a:r>
          </a:p>
          <a:p>
            <a:r>
              <a:rPr lang="en-GB" dirty="0" smtClean="0"/>
              <a:t>(L): https://www.dermquest.com/imagelibrary/large/000821VB.JPG</a:t>
            </a:r>
          </a:p>
          <a:p>
            <a:r>
              <a:rPr lang="en-GB" dirty="0" smtClean="0"/>
              <a:t>(R): https://www.dermquest.com/imagelibrary/large/002461HB.JPG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511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1112">
              <a:defRPr/>
            </a:pPr>
            <a:r>
              <a:rPr lang="en-GB" altLang="en-US" dirty="0" smtClean="0"/>
              <a:t>Lifted from NUR/002/0215, slide 35</a:t>
            </a:r>
          </a:p>
          <a:p>
            <a:r>
              <a:rPr lang="en-GB" dirty="0" smtClean="0"/>
              <a:t>Web link to images:</a:t>
            </a:r>
          </a:p>
          <a:p>
            <a:r>
              <a:rPr lang="en-GB" dirty="0" smtClean="0"/>
              <a:t>(TL): https://www.dermquest.com/imagelibrary/large/002386HB.JPG</a:t>
            </a:r>
          </a:p>
          <a:p>
            <a:r>
              <a:rPr lang="en-GB" dirty="0" smtClean="0"/>
              <a:t>(TR): https://www.dermquest.com/imagelibrary/large/001459HB.JPG</a:t>
            </a:r>
          </a:p>
          <a:p>
            <a:r>
              <a:rPr lang="en-GB" dirty="0" smtClean="0"/>
              <a:t>(LL): https://www.dermquest.com/imagelibrary/large/002818HB.JPG</a:t>
            </a:r>
          </a:p>
          <a:p>
            <a:r>
              <a:rPr lang="en-GB" dirty="0" smtClean="0"/>
              <a:t>(LR): https://www.dermquest.com/imagelibrary/large/001768HB.JPG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58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Lifted from NUR/002/0215, slide 34</a:t>
            </a:r>
          </a:p>
          <a:p>
            <a:r>
              <a:rPr lang="en-GB" dirty="0" smtClean="0"/>
              <a:t>Web link to images:</a:t>
            </a:r>
          </a:p>
          <a:p>
            <a:r>
              <a:rPr lang="en-GB" dirty="0" smtClean="0"/>
              <a:t>(R): : https://www.dermquest.com/imagelibrary/large/000430VB.JPG</a:t>
            </a:r>
          </a:p>
          <a:p>
            <a:r>
              <a:rPr lang="en-GB" dirty="0" smtClean="0"/>
              <a:t>(L):</a:t>
            </a:r>
            <a:r>
              <a:rPr lang="en-GB" baseline="0" dirty="0" smtClean="0"/>
              <a:t> </a:t>
            </a:r>
            <a:r>
              <a:rPr lang="en-GB" dirty="0" smtClean="0"/>
              <a:t>https://www.dermquest.com/imagelibrary/large/000429HB.JPG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9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 link:</a:t>
            </a:r>
          </a:p>
          <a:p>
            <a:r>
              <a:rPr lang="en-GB" dirty="0" smtClean="0"/>
              <a:t>http://www.bad.org.uk/shared/get-file.ashx?id=45&amp;itemtype=document</a:t>
            </a:r>
          </a:p>
          <a:p>
            <a:r>
              <a:rPr lang="en-GB" dirty="0" smtClean="0"/>
              <a:t>Guidelines for the management of basal cell carcinoma.</a:t>
            </a:r>
          </a:p>
          <a:p>
            <a:r>
              <a:rPr lang="en-GB" dirty="0" err="1" smtClean="0"/>
              <a:t>N.R.Telfer</a:t>
            </a:r>
            <a:r>
              <a:rPr lang="en-GB" dirty="0" smtClean="0"/>
              <a:t>,</a:t>
            </a:r>
            <a:r>
              <a:rPr lang="en-GB" baseline="0" dirty="0" smtClean="0"/>
              <a:t> G.B. </a:t>
            </a:r>
            <a:r>
              <a:rPr lang="en-GB" baseline="0" dirty="0" err="1" smtClean="0"/>
              <a:t>Colver</a:t>
            </a:r>
            <a:r>
              <a:rPr lang="en-GB" baseline="0" dirty="0" smtClean="0"/>
              <a:t> and C.A. Morton (2008) </a:t>
            </a:r>
            <a:r>
              <a:rPr lang="en-GB" i="1" baseline="0" dirty="0" smtClean="0"/>
              <a:t>British Journal of Dermatology </a:t>
            </a:r>
            <a:r>
              <a:rPr lang="en-GB" b="1" baseline="0" dirty="0" smtClean="0"/>
              <a:t>159</a:t>
            </a:r>
            <a:r>
              <a:rPr lang="en-GB" baseline="0" dirty="0" smtClean="0"/>
              <a:t> pp35-48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21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 link:</a:t>
            </a:r>
          </a:p>
          <a:p>
            <a:r>
              <a:rPr lang="en-GB" dirty="0" smtClean="0"/>
              <a:t>http://www.bad.org.uk/shared/get-file.ashx?id=45&amp;itemtype=document</a:t>
            </a:r>
          </a:p>
          <a:p>
            <a:r>
              <a:rPr lang="en-GB" dirty="0" smtClean="0"/>
              <a:t>Guidelines for the management of basal cell carcinoma.</a:t>
            </a:r>
          </a:p>
          <a:p>
            <a:r>
              <a:rPr lang="en-GB" dirty="0" err="1" smtClean="0"/>
              <a:t>N.R.Telfer</a:t>
            </a:r>
            <a:r>
              <a:rPr lang="en-GB" dirty="0" smtClean="0"/>
              <a:t>,</a:t>
            </a:r>
            <a:r>
              <a:rPr lang="en-GB" baseline="0" dirty="0" smtClean="0"/>
              <a:t> G.B. </a:t>
            </a:r>
            <a:r>
              <a:rPr lang="en-GB" baseline="0" dirty="0" err="1" smtClean="0"/>
              <a:t>Colver</a:t>
            </a:r>
            <a:r>
              <a:rPr lang="en-GB" baseline="0" dirty="0" smtClean="0"/>
              <a:t> and C.A. Morton (2008) </a:t>
            </a:r>
            <a:r>
              <a:rPr lang="en-GB" i="1" baseline="0" dirty="0" smtClean="0"/>
              <a:t>British Journal of Dermatology </a:t>
            </a:r>
            <a:r>
              <a:rPr lang="en-GB" b="1" baseline="0" dirty="0" smtClean="0"/>
              <a:t>159</a:t>
            </a:r>
            <a:r>
              <a:rPr lang="en-GB" baseline="0" dirty="0" smtClean="0"/>
              <a:t> pp35-48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44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 link:</a:t>
            </a:r>
          </a:p>
          <a:p>
            <a:r>
              <a:rPr lang="en-GB" dirty="0" smtClean="0"/>
              <a:t>http://www.bad.org.uk/shared/get-file.ashx?id=45&amp;itemtype=document</a:t>
            </a:r>
          </a:p>
          <a:p>
            <a:r>
              <a:rPr lang="en-GB" dirty="0" smtClean="0"/>
              <a:t>Guidelines for the management of basal cell carcinoma.</a:t>
            </a:r>
          </a:p>
          <a:p>
            <a:r>
              <a:rPr lang="en-GB" dirty="0" err="1" smtClean="0"/>
              <a:t>N.R.Telfer</a:t>
            </a:r>
            <a:r>
              <a:rPr lang="en-GB" dirty="0" smtClean="0"/>
              <a:t>,</a:t>
            </a:r>
            <a:r>
              <a:rPr lang="en-GB" baseline="0" dirty="0" smtClean="0"/>
              <a:t> G.B. </a:t>
            </a:r>
            <a:r>
              <a:rPr lang="en-GB" baseline="0" dirty="0" err="1" smtClean="0"/>
              <a:t>Colver</a:t>
            </a:r>
            <a:r>
              <a:rPr lang="en-GB" baseline="0" dirty="0" smtClean="0"/>
              <a:t> and C.A. Morton (2008) </a:t>
            </a:r>
            <a:r>
              <a:rPr lang="en-GB" i="1" baseline="0" dirty="0" smtClean="0"/>
              <a:t>British Journal of Dermatology </a:t>
            </a:r>
            <a:r>
              <a:rPr lang="en-GB" b="1" baseline="0" dirty="0" smtClean="0"/>
              <a:t>159</a:t>
            </a:r>
            <a:r>
              <a:rPr lang="en-GB" baseline="0" dirty="0" smtClean="0"/>
              <a:t> pp35-48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41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Web link:</a:t>
            </a:r>
          </a:p>
          <a:p>
            <a:r>
              <a:rPr lang="en-GB" dirty="0" smtClean="0"/>
              <a:t>(16) http://www.bad.org.uk/shared/get-file.ashx?id=45&amp;itemtype=document</a:t>
            </a:r>
          </a:p>
          <a:p>
            <a:r>
              <a:rPr lang="en-GB" dirty="0" smtClean="0"/>
              <a:t>Guidelines for the management of basal cell carcinoma.</a:t>
            </a:r>
          </a:p>
          <a:p>
            <a:r>
              <a:rPr lang="en-GB" dirty="0" err="1" smtClean="0"/>
              <a:t>N.R.Telfer</a:t>
            </a:r>
            <a:r>
              <a:rPr lang="en-GB" dirty="0" smtClean="0"/>
              <a:t>,</a:t>
            </a:r>
            <a:r>
              <a:rPr lang="en-GB" baseline="0" dirty="0" smtClean="0"/>
              <a:t> G.B. </a:t>
            </a:r>
            <a:r>
              <a:rPr lang="en-GB" baseline="0" dirty="0" err="1" smtClean="0"/>
              <a:t>Colver</a:t>
            </a:r>
            <a:r>
              <a:rPr lang="en-GB" baseline="0" dirty="0" smtClean="0"/>
              <a:t> and C.A. Morton (2008) </a:t>
            </a:r>
            <a:r>
              <a:rPr lang="en-GB" i="1" baseline="0" dirty="0" smtClean="0"/>
              <a:t>British Journal of Dermatology </a:t>
            </a:r>
            <a:r>
              <a:rPr lang="en-GB" b="1" baseline="0" dirty="0" smtClean="0"/>
              <a:t>159</a:t>
            </a:r>
            <a:r>
              <a:rPr lang="en-GB" baseline="0" dirty="0" smtClean="0"/>
              <a:t> pp35-48</a:t>
            </a:r>
            <a:endParaRPr lang="en-GB" dirty="0" smtClean="0"/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(17) http://www.medicines.org.uk/emc/medicine/28107/SPC/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891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9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>
                <a:solidFill>
                  <a:prstClr val="black"/>
                </a:solidFill>
              </a:rPr>
              <a:pPr/>
              <a:t>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6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 smtClean="0"/>
          </a:p>
          <a:p>
            <a:r>
              <a:rPr lang="en-GB" dirty="0" smtClean="0"/>
              <a:t>Bottom:</a:t>
            </a:r>
          </a:p>
          <a:p>
            <a:pPr defTabSz="967788">
              <a:defRPr/>
            </a:pPr>
            <a:r>
              <a:rPr lang="en-GB" dirty="0" smtClean="0"/>
              <a:t>https://www.dermquest.com/image-library/image/5044bfd1c97267166cd66f65</a:t>
            </a:r>
          </a:p>
          <a:p>
            <a:r>
              <a:rPr lang="en-GB" dirty="0" smtClean="0"/>
              <a:t>Top left:</a:t>
            </a:r>
          </a:p>
          <a:p>
            <a:r>
              <a:rPr lang="en-GB" dirty="0" smtClean="0"/>
              <a:t>https://www.dermquest.com/image-library/image/5044bfd1c97267166cd670a9</a:t>
            </a:r>
          </a:p>
          <a:p>
            <a:r>
              <a:rPr lang="en-GB" dirty="0" smtClean="0"/>
              <a:t>Top right:</a:t>
            </a:r>
          </a:p>
          <a:p>
            <a:r>
              <a:rPr lang="en-GB" dirty="0" smtClean="0"/>
              <a:t>https://www.dermquest.com/image-library/image/5044bfd1c97267166cd670a4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5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0" i="0" baseline="0" dirty="0" smtClean="0"/>
              <a:t>Web access:</a:t>
            </a:r>
          </a:p>
          <a:p>
            <a:pPr eaLnBrk="1" hangingPunct="1"/>
            <a:r>
              <a:rPr lang="en-GB" b="0" dirty="0" smtClean="0"/>
              <a:t>http://www.bad.org.uk/shared/get-file.ashx?id=4289&amp;itemtype=document</a:t>
            </a:r>
          </a:p>
          <a:p>
            <a:pPr defTabSz="967788">
              <a:defRPr/>
            </a:pPr>
            <a:r>
              <a:rPr lang="en-GB" b="0" dirty="0" smtClean="0"/>
              <a:t>de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Berker</a:t>
            </a:r>
            <a:r>
              <a:rPr lang="en-GB" b="0" baseline="0" dirty="0" smtClean="0"/>
              <a:t>, D., McGregor, J.M., </a:t>
            </a:r>
            <a:r>
              <a:rPr lang="en-GB" b="0" baseline="0" dirty="0" err="1" smtClean="0"/>
              <a:t>Mohd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Mustapa</a:t>
            </a:r>
            <a:r>
              <a:rPr lang="en-GB" b="0" baseline="0" dirty="0" smtClean="0"/>
              <a:t>, M.F., Exton, L.S., Hughes, B.R. (2017) British Association of Dermatologist’s guidelines for the care of patients with actinic keratosis 2017. </a:t>
            </a:r>
            <a:r>
              <a:rPr lang="en-GB" b="0" i="1" baseline="0" dirty="0" smtClean="0"/>
              <a:t>British Journal of Dermatology (</a:t>
            </a:r>
            <a:r>
              <a:rPr lang="en-GB" b="0" i="0" baseline="0" dirty="0" smtClean="0"/>
              <a:t>176) </a:t>
            </a:r>
            <a:r>
              <a:rPr lang="en-GB" b="0" i="0" baseline="0" dirty="0" err="1" smtClean="0"/>
              <a:t>pp</a:t>
            </a:r>
            <a:r>
              <a:rPr lang="en-GB" b="0" i="0" baseline="0" dirty="0" smtClean="0"/>
              <a:t> 20-43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453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0" i="0" baseline="0" dirty="0" smtClean="0"/>
              <a:t>Web access:</a:t>
            </a:r>
          </a:p>
          <a:p>
            <a:pPr eaLnBrk="1" hangingPunct="1"/>
            <a:r>
              <a:rPr lang="en-GB" b="0" dirty="0" smtClean="0"/>
              <a:t>http://www.bad.org.uk/shared/get-file.ashx?id=4289&amp;itemtype=document</a:t>
            </a:r>
          </a:p>
          <a:p>
            <a:pPr defTabSz="967788">
              <a:defRPr/>
            </a:pPr>
            <a:r>
              <a:rPr lang="en-GB" b="0" dirty="0" smtClean="0"/>
              <a:t>de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Berker</a:t>
            </a:r>
            <a:r>
              <a:rPr lang="en-GB" b="0" baseline="0" dirty="0" smtClean="0"/>
              <a:t>, D., McGregor, J.M., </a:t>
            </a:r>
            <a:r>
              <a:rPr lang="en-GB" b="0" baseline="0" dirty="0" err="1" smtClean="0"/>
              <a:t>Mohd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Mustapa</a:t>
            </a:r>
            <a:r>
              <a:rPr lang="en-GB" b="0" baseline="0" dirty="0" smtClean="0"/>
              <a:t>, M.F., Exton, L.S., Hughes, B.R. (2017) British Association of Dermatologist’s guidelines for the care of patients with actinic keratosis 2017. </a:t>
            </a:r>
            <a:r>
              <a:rPr lang="en-GB" b="0" i="1" baseline="0" dirty="0" smtClean="0"/>
              <a:t>British Journal of Dermatology (</a:t>
            </a:r>
            <a:r>
              <a:rPr lang="en-GB" b="0" i="0" baseline="0" dirty="0" smtClean="0"/>
              <a:t>176) </a:t>
            </a:r>
            <a:r>
              <a:rPr lang="en-GB" b="0" i="0" baseline="0" dirty="0" err="1" smtClean="0"/>
              <a:t>pp</a:t>
            </a:r>
            <a:r>
              <a:rPr lang="en-GB" b="0" i="0" baseline="0" dirty="0" smtClean="0"/>
              <a:t> 20-43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5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b="0" i="0" baseline="0" dirty="0" smtClean="0"/>
              <a:t>Web access:</a:t>
            </a:r>
          </a:p>
          <a:p>
            <a:pPr eaLnBrk="1" hangingPunct="1"/>
            <a:r>
              <a:rPr lang="en-GB" b="0" dirty="0" smtClean="0"/>
              <a:t>http://www.bad.org.uk/shared/get-file.ashx?id=4289&amp;itemtype=document</a:t>
            </a:r>
          </a:p>
          <a:p>
            <a:pPr defTabSz="967788">
              <a:defRPr/>
            </a:pPr>
            <a:r>
              <a:rPr lang="en-GB" b="0" dirty="0" smtClean="0"/>
              <a:t>de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Berker</a:t>
            </a:r>
            <a:r>
              <a:rPr lang="en-GB" b="0" baseline="0" dirty="0" smtClean="0"/>
              <a:t>, D., McGregor, J.M., </a:t>
            </a:r>
            <a:r>
              <a:rPr lang="en-GB" b="0" baseline="0" dirty="0" err="1" smtClean="0"/>
              <a:t>Mohd</a:t>
            </a:r>
            <a:r>
              <a:rPr lang="en-GB" b="0" baseline="0" dirty="0" smtClean="0"/>
              <a:t> </a:t>
            </a:r>
            <a:r>
              <a:rPr lang="en-GB" b="0" baseline="0" dirty="0" err="1" smtClean="0"/>
              <a:t>Mustapa</a:t>
            </a:r>
            <a:r>
              <a:rPr lang="en-GB" b="0" baseline="0" dirty="0" smtClean="0"/>
              <a:t>, M.F., Exton, L.S., Hughes, B.R. (2017) British Association of Dermatologist’s guidelines for the care of patients with actinic keratosis 2017. </a:t>
            </a:r>
            <a:r>
              <a:rPr lang="en-GB" b="0" i="1" baseline="0" dirty="0" smtClean="0"/>
              <a:t>British Journal of Dermatology (</a:t>
            </a:r>
            <a:r>
              <a:rPr lang="en-GB" b="0" i="0" baseline="0" dirty="0" smtClean="0"/>
              <a:t>176) </a:t>
            </a:r>
            <a:r>
              <a:rPr lang="en-GB" b="0" i="0" baseline="0" dirty="0" err="1" smtClean="0"/>
              <a:t>pp</a:t>
            </a:r>
            <a:r>
              <a:rPr lang="en-GB" b="0" i="0" baseline="0" dirty="0" smtClean="0"/>
              <a:t> 20-43</a:t>
            </a:r>
          </a:p>
          <a:p>
            <a:pPr defTabSz="967788">
              <a:defRPr/>
            </a:pPr>
            <a:r>
              <a:rPr lang="en-GB" b="0" i="0" baseline="0" dirty="0" smtClean="0"/>
              <a:t>(1) Werner, R.N., </a:t>
            </a:r>
            <a:r>
              <a:rPr lang="en-GB" b="0" i="0" baseline="0" dirty="0" err="1" smtClean="0"/>
              <a:t>Stockfleth</a:t>
            </a:r>
            <a:r>
              <a:rPr lang="en-GB" b="0" i="0" baseline="0" dirty="0" smtClean="0"/>
              <a:t>, </a:t>
            </a:r>
            <a:r>
              <a:rPr lang="en-GB" b="0" i="0" baseline="0" dirty="0" err="1" smtClean="0"/>
              <a:t>E.,Connolly</a:t>
            </a:r>
            <a:r>
              <a:rPr lang="en-GB" b="0" i="0" baseline="0" dirty="0" smtClean="0"/>
              <a:t>, S.M., et al Evidence and consensus based Guidelines for the Treatment of Actinic </a:t>
            </a:r>
            <a:r>
              <a:rPr lang="en-GB" b="0" i="0" baseline="0" dirty="0" err="1" smtClean="0"/>
              <a:t>Keratotis</a:t>
            </a:r>
            <a:r>
              <a:rPr lang="en-GB" b="0" i="0" baseline="0" dirty="0" smtClean="0"/>
              <a:t> – International league of Dermatological Societies in cooperation with the European Dermatology Forum – short version. </a:t>
            </a:r>
            <a:r>
              <a:rPr lang="en-GB" b="0" i="1" baseline="0" dirty="0" smtClean="0"/>
              <a:t>J </a:t>
            </a:r>
            <a:r>
              <a:rPr lang="en-GB" b="0" i="1" baseline="0" dirty="0" err="1" smtClean="0"/>
              <a:t>Eur</a:t>
            </a:r>
            <a:r>
              <a:rPr lang="en-GB" b="0" i="1" baseline="0" dirty="0" smtClean="0"/>
              <a:t> </a:t>
            </a:r>
            <a:r>
              <a:rPr lang="en-GB" b="0" i="1" baseline="0" dirty="0" err="1" smtClean="0"/>
              <a:t>Acad</a:t>
            </a:r>
            <a:r>
              <a:rPr lang="en-GB" b="0" i="1" baseline="0" dirty="0" smtClean="0"/>
              <a:t> </a:t>
            </a:r>
            <a:r>
              <a:rPr lang="en-GB" b="0" i="1" baseline="0" dirty="0" err="1" smtClean="0"/>
              <a:t>Dermatol</a:t>
            </a:r>
            <a:r>
              <a:rPr lang="en-GB" b="0" i="1" baseline="0" dirty="0" smtClean="0"/>
              <a:t> </a:t>
            </a:r>
            <a:r>
              <a:rPr lang="en-GB" b="0" i="1" baseline="0" dirty="0" err="1" smtClean="0"/>
              <a:t>Venereol</a:t>
            </a:r>
            <a:r>
              <a:rPr lang="en-GB" b="0" i="1" baseline="0" dirty="0" smtClean="0"/>
              <a:t> </a:t>
            </a:r>
            <a:r>
              <a:rPr lang="en-GB" b="0" i="0" baseline="0" dirty="0" smtClean="0"/>
              <a:t> 2015; </a:t>
            </a:r>
            <a:r>
              <a:rPr lang="en-GB" b="1" i="0" baseline="0" dirty="0" smtClean="0"/>
              <a:t>29</a:t>
            </a:r>
            <a:r>
              <a:rPr lang="en-GB" b="0" i="0" baseline="0" dirty="0" smtClean="0"/>
              <a:t>: 2069-79</a:t>
            </a:r>
          </a:p>
          <a:p>
            <a:pPr defTabSz="967788">
              <a:defRPr/>
            </a:pPr>
            <a:endParaRPr lang="en-GB" b="0" i="0" baseline="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0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http://www.bad.org.uk/shared/get-file.ashx?id=4289&amp;itemtype=document</a:t>
            </a:r>
          </a:p>
          <a:p>
            <a:r>
              <a:rPr lang="en-GB" dirty="0" smtClean="0"/>
              <a:t>P10-13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46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Web link to image:</a:t>
            </a:r>
          </a:p>
          <a:p>
            <a:pPr eaLnBrk="1" hangingPunct="1"/>
            <a:r>
              <a:rPr lang="en-GB" dirty="0" smtClean="0"/>
              <a:t>(RI): https://www.dermquest.com/imagelibrary/large/015566HB.JPG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0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Web link: 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BAD guidelines  for the management of squamous cell carcinoma </a:t>
            </a:r>
            <a:r>
              <a:rPr lang="en-GB" i="1" dirty="0" smtClean="0">
                <a:solidFill>
                  <a:prstClr val="black"/>
                </a:solidFill>
              </a:rPr>
              <a:t>in situ </a:t>
            </a:r>
            <a:r>
              <a:rPr lang="en-GB" dirty="0" smtClean="0">
                <a:solidFill>
                  <a:prstClr val="black"/>
                </a:solidFill>
              </a:rPr>
              <a:t>(Bowen’s disease) 2014</a:t>
            </a:r>
          </a:p>
          <a:p>
            <a:pPr defTabSz="967788">
              <a:defRPr/>
            </a:pPr>
            <a:r>
              <a:rPr lang="en-GB" dirty="0" smtClean="0">
                <a:solidFill>
                  <a:prstClr val="black"/>
                </a:solidFill>
              </a:rPr>
              <a:t>http://www.bad.org.uk/shared/get-file.ashx?id=1395&amp;itemtype=document</a:t>
            </a:r>
          </a:p>
          <a:p>
            <a:pPr defTabSz="967788"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pPr eaLnBrk="1" hangingPunct="1"/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21F06-B5DD-4FC7-A688-EC253839B1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4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pra.ie/" TargetMode="External"/><Relationship Id="rId2" Type="http://schemas.openxmlformats.org/officeDocument/2006/relationships/hyperlink" Target="http://www.mhra.gov.uk/yellowcard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dsafety@hpra.ie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r="20213"/>
          <a:stretch>
            <a:fillRect/>
          </a:stretch>
        </p:blipFill>
        <p:spPr>
          <a:xfrm>
            <a:off x="-2551259" y="0"/>
            <a:ext cx="7020272" cy="6858000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8"/>
          <p:cNvSpPr txBox="1">
            <a:spLocks/>
          </p:cNvSpPr>
          <p:nvPr/>
        </p:nvSpPr>
        <p:spPr>
          <a:xfrm>
            <a:off x="5292080" y="4869160"/>
            <a:ext cx="3352802" cy="329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en-GB" sz="1000" dirty="0">
              <a:solidFill>
                <a:srgbClr val="002060"/>
              </a:solidFill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5148064" y="6528517"/>
            <a:ext cx="1944216" cy="329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800" dirty="0" smtClean="0">
                <a:solidFill>
                  <a:srgbClr val="002060"/>
                </a:solidFill>
              </a:rPr>
              <a:t>Date of preparation: November</a:t>
            </a:r>
            <a:r>
              <a:rPr lang="en-GB" sz="800" baseline="0" dirty="0" smtClean="0">
                <a:solidFill>
                  <a:srgbClr val="002060"/>
                </a:solidFill>
              </a:rPr>
              <a:t> 2017</a:t>
            </a:r>
            <a:endParaRPr lang="en-GB" sz="8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84584" y="2132856"/>
            <a:ext cx="9828584" cy="1440160"/>
          </a:xfrm>
          <a:prstGeom prst="rect">
            <a:avLst/>
          </a:prstGeom>
          <a:solidFill>
            <a:srgbClr val="009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372" y="2117923"/>
            <a:ext cx="8131764" cy="1470025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97274" y="5788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meeting has been organised and funded by Galderma for UK and Ireland Healthcare professionals only and may contain promotional content</a:t>
            </a:r>
          </a:p>
          <a:p>
            <a:pPr algn="ctr"/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Prescribing information for Galderma products will be available at this meeting from your presenters if applicable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35453"/>
            <a:ext cx="3553721" cy="9032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 Placeholder 8"/>
          <p:cNvSpPr txBox="1">
            <a:spLocks/>
          </p:cNvSpPr>
          <p:nvPr/>
        </p:nvSpPr>
        <p:spPr>
          <a:xfrm>
            <a:off x="6968766" y="6535333"/>
            <a:ext cx="1453101" cy="329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800" dirty="0" smtClean="0">
                <a:solidFill>
                  <a:srgbClr val="002060"/>
                </a:solidFill>
              </a:rPr>
              <a:t>OTH17</a:t>
            </a:r>
            <a:r>
              <a:rPr lang="en-GB" sz="800" baseline="0" dirty="0" smtClean="0">
                <a:solidFill>
                  <a:srgbClr val="002060"/>
                </a:solidFill>
              </a:rPr>
              <a:t>-08-0272</a:t>
            </a:r>
            <a:endParaRPr lang="en-GB" sz="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07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left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1563337"/>
            <a:ext cx="3242704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3892813"/>
            <a:ext cx="3352802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2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227726"/>
            <a:ext cx="3352802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181341" y="0"/>
            <a:ext cx="1623111" cy="6858000"/>
          </a:xfrm>
          <a:prstGeom prst="rect">
            <a:avLst/>
          </a:prstGeom>
          <a:solidFill>
            <a:srgbClr val="149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89294"/>
            <a:ext cx="4104455" cy="5872154"/>
          </a:xfrm>
          <a:prstGeom prst="rect">
            <a:avLst/>
          </a:prstGeom>
        </p:spPr>
      </p:pic>
      <p:sp>
        <p:nvSpPr>
          <p:cNvPr id="1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890053" y="728329"/>
            <a:ext cx="4253947" cy="542730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4043753" y="1760697"/>
            <a:ext cx="6858000" cy="333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prstClr val="white"/>
              </a:solidFill>
              <a:latin typeface="BodoniXT"/>
            </a:endParaRPr>
          </a:p>
        </p:txBody>
      </p:sp>
    </p:spTree>
    <p:extLst>
      <p:ext uri="{BB962C8B-B14F-4D97-AF65-F5344CB8AC3E}">
        <p14:creationId xmlns:p14="http://schemas.microsoft.com/office/powerpoint/2010/main" val="205835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8207375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8207375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45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34" y="0"/>
            <a:ext cx="9704934" cy="6858000"/>
          </a:xfrm>
          <a:prstGeom prst="rect">
            <a:avLst/>
          </a:prstGeom>
        </p:spPr>
      </p:pic>
      <p:sp>
        <p:nvSpPr>
          <p:cNvPr id="12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41838" y="2936172"/>
            <a:ext cx="5203617" cy="985655"/>
          </a:xfrm>
        </p:spPr>
        <p:txBody>
          <a:bodyPr lIns="90000">
            <a:noAutofit/>
          </a:bodyPr>
          <a:lstStyle>
            <a:lvl1pPr marL="285750" indent="-285750" algn="l">
              <a:lnSpc>
                <a:spcPct val="130000"/>
              </a:lnSpc>
              <a:spcBef>
                <a:spcPts val="0"/>
              </a:spcBef>
              <a:buClr>
                <a:srgbClr val="E757BE"/>
              </a:buClr>
              <a:buFont typeface="Wingdings" panose="05000000000000000000" pitchFamily="2" charset="2"/>
              <a:buChar char="§"/>
              <a:defRPr sz="1800" b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Gill Sans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27403" y="727712"/>
            <a:ext cx="5203619" cy="848869"/>
          </a:xfrm>
          <a:solidFill>
            <a:schemeClr val="bg1"/>
          </a:solidFill>
        </p:spPr>
        <p:txBody>
          <a:bodyPr lIns="90000"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1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7274644" cy="6858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rgbClr val="A8187F"/>
          </a:solidFill>
          <a:effectLst/>
        </p:spPr>
        <p:txBody>
          <a:bodyPr rtlCol="0">
            <a:noAutofit/>
          </a:bodyPr>
          <a:lstStyle>
            <a:lvl1pPr marL="0" indent="0">
              <a:buNone/>
              <a:defRPr sz="1100" b="1">
                <a:ln>
                  <a:noFill/>
                </a:ln>
                <a:solidFill>
                  <a:schemeClr val="tx2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4989160" y="0"/>
            <a:ext cx="2031112" cy="6858000"/>
          </a:xfrm>
          <a:prstGeom prst="line">
            <a:avLst/>
          </a:prstGeom>
          <a:ln w="34925">
            <a:solidFill>
              <a:srgbClr val="A81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98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286000" y="1714500"/>
            <a:ext cx="4572000" cy="3429000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6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0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94266" y="0"/>
            <a:ext cx="8449733" cy="6858000"/>
          </a:xfrm>
        </p:spPr>
        <p:txBody>
          <a:bodyPr>
            <a:normAutofit/>
          </a:bodyPr>
          <a:lstStyle>
            <a:lvl1pPr marL="0" indent="0">
              <a:buNone/>
              <a:defRPr sz="1600" i="1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 smtClean="0"/>
              <a:t>Add image here</a:t>
            </a: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63008" y="776359"/>
            <a:ext cx="4734000" cy="1635540"/>
          </a:xfrm>
        </p:spPr>
        <p:txBody>
          <a:bodyPr anchor="t">
            <a:normAutofit/>
          </a:bodyPr>
          <a:lstStyle>
            <a:lvl1pPr algn="l">
              <a:defRPr sz="5400" b="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63008" y="2650435"/>
            <a:ext cx="4734000" cy="4903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463007" y="3718338"/>
            <a:ext cx="3859357" cy="33099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th-TH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463007" y="4049332"/>
            <a:ext cx="3859357" cy="265353"/>
          </a:xfrm>
        </p:spPr>
        <p:txBody>
          <a:bodyPr>
            <a:normAutofit/>
          </a:bodyPr>
          <a:lstStyle>
            <a:lvl1pPr marL="0" indent="0">
              <a:buNone/>
              <a:defRPr sz="12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DD MM YY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594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874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8207375" cy="63927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8207375" cy="30638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851919" y="1286980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6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s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68311" y="557475"/>
            <a:ext cx="8207375" cy="63927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8207375" cy="30638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8314" y="2054087"/>
            <a:ext cx="2645948" cy="4399101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249026" y="2054087"/>
            <a:ext cx="2645948" cy="4399101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029739" y="2054087"/>
            <a:ext cx="2645948" cy="4399101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24788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673" y="1467911"/>
            <a:ext cx="6869574" cy="391060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247909" y="0"/>
            <a:ext cx="4896092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43109" y="185531"/>
            <a:ext cx="240054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8311" y="1563337"/>
            <a:ext cx="2979497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3892813"/>
            <a:ext cx="2979495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600" b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Gill Sans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943109" y="3533743"/>
            <a:ext cx="240054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542434" y="185531"/>
            <a:ext cx="240054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542434" y="3533743"/>
            <a:ext cx="240054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11560" y="2799148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73765"/>
            <a:ext cx="8208912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9251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29278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34" y="0"/>
            <a:ext cx="970493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575734"/>
            <a:ext cx="4925321" cy="10675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740400" y="404812"/>
            <a:ext cx="3403600" cy="6048375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244127" y="1791036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80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6004"/>
            <a:ext cx="4572000" cy="6864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4647" y="1563337"/>
            <a:ext cx="3242704" cy="10675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-6004"/>
            <a:ext cx="4572000" cy="6864004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892813"/>
            <a:ext cx="3352802" cy="1751331"/>
          </a:xfr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227726"/>
            <a:ext cx="3352802" cy="32971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90115" y="3015172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8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34" y="0"/>
            <a:ext cx="970493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909" y="614752"/>
            <a:ext cx="6322658" cy="63531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402957" y="1896482"/>
            <a:ext cx="3657599" cy="3831592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5536" y="1286980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8312" y="0"/>
            <a:ext cx="4103687" cy="6858000"/>
          </a:xfrm>
          <a:prstGeom prst="rect">
            <a:avLst/>
          </a:prstGeom>
          <a:solidFill>
            <a:srgbClr val="149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404812"/>
            <a:ext cx="4103688" cy="604837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149861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702659" y="547688"/>
            <a:ext cx="3894137" cy="576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20700" y="547688"/>
            <a:ext cx="3894137" cy="2754658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20700" y="3571875"/>
            <a:ext cx="3894137" cy="2754658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53127" y="1449141"/>
            <a:ext cx="1393200" cy="1393200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algn="ctr">
              <a:lnSpc>
                <a:spcPct val="100000"/>
              </a:lnSpc>
              <a:defRPr sz="800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938127" y="3592399"/>
            <a:ext cx="3421129" cy="216524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60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SLIDE DIVIDER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613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y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4370387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276850" y="0"/>
            <a:ext cx="3867150" cy="685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4370387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rgbClr val="7030A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87943" y="1286980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64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4370387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4370387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87943" y="1286980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824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4370387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4370387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928463" y="404813"/>
            <a:ext cx="3747226" cy="604837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8466770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6231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953581" y="4368389"/>
            <a:ext cx="5408543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901148" y="404813"/>
            <a:ext cx="7222435" cy="3292544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53581" y="4102170"/>
            <a:ext cx="5408543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953580" y="5577523"/>
            <a:ext cx="5408543" cy="875666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2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059832" y="5031396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66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 &amp;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166974" y="0"/>
            <a:ext cx="2753857" cy="685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8312" y="1563337"/>
            <a:ext cx="2340000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3892813"/>
            <a:ext cx="2340000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600" b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Gill Sans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227726"/>
            <a:ext cx="2340000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15935" y="2799148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A81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3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73765"/>
            <a:ext cx="8208912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6371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6093296"/>
            <a:ext cx="82089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5090" y="6289037"/>
            <a:ext cx="82089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 conducted by the Galderma Nurse team will have been organised and funded by Galderma for UK and Ireland Healthcare Professionals only, and may contain promotional material</a:t>
            </a:r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2566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01926" y="2166589"/>
            <a:ext cx="1360488" cy="158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548043" y="2166588"/>
            <a:ext cx="3127645" cy="4286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791198" y="4873475"/>
            <a:ext cx="2716698" cy="1262282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  <a:latin typeface="Gill Sans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791198" y="2555000"/>
            <a:ext cx="2716698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791198" y="2890611"/>
            <a:ext cx="2716698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600" b="0" kern="1200" spc="0" baseline="0" dirty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8314" y="404813"/>
            <a:ext cx="3345776" cy="334577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68314" y="3913323"/>
            <a:ext cx="4894100" cy="2539864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5548042" y="404812"/>
            <a:ext cx="3127645" cy="1570471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990878" y="404664"/>
            <a:ext cx="1360488" cy="1584000"/>
          </a:xfrm>
          <a:prstGeom prst="rect">
            <a:avLst/>
          </a:prstGeom>
          <a:solidFill>
            <a:srgbClr val="149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0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Mockup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632932"/>
            <a:ext cx="8207375" cy="63927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366713"/>
            <a:ext cx="8207375" cy="30638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325181" y="2087880"/>
            <a:ext cx="4487099" cy="281178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851920" y="1286980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5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1563337"/>
            <a:ext cx="3242704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 spc="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3892813"/>
            <a:ext cx="3352802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600" b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Gill Sans"/>
              </a:defRPr>
            </a:lvl1pPr>
          </a:lstStyle>
          <a:p>
            <a:pPr lvl="0"/>
            <a:r>
              <a:rPr lang="en-US" dirty="0" smtClean="0"/>
              <a:t>Content here</a:t>
            </a:r>
            <a:endParaRPr lang="th-TH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227726"/>
            <a:ext cx="3352802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Additional Content</a:t>
            </a:r>
            <a:endParaRPr lang="th-TH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076951" y="1771650"/>
            <a:ext cx="3067050" cy="32004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Add image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11560" y="2871156"/>
            <a:ext cx="1391769" cy="53788"/>
          </a:xfrm>
          <a:prstGeom prst="rect">
            <a:avLst/>
          </a:prstGeom>
          <a:solidFill>
            <a:srgbClr val="A81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800">
              <a:solidFill>
                <a:srgbClr val="E75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18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560" y="2276872"/>
            <a:ext cx="7772400" cy="1362075"/>
          </a:xfrm>
        </p:spPr>
        <p:txBody>
          <a:bodyPr anchor="t">
            <a:noAutofit/>
          </a:bodyPr>
          <a:lstStyle>
            <a:lvl1pPr algn="ctr">
              <a:defRPr sz="6000" b="0" cap="all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346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48478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51389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ink Underlin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73765"/>
            <a:ext cx="6912768" cy="1143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4951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77105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15875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verse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04675"/>
              </p:ext>
            </p:extLst>
          </p:nvPr>
        </p:nvGraphicFramePr>
        <p:xfrm>
          <a:off x="1115616" y="2204864"/>
          <a:ext cx="6729730" cy="2436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9730"/>
              </a:tblGrid>
              <a:tr h="224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Adverse events should be reported.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For the UK, </a:t>
                      </a:r>
                      <a:r>
                        <a:rPr lang="en-GB" sz="1400" dirty="0">
                          <a:effectLst/>
                        </a:rPr>
                        <a:t>Reporting forms and information can be found at </a:t>
                      </a:r>
                      <a:r>
                        <a:rPr lang="en-GB" sz="1400" u="sng" dirty="0">
                          <a:effectLst/>
                          <a:hlinkClick r:id="rId2"/>
                        </a:rPr>
                        <a:t>www.mhra.gov.uk/yellowcard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For Ireland, </a:t>
                      </a:r>
                      <a:r>
                        <a:rPr lang="en-GB" sz="1400" dirty="0">
                          <a:effectLst/>
                        </a:rPr>
                        <a:t>Suspected adverse events can be reported via HPRA Pharmacovigilance, Earlsfort Terrace, IRL - Dublin 2; Tel: +353 1 6764971; Fax: +353 1 6762517. Website: </a:t>
                      </a:r>
                      <a:r>
                        <a:rPr lang="en-GB" sz="1400" u="sng" dirty="0">
                          <a:effectLst/>
                          <a:hlinkClick r:id="rId3"/>
                        </a:rPr>
                        <a:t>www.hpra.ie</a:t>
                      </a:r>
                      <a:r>
                        <a:rPr lang="en-GB" sz="1400" dirty="0">
                          <a:effectLst/>
                        </a:rPr>
                        <a:t>; E-mail: </a:t>
                      </a:r>
                      <a:r>
                        <a:rPr lang="en-GB" sz="1400" u="sng" dirty="0">
                          <a:effectLst/>
                          <a:hlinkClick r:id="rId4"/>
                        </a:rPr>
                        <a:t>medsafety@hpra.ie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Adverse events should also be reported to Galderma (UK) Ltd or the Marketing Authorisation Holder of the product.</a:t>
                      </a:r>
                      <a:endParaRPr lang="en-GB" sz="1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15616" y="2060848"/>
            <a:ext cx="67687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288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173765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600202"/>
            <a:ext cx="8208912" cy="493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94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695" r:id="rId13"/>
    <p:sldLayoutId id="2147483699" r:id="rId14"/>
    <p:sldLayoutId id="2147483661" r:id="rId15"/>
    <p:sldLayoutId id="2147483662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9" r:id="rId30"/>
    <p:sldLayoutId id="2147483680" r:id="rId31"/>
    <p:sldLayoutId id="2147483681" r:id="rId32"/>
    <p:sldLayoutId id="2147483683" r:id="rId3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mnetnz.org/topics/intraepidermal-carcinom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ines.org.uk/emc/medicine/28107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1382118" y="2526829"/>
            <a:ext cx="7225581" cy="1008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h-TH" sz="9600" dirty="0">
              <a:solidFill>
                <a:srgbClr val="002060"/>
              </a:solidFill>
              <a:latin typeface="Gill 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31372" y="2117923"/>
            <a:ext cx="8851844" cy="1470025"/>
          </a:xfrm>
        </p:spPr>
        <p:txBody>
          <a:bodyPr/>
          <a:lstStyle/>
          <a:p>
            <a:r>
              <a:rPr lang="en-GB" dirty="0" smtClean="0"/>
              <a:t>Topical treatments for pre-malignant lesions and non-melanoma skin cancer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6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7375" cy="63927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Squamous cell carcinoma in-situ</a:t>
            </a:r>
            <a:br>
              <a:rPr lang="en-GB" dirty="0">
                <a:solidFill>
                  <a:srgbClr val="D60093"/>
                </a:solidFill>
              </a:rPr>
            </a:br>
            <a:r>
              <a:rPr lang="en-GB" dirty="0">
                <a:solidFill>
                  <a:srgbClr val="D60093"/>
                </a:solidFill>
              </a:rPr>
              <a:t>(</a:t>
            </a:r>
            <a:r>
              <a:rPr lang="en-GB" sz="4000" dirty="0">
                <a:solidFill>
                  <a:srgbClr val="D60093"/>
                </a:solidFill>
              </a:rPr>
              <a:t>Bowen’s</a:t>
            </a:r>
            <a:r>
              <a:rPr lang="en-GB" dirty="0">
                <a:solidFill>
                  <a:srgbClr val="D60093"/>
                </a:solidFill>
              </a:rPr>
              <a:t> Disease)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95" y="1916832"/>
            <a:ext cx="6433811" cy="42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5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SCC </a:t>
            </a:r>
            <a:r>
              <a:rPr lang="en-GB" dirty="0" smtClean="0">
                <a:solidFill>
                  <a:srgbClr val="D60093"/>
                </a:solidFill>
              </a:rPr>
              <a:t>in-situ 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4210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Typically well demarcated, erythematous, </a:t>
            </a:r>
            <a:r>
              <a:rPr lang="en-GB" dirty="0" err="1">
                <a:solidFill>
                  <a:srgbClr val="1F497D"/>
                </a:solidFill>
              </a:rPr>
              <a:t>hyperkeratotic</a:t>
            </a:r>
            <a:r>
              <a:rPr lang="en-GB" dirty="0">
                <a:solidFill>
                  <a:srgbClr val="1F497D"/>
                </a:solidFill>
              </a:rPr>
              <a:t> plaque with an irregular </a:t>
            </a:r>
            <a:r>
              <a:rPr lang="en-GB" dirty="0" smtClean="0">
                <a:solidFill>
                  <a:srgbClr val="1F497D"/>
                </a:solidFill>
              </a:rPr>
              <a:t>border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Characterised by full thickness epidermal dysplasia on </a:t>
            </a:r>
            <a:r>
              <a:rPr lang="en-GB" dirty="0" smtClean="0">
                <a:solidFill>
                  <a:srgbClr val="1F497D"/>
                </a:solidFill>
              </a:rPr>
              <a:t>histology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Peak incidence in 7</a:t>
            </a:r>
            <a:r>
              <a:rPr lang="en-GB" baseline="30000" dirty="0">
                <a:solidFill>
                  <a:srgbClr val="1F497D"/>
                </a:solidFill>
              </a:rPr>
              <a:t>th</a:t>
            </a:r>
            <a:r>
              <a:rPr lang="en-GB" dirty="0">
                <a:solidFill>
                  <a:srgbClr val="1F497D"/>
                </a:solidFill>
              </a:rPr>
              <a:t> decade, slight female </a:t>
            </a:r>
            <a:r>
              <a:rPr lang="en-GB" dirty="0" smtClean="0">
                <a:solidFill>
                  <a:srgbClr val="1F497D"/>
                </a:solidFill>
              </a:rPr>
              <a:t>preponderance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Associated with UV exposure (30-50 % of patients have previous or subsequent NMSC), radiotherapy, carcinogens e.g. arsenic, immunosuppression, viral: </a:t>
            </a:r>
            <a:r>
              <a:rPr lang="en-GB" dirty="0" smtClean="0">
                <a:solidFill>
                  <a:srgbClr val="1F497D"/>
                </a:solidFill>
              </a:rPr>
              <a:t>HPV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Occurs predominately on sun exposed sites, particularly head and neck in men and lower limbs in </a:t>
            </a:r>
            <a:r>
              <a:rPr lang="en-GB" dirty="0" smtClean="0">
                <a:solidFill>
                  <a:srgbClr val="1F497D"/>
                </a:solidFill>
              </a:rPr>
              <a:t>women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1F497D"/>
                </a:solidFill>
              </a:rPr>
              <a:t>Risk of progression to invasive carcinoma is about 3 -5 %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1F497D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630932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Morton CA  </a:t>
            </a:r>
            <a:r>
              <a:rPr lang="en-GB" sz="1200" i="1" dirty="0" smtClean="0"/>
              <a:t>et al: </a:t>
            </a:r>
            <a:r>
              <a:rPr lang="en-GB" sz="1200" dirty="0" smtClean="0"/>
              <a:t>British Association of Dermatologists’ guidelines for the management of squamous cell carcinoma </a:t>
            </a:r>
            <a:r>
              <a:rPr lang="en-GB" sz="1200" i="1" dirty="0" smtClean="0"/>
              <a:t>in situ </a:t>
            </a:r>
            <a:r>
              <a:rPr lang="en-GB" sz="1200" dirty="0" smtClean="0"/>
              <a:t>(Bowen’s disease.) BJD.2 014;170:245-260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857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SCC in-situ</a:t>
            </a:r>
          </a:p>
        </p:txBody>
      </p:sp>
      <p:pic>
        <p:nvPicPr>
          <p:cNvPr id="4" name="Picture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1855243"/>
            <a:ext cx="4038600" cy="265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00400" cy="269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9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Treatments for SCC in-situ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196753"/>
            <a:ext cx="8208912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Provide patient with PIL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Considerations include lesion size, thickness and site (potential for healing)</a:t>
            </a:r>
          </a:p>
          <a:p>
            <a:pPr marL="0" indent="0">
              <a:buNone/>
            </a:pPr>
            <a:endParaRPr lang="en-GB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chemeClr val="tx2"/>
                </a:solidFill>
              </a:rPr>
              <a:t>No treatment/surveillance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e.g. in elderly patients with slowly progressing thin lesions on lower leg </a:t>
            </a:r>
          </a:p>
          <a:p>
            <a:pPr marL="0" indent="0">
              <a:buNone/>
            </a:pPr>
            <a:endParaRPr lang="en-GB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Use of an urea based emollient can reduce scaling and render less  obvious</a:t>
            </a:r>
          </a:p>
          <a:p>
            <a:pPr marL="0" indent="0">
              <a:buNone/>
            </a:pPr>
            <a:endParaRPr lang="en-GB" dirty="0" smtClean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1653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/>
              <a:t>Morton CA </a:t>
            </a:r>
            <a:r>
              <a:rPr lang="en-GB" sz="1200" i="1" dirty="0"/>
              <a:t>et al</a:t>
            </a:r>
            <a:r>
              <a:rPr lang="en-GB" sz="1200" dirty="0"/>
              <a:t>: British Association of Dermatologists’ guidelines for the management of squamous cell carcinoma in situ (Bowen’s </a:t>
            </a:r>
            <a:r>
              <a:rPr lang="en-GB" sz="1200" dirty="0" smtClean="0"/>
              <a:t>disease.) BJD </a:t>
            </a:r>
            <a:r>
              <a:rPr lang="en-GB" sz="1200" dirty="0"/>
              <a:t>2014</a:t>
            </a:r>
            <a:r>
              <a:rPr lang="en-GB" sz="1200" dirty="0" smtClean="0"/>
              <a:t>; 170:245-260</a:t>
            </a:r>
            <a:endParaRPr lang="en-GB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075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Treatments 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340769"/>
            <a:ext cx="8208912" cy="403244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 err="1">
                <a:solidFill>
                  <a:schemeClr val="tx2"/>
                </a:solidFill>
              </a:rPr>
              <a:t>Topicals</a:t>
            </a:r>
            <a:endParaRPr lang="en-GB" b="1" dirty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5-Fluorouracil </a:t>
            </a:r>
            <a:r>
              <a:rPr lang="en-GB" dirty="0">
                <a:solidFill>
                  <a:schemeClr val="tx2"/>
                </a:solidFill>
              </a:rPr>
              <a:t>(5-FU) OD/BD 3-4 weeks, repeat if required. Cytotoxic action destroys cancerous and pre-cancerous cells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 err="1">
                <a:solidFill>
                  <a:schemeClr val="tx2"/>
                </a:solidFill>
              </a:rPr>
              <a:t>Imiquimod</a:t>
            </a:r>
            <a:r>
              <a:rPr lang="en-GB" dirty="0">
                <a:solidFill>
                  <a:schemeClr val="tx2"/>
                </a:solidFill>
              </a:rPr>
              <a:t> 5% (unlicensed) 5 times per week for 6 weeks. Acts by stimulating immune response. Has potential to stimulate pre-existing autoimmune </a:t>
            </a:r>
            <a:r>
              <a:rPr lang="en-GB" dirty="0" smtClean="0">
                <a:solidFill>
                  <a:schemeClr val="tx2"/>
                </a:solidFill>
              </a:rPr>
              <a:t>disease</a:t>
            </a:r>
            <a:endParaRPr lang="en-GB" dirty="0"/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76674" y="6021288"/>
            <a:ext cx="766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 smtClean="0">
                <a:hlinkClick r:id="rId3"/>
              </a:rPr>
              <a:t>www.dermnetnz.org/topics/intraepidermal-carcinoma/</a:t>
            </a:r>
            <a:r>
              <a:rPr lang="en-GB" sz="1200" dirty="0" smtClean="0"/>
              <a:t> Accessed 06.11.17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925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Treatments </a:t>
            </a:r>
            <a:endParaRPr lang="en-GB" sz="1600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061047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/>
              <a:t>Cryotherapy</a:t>
            </a:r>
            <a:r>
              <a:rPr lang="en-GB" b="1" dirty="0"/>
              <a:t> </a:t>
            </a:r>
            <a:r>
              <a:rPr lang="en-GB" b="1" dirty="0" smtClean="0"/>
              <a:t> </a:t>
            </a:r>
            <a:r>
              <a:rPr lang="en-GB" dirty="0" smtClean="0"/>
              <a:t>Regimens vary,  higher clearance success rates with the more aggressive single freeze thaw cycle (FTC) of 30 seconds, or 20 seconds twice, compared to a single 20 second FTC. Risk of ulceration, more suitable for small single lesions on areas with good healing</a:t>
            </a:r>
          </a:p>
          <a:p>
            <a:endParaRPr lang="en-GB" dirty="0" smtClean="0"/>
          </a:p>
          <a:p>
            <a:r>
              <a:rPr lang="en-GB" b="1" dirty="0" smtClean="0"/>
              <a:t>Curette and cautery  </a:t>
            </a:r>
            <a:r>
              <a:rPr lang="en-GB" dirty="0" smtClean="0"/>
              <a:t>One of most simple, effective and better tolerated options</a:t>
            </a:r>
          </a:p>
          <a:p>
            <a:endParaRPr lang="en-GB" dirty="0" smtClean="0"/>
          </a:p>
          <a:p>
            <a:r>
              <a:rPr lang="en-GB" b="1" dirty="0" smtClean="0"/>
              <a:t>PDT  </a:t>
            </a:r>
            <a:r>
              <a:rPr lang="en-GB" dirty="0" smtClean="0"/>
              <a:t>Superior cosmetic results compared to </a:t>
            </a:r>
            <a:r>
              <a:rPr lang="en-GB" dirty="0" err="1" smtClean="0"/>
              <a:t>cryotherapy</a:t>
            </a:r>
            <a:r>
              <a:rPr lang="en-GB" dirty="0" smtClean="0"/>
              <a:t> and  topical therapy and particularly suitable for lesions that are large, single, and sites of poor healing 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5720" y="584165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 smtClean="0"/>
              <a:t>Morton </a:t>
            </a:r>
            <a:r>
              <a:rPr lang="en-GB" sz="1200" dirty="0"/>
              <a:t>CA </a:t>
            </a:r>
            <a:r>
              <a:rPr lang="en-GB" sz="1200" i="1" dirty="0"/>
              <a:t>et al</a:t>
            </a:r>
            <a:r>
              <a:rPr lang="en-GB" sz="1200" dirty="0"/>
              <a:t>: British Association of Dermatologists’ guidelines for the management of squamous cell carcinoma in situ </a:t>
            </a:r>
            <a:r>
              <a:rPr lang="en-GB" sz="1200" dirty="0" smtClean="0"/>
              <a:t>(Bowen’s disease.) BJD. 2014; 170:245-260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823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Treatments 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56510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Excision  </a:t>
            </a:r>
            <a:r>
              <a:rPr lang="en-GB" dirty="0" smtClean="0">
                <a:solidFill>
                  <a:schemeClr val="tx2"/>
                </a:solidFill>
              </a:rPr>
              <a:t>Consider </a:t>
            </a:r>
            <a:r>
              <a:rPr lang="en-GB" dirty="0">
                <a:solidFill>
                  <a:schemeClr val="tx2"/>
                </a:solidFill>
              </a:rPr>
              <a:t>cosmetic outcome, size and site of  lesion with regard to  vascularity and healing </a:t>
            </a:r>
            <a:r>
              <a:rPr lang="en-GB" dirty="0" smtClean="0">
                <a:solidFill>
                  <a:schemeClr val="tx2"/>
                </a:solidFill>
              </a:rPr>
              <a:t>potential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b="1" dirty="0" err="1">
                <a:solidFill>
                  <a:schemeClr val="tx2"/>
                </a:solidFill>
              </a:rPr>
              <a:t>Mohs</a:t>
            </a:r>
            <a:r>
              <a:rPr lang="en-GB" b="1" dirty="0">
                <a:solidFill>
                  <a:schemeClr val="tx2"/>
                </a:solidFill>
              </a:rPr>
              <a:t> micrographic </a:t>
            </a:r>
            <a:r>
              <a:rPr lang="en-GB" b="1" dirty="0" smtClean="0">
                <a:solidFill>
                  <a:schemeClr val="tx2"/>
                </a:solidFill>
              </a:rPr>
              <a:t>surgery  </a:t>
            </a:r>
            <a:r>
              <a:rPr lang="en-GB" dirty="0" smtClean="0">
                <a:solidFill>
                  <a:schemeClr val="tx2"/>
                </a:solidFill>
              </a:rPr>
              <a:t>Tissue </a:t>
            </a:r>
            <a:r>
              <a:rPr lang="en-GB" dirty="0">
                <a:solidFill>
                  <a:schemeClr val="tx2"/>
                </a:solidFill>
              </a:rPr>
              <a:t>sparing benefits considered for digital and genital lesions, and recurrent or incompletely excised </a:t>
            </a:r>
            <a:r>
              <a:rPr lang="en-GB" dirty="0" smtClean="0">
                <a:solidFill>
                  <a:schemeClr val="tx2"/>
                </a:solidFill>
              </a:rPr>
              <a:t>lesions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Radiotherapy  </a:t>
            </a:r>
            <a:r>
              <a:rPr lang="en-GB" dirty="0" smtClean="0">
                <a:solidFill>
                  <a:schemeClr val="tx2"/>
                </a:solidFill>
              </a:rPr>
              <a:t>Poor </a:t>
            </a:r>
            <a:r>
              <a:rPr lang="en-GB" dirty="0">
                <a:solidFill>
                  <a:schemeClr val="tx2"/>
                </a:solidFill>
              </a:rPr>
              <a:t>healing outcomes on lower leg lesions. Effective where other treatments have  failed or are unsuitable e.g. </a:t>
            </a:r>
            <a:r>
              <a:rPr lang="en-GB" dirty="0" smtClean="0">
                <a:solidFill>
                  <a:schemeClr val="tx2"/>
                </a:solidFill>
              </a:rPr>
              <a:t>scalp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Laser  </a:t>
            </a:r>
            <a:r>
              <a:rPr lang="en-GB" dirty="0" smtClean="0">
                <a:solidFill>
                  <a:schemeClr val="tx2"/>
                </a:solidFill>
              </a:rPr>
              <a:t>Limited </a:t>
            </a:r>
            <a:r>
              <a:rPr lang="en-GB" dirty="0">
                <a:solidFill>
                  <a:schemeClr val="tx2"/>
                </a:solidFill>
              </a:rPr>
              <a:t>study data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5968" y="6165304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 smtClean="0"/>
              <a:t>Morton </a:t>
            </a:r>
            <a:r>
              <a:rPr lang="en-GB" sz="1200" dirty="0"/>
              <a:t>CA </a:t>
            </a:r>
            <a:r>
              <a:rPr lang="en-GB" sz="1200" i="1" dirty="0"/>
              <a:t>et </a:t>
            </a:r>
            <a:r>
              <a:rPr lang="en-GB" sz="1200" i="1" dirty="0" smtClean="0"/>
              <a:t>al</a:t>
            </a:r>
            <a:r>
              <a:rPr lang="en-GB" sz="1200" dirty="0" smtClean="0"/>
              <a:t>; </a:t>
            </a:r>
            <a:r>
              <a:rPr lang="en-GB" sz="1200" dirty="0"/>
              <a:t>British Association of Dermatologists’ guidelines for the management of squamous cell carcinoma in situ (Bowen’s </a:t>
            </a:r>
            <a:r>
              <a:rPr lang="en-GB" sz="1200" dirty="0" smtClean="0"/>
              <a:t>disease.)BJD. </a:t>
            </a:r>
            <a:r>
              <a:rPr lang="en-GB" sz="1200" dirty="0"/>
              <a:t>2014;170:245-260</a:t>
            </a:r>
          </a:p>
          <a:p>
            <a:endParaRPr lang="en-GB" sz="1200" dirty="0" smtClean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056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Basal Cell Carcinoma (BCC</a:t>
            </a:r>
            <a:r>
              <a:rPr lang="en-GB" dirty="0" smtClean="0">
                <a:solidFill>
                  <a:srgbClr val="D60093"/>
                </a:solidFill>
              </a:rPr>
              <a:t>)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277071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rgbClr val="1F497D"/>
                </a:solidFill>
              </a:rPr>
              <a:t>Locally invasive malignant epidermal skin tumour predominantly affecting </a:t>
            </a:r>
            <a:r>
              <a:rPr lang="en-GB" dirty="0" smtClean="0">
                <a:solidFill>
                  <a:srgbClr val="1F497D"/>
                </a:solidFill>
              </a:rPr>
              <a:t>Caucasians</a:t>
            </a:r>
          </a:p>
          <a:p>
            <a:endParaRPr lang="en-GB" dirty="0">
              <a:solidFill>
                <a:srgbClr val="1F497D"/>
              </a:solidFill>
            </a:endParaRPr>
          </a:p>
          <a:p>
            <a:r>
              <a:rPr lang="en-GB" dirty="0">
                <a:solidFill>
                  <a:srgbClr val="1F497D"/>
                </a:solidFill>
              </a:rPr>
              <a:t>The most common cancer in Europe, Australia and the USA. Continued rise in tumour incidence in UK predicted up to 2040 relating to increasingly elderly </a:t>
            </a:r>
            <a:r>
              <a:rPr lang="en-GB" dirty="0" smtClean="0">
                <a:solidFill>
                  <a:srgbClr val="1F497D"/>
                </a:solidFill>
              </a:rPr>
              <a:t>population</a:t>
            </a:r>
          </a:p>
          <a:p>
            <a:endParaRPr lang="en-GB" dirty="0">
              <a:solidFill>
                <a:srgbClr val="1F497D"/>
              </a:solidFill>
            </a:endParaRPr>
          </a:p>
          <a:p>
            <a:r>
              <a:rPr lang="en-GB" dirty="0">
                <a:solidFill>
                  <a:srgbClr val="1F497D"/>
                </a:solidFill>
              </a:rPr>
              <a:t>Aetiological factors include genetic predisposition and UV </a:t>
            </a:r>
            <a:r>
              <a:rPr lang="en-GB" dirty="0" smtClean="0">
                <a:solidFill>
                  <a:srgbClr val="1F497D"/>
                </a:solidFill>
              </a:rPr>
              <a:t>exposure</a:t>
            </a:r>
          </a:p>
          <a:p>
            <a:endParaRPr lang="en-GB" dirty="0">
              <a:solidFill>
                <a:srgbClr val="1F497D"/>
              </a:solidFill>
            </a:endParaRPr>
          </a:p>
          <a:p>
            <a:r>
              <a:rPr lang="en-GB" dirty="0">
                <a:solidFill>
                  <a:srgbClr val="1F497D"/>
                </a:solidFill>
              </a:rPr>
              <a:t>Metastasis is extremely </a:t>
            </a:r>
            <a:r>
              <a:rPr lang="en-GB" dirty="0" smtClean="0">
                <a:solidFill>
                  <a:srgbClr val="1F497D"/>
                </a:solidFill>
              </a:rPr>
              <a:t>rare</a:t>
            </a:r>
          </a:p>
          <a:p>
            <a:endParaRPr lang="en-GB" dirty="0">
              <a:solidFill>
                <a:srgbClr val="1F497D"/>
              </a:solidFill>
            </a:endParaRPr>
          </a:p>
          <a:p>
            <a:r>
              <a:rPr lang="en-GB" dirty="0">
                <a:solidFill>
                  <a:srgbClr val="1F497D"/>
                </a:solidFill>
              </a:rPr>
              <a:t>Morbidity results from local tissue invasion and destruction particularly on the face, head and neck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309320"/>
            <a:ext cx="6912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Telfer</a:t>
            </a:r>
            <a:r>
              <a:rPr lang="en-GB" sz="1200" dirty="0" smtClean="0"/>
              <a:t> NR </a:t>
            </a:r>
            <a:r>
              <a:rPr lang="en-GB" sz="1200" i="1" dirty="0" smtClean="0"/>
              <a:t>et al</a:t>
            </a:r>
            <a:r>
              <a:rPr lang="en-GB" sz="1200" dirty="0" smtClean="0"/>
              <a:t>; Guidelines for the management of basal cell carcinoma. BJD. 2008 Mar;159,35-48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94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980728"/>
            <a:ext cx="82089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Basal </a:t>
            </a:r>
            <a:r>
              <a:rPr lang="en-GB" dirty="0">
                <a:solidFill>
                  <a:srgbClr val="D60093"/>
                </a:solidFill>
              </a:rPr>
              <a:t>cell carcinoma (BCC</a:t>
            </a:r>
            <a:r>
              <a:rPr lang="en-GB" dirty="0" smtClean="0">
                <a:solidFill>
                  <a:srgbClr val="D60093"/>
                </a:solidFill>
              </a:rPr>
              <a:t>) </a:t>
            </a:r>
            <a:r>
              <a:rPr lang="en-GB" sz="1800" dirty="0" smtClean="0">
                <a:solidFill>
                  <a:srgbClr val="D60093"/>
                </a:solidFill>
              </a:rPr>
              <a:t/>
            </a:r>
            <a:br>
              <a:rPr lang="en-GB" sz="1800" dirty="0" smtClean="0">
                <a:solidFill>
                  <a:srgbClr val="D60093"/>
                </a:solidFill>
              </a:rPr>
            </a:br>
            <a:r>
              <a:rPr lang="en-GB" sz="1800" dirty="0" smtClean="0">
                <a:solidFill>
                  <a:srgbClr val="D60093"/>
                </a:solidFill>
              </a:rPr>
              <a:t/>
            </a:r>
            <a:br>
              <a:rPr lang="en-GB" sz="1800" dirty="0" smtClean="0">
                <a:solidFill>
                  <a:srgbClr val="D60093"/>
                </a:solidFill>
              </a:rPr>
            </a:br>
            <a:r>
              <a:rPr lang="en-GB" dirty="0">
                <a:solidFill>
                  <a:srgbClr val="D60093"/>
                </a:solidFill>
              </a:rPr>
              <a:t/>
            </a:r>
            <a:br>
              <a:rPr lang="en-GB" dirty="0">
                <a:solidFill>
                  <a:srgbClr val="D60093"/>
                </a:solidFill>
              </a:rPr>
            </a:br>
            <a:endParaRPr lang="en-GB" dirty="0">
              <a:solidFill>
                <a:srgbClr val="D6009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628800"/>
            <a:ext cx="66247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</a:t>
            </a:r>
            <a:r>
              <a:rPr lang="en-GB" sz="2400" b="1" dirty="0" smtClean="0"/>
              <a:t>linical sub-types</a:t>
            </a: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Nodular (</a:t>
            </a:r>
            <a:r>
              <a:rPr lang="en-GB" sz="2400" dirty="0" err="1"/>
              <a:t>nBCC</a:t>
            </a:r>
            <a:r>
              <a:rPr lang="en-GB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Superficial (</a:t>
            </a:r>
            <a:r>
              <a:rPr lang="en-GB" sz="2400" dirty="0" err="1"/>
              <a:t>sBCC</a:t>
            </a:r>
            <a:r>
              <a:rPr lang="en-GB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Morphoeic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Pigmented</a:t>
            </a:r>
          </a:p>
          <a:p>
            <a:r>
              <a:rPr lang="en-GB" sz="2400" b="1" dirty="0" smtClean="0"/>
              <a:t>Histological subtypes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Adenocystic</a:t>
            </a:r>
            <a:r>
              <a:rPr lang="en-GB" sz="2400" dirty="0"/>
              <a:t> (glandular differentiation)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Microcystic</a:t>
            </a:r>
            <a:r>
              <a:rPr lang="en-GB" sz="2400" dirty="0"/>
              <a:t> (</a:t>
            </a:r>
            <a:r>
              <a:rPr lang="en-GB" sz="2400" dirty="0" err="1"/>
              <a:t>milia</a:t>
            </a:r>
            <a:r>
              <a:rPr lang="en-GB" sz="2400" dirty="0"/>
              <a:t> formation)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Micronodular</a:t>
            </a:r>
            <a:r>
              <a:rPr lang="en-GB" sz="2400" dirty="0"/>
              <a:t> (often deeply infiltrating)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Neurotropic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Basosquamous</a:t>
            </a:r>
            <a:r>
              <a:rPr lang="en-GB" sz="2400" dirty="0"/>
              <a:t> </a:t>
            </a:r>
            <a:r>
              <a:rPr lang="en-GB" sz="2400" dirty="0" smtClean="0"/>
              <a:t> </a:t>
            </a:r>
            <a:r>
              <a:rPr lang="en-GB" sz="2400" dirty="0"/>
              <a:t>(includes features of squamous cell carcinoma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395536" y="6153115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Telfer</a:t>
            </a:r>
            <a:r>
              <a:rPr lang="en-GB" sz="1200" dirty="0"/>
              <a:t> NR </a:t>
            </a:r>
            <a:r>
              <a:rPr lang="en-GB" sz="1200" i="1" dirty="0"/>
              <a:t>et al</a:t>
            </a:r>
            <a:r>
              <a:rPr lang="en-GB" sz="1200" dirty="0"/>
              <a:t>; Guidelines for the management of basal cell carcinoma. BJD. 2008 Mar;159,35-48</a:t>
            </a:r>
          </a:p>
        </p:txBody>
      </p:sp>
    </p:spTree>
    <p:extLst>
      <p:ext uri="{BB962C8B-B14F-4D97-AF65-F5344CB8AC3E}">
        <p14:creationId xmlns:p14="http://schemas.microsoft.com/office/powerpoint/2010/main" val="32941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Nodular BCC (</a:t>
            </a:r>
            <a:r>
              <a:rPr lang="en-GB" sz="3600" dirty="0" err="1">
                <a:solidFill>
                  <a:srgbClr val="D60093"/>
                </a:solidFill>
              </a:rPr>
              <a:t>nBCC</a:t>
            </a:r>
            <a:r>
              <a:rPr lang="en-GB" sz="3600" dirty="0">
                <a:solidFill>
                  <a:srgbClr val="D60093"/>
                </a:solidFill>
              </a:rPr>
              <a:t>)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0789" r="30914" b="29766"/>
          <a:stretch/>
        </p:blipFill>
        <p:spPr bwMode="auto">
          <a:xfrm>
            <a:off x="4355976" y="1988840"/>
            <a:ext cx="3917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"/>
          <a:stretch/>
        </p:blipFill>
        <p:spPr>
          <a:xfrm>
            <a:off x="323528" y="1303411"/>
            <a:ext cx="3605439" cy="238286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5442"/>
            <a:ext cx="3605439" cy="263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Aims and objectives</a:t>
            </a:r>
            <a:endParaRPr lang="th-TH" sz="3600" spc="0" dirty="0">
              <a:solidFill>
                <a:srgbClr val="D60093"/>
              </a:solidFill>
              <a:latin typeface="Gill San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81891" y="23320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baseline="30000" dirty="0" smtClean="0">
              <a:solidFill>
                <a:srgbClr val="44546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11208" y="1997839"/>
            <a:ext cx="74011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"/>
              </a:rPr>
              <a:t>To provide an overview of the current guidelines for management of pre cancerous lesions and non-melanoma skin cancers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"/>
              </a:rPr>
              <a:t>Discuss advantages and disadvantages of available treatment modalities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"/>
              </a:rPr>
              <a:t>Enable clinician to advise/select appropriate treatment regimen</a:t>
            </a:r>
          </a:p>
        </p:txBody>
      </p:sp>
    </p:spTree>
    <p:extLst>
      <p:ext uri="{BB962C8B-B14F-4D97-AF65-F5344CB8AC3E}">
        <p14:creationId xmlns:p14="http://schemas.microsoft.com/office/powerpoint/2010/main" val="20312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Superficial BCC (</a:t>
            </a:r>
            <a:r>
              <a:rPr lang="en-GB" sz="3600" dirty="0" err="1">
                <a:solidFill>
                  <a:srgbClr val="D60093"/>
                </a:solidFill>
              </a:rPr>
              <a:t>sBCC</a:t>
            </a:r>
            <a:r>
              <a:rPr lang="en-GB" sz="3600" dirty="0">
                <a:solidFill>
                  <a:srgbClr val="D60093"/>
                </a:solidFill>
              </a:rPr>
              <a:t>)</a:t>
            </a:r>
          </a:p>
        </p:txBody>
      </p:sp>
      <p:pic>
        <p:nvPicPr>
          <p:cNvPr id="7" name="Picture 3" descr="C:\Users\bartona\Desktop\sBCC2.jpg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24747" r="30919" b="6142"/>
          <a:stretch/>
        </p:blipFill>
        <p:spPr bwMode="auto">
          <a:xfrm>
            <a:off x="4716016" y="1732227"/>
            <a:ext cx="3543300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rtona\Desktop\sBC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 bwMode="auto">
          <a:xfrm>
            <a:off x="466735" y="1484784"/>
            <a:ext cx="3299155" cy="21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bartona\Desktop\sBC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/>
        </p:blipFill>
        <p:spPr bwMode="auto">
          <a:xfrm>
            <a:off x="467548" y="4005064"/>
            <a:ext cx="3324841" cy="22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Pigmented BCC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2" t="17918" r="23008" b="7173"/>
          <a:stretch/>
        </p:blipFill>
        <p:spPr bwMode="auto">
          <a:xfrm>
            <a:off x="4499992" y="1988840"/>
            <a:ext cx="351790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7" y="1700808"/>
            <a:ext cx="3324259" cy="225906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840" r="8671" b="14573"/>
          <a:stretch/>
        </p:blipFill>
        <p:spPr bwMode="auto">
          <a:xfrm flipH="1">
            <a:off x="350743" y="4180107"/>
            <a:ext cx="3346571" cy="219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Cystic BCC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6100"/>
          <a:stretch>
            <a:fillRect/>
          </a:stretch>
        </p:blipFill>
        <p:spPr bwMode="auto">
          <a:xfrm>
            <a:off x="4716016" y="1844824"/>
            <a:ext cx="2890837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84784"/>
            <a:ext cx="3362914" cy="228533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5" y="4016970"/>
            <a:ext cx="3370309" cy="224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3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 err="1">
                <a:solidFill>
                  <a:srgbClr val="D60093"/>
                </a:solidFill>
              </a:rPr>
              <a:t>Morphoeic</a:t>
            </a:r>
            <a:r>
              <a:rPr lang="en-GB" sz="3600" dirty="0">
                <a:solidFill>
                  <a:srgbClr val="D60093"/>
                </a:solidFill>
              </a:rPr>
              <a:t> or </a:t>
            </a:r>
            <a:r>
              <a:rPr lang="en-GB" sz="3600" dirty="0" smtClean="0">
                <a:solidFill>
                  <a:srgbClr val="D60093"/>
                </a:solidFill>
              </a:rPr>
              <a:t>Atrophic </a:t>
            </a:r>
            <a:r>
              <a:rPr lang="en-GB" sz="3600" dirty="0">
                <a:solidFill>
                  <a:srgbClr val="D60093"/>
                </a:solidFill>
              </a:rPr>
              <a:t>BCC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25439" b="5147"/>
          <a:stretch/>
        </p:blipFill>
        <p:spPr bwMode="auto">
          <a:xfrm>
            <a:off x="4644008" y="1805676"/>
            <a:ext cx="358616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17398" r="-6703" b="-3904"/>
          <a:stretch/>
        </p:blipFill>
        <p:spPr>
          <a:xfrm>
            <a:off x="971600" y="1805676"/>
            <a:ext cx="3341028" cy="454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Recurrent BCC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r="22883"/>
          <a:stretch/>
        </p:blipFill>
        <p:spPr bwMode="auto">
          <a:xfrm>
            <a:off x="1259632" y="3877877"/>
            <a:ext cx="215741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11025" b="23148"/>
          <a:stretch/>
        </p:blipFill>
        <p:spPr bwMode="auto">
          <a:xfrm>
            <a:off x="4211960" y="4077072"/>
            <a:ext cx="3240360" cy="239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15716" r="19837" b="7769"/>
          <a:stretch/>
        </p:blipFill>
        <p:spPr>
          <a:xfrm>
            <a:off x="827583" y="1340768"/>
            <a:ext cx="2890127" cy="233194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51" y="1340768"/>
            <a:ext cx="3771378" cy="253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Ulcerated </a:t>
            </a:r>
            <a:r>
              <a:rPr lang="en-GB" sz="3600" dirty="0" smtClean="0">
                <a:solidFill>
                  <a:srgbClr val="D60093"/>
                </a:solidFill>
              </a:rPr>
              <a:t>BCC</a:t>
            </a:r>
            <a:endParaRPr lang="en-GB" sz="3600" dirty="0">
              <a:solidFill>
                <a:srgbClr val="D60093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 b="7366"/>
          <a:stretch>
            <a:fillRect/>
          </a:stretch>
        </p:blipFill>
        <p:spPr bwMode="auto">
          <a:xfrm>
            <a:off x="4932040" y="1844824"/>
            <a:ext cx="34163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101281" cy="268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Management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5257799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Treatment selection and prognostic advice given to </a:t>
            </a:r>
            <a:r>
              <a:rPr lang="en-GB" dirty="0" smtClean="0">
                <a:solidFill>
                  <a:schemeClr val="tx2"/>
                </a:solidFill>
              </a:rPr>
              <a:t>patient </a:t>
            </a:r>
            <a:r>
              <a:rPr lang="en-GB" dirty="0">
                <a:solidFill>
                  <a:schemeClr val="tx2"/>
                </a:solidFill>
              </a:rPr>
              <a:t>is based on assessment of lesion as being either LOW or HIGH RISK (of recurrence)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dirty="0">
                <a:solidFill>
                  <a:schemeClr val="tx2"/>
                </a:solidFill>
              </a:rPr>
              <a:t>Treatment choice considerations also  include general fitness, coexisting medical conditions, use of anticoagulation/antiplatelet </a:t>
            </a:r>
            <a:r>
              <a:rPr lang="en-GB" dirty="0" smtClean="0">
                <a:solidFill>
                  <a:schemeClr val="tx2"/>
                </a:solidFill>
              </a:rPr>
              <a:t>medication, </a:t>
            </a:r>
            <a:r>
              <a:rPr lang="en-GB" dirty="0">
                <a:solidFill>
                  <a:schemeClr val="tx2"/>
                </a:solidFill>
              </a:rPr>
              <a:t>patient choice, local availability of specialised services, cosmetic </a:t>
            </a:r>
            <a:r>
              <a:rPr lang="en-GB" dirty="0" smtClean="0">
                <a:solidFill>
                  <a:schemeClr val="tx2"/>
                </a:solidFill>
              </a:rPr>
              <a:t>outcome</a:t>
            </a:r>
          </a:p>
          <a:p>
            <a:pPr marL="0" lvl="0" indent="0">
              <a:buNone/>
            </a:pPr>
            <a:endParaRPr lang="en-GB" sz="1300" dirty="0" smtClean="0"/>
          </a:p>
          <a:p>
            <a:pPr marL="0" lvl="0" indent="0">
              <a:buNone/>
            </a:pPr>
            <a:endParaRPr lang="en-GB" sz="1300" dirty="0"/>
          </a:p>
          <a:p>
            <a:pPr marL="0" lvl="0" indent="0">
              <a:buNone/>
            </a:pPr>
            <a:r>
              <a:rPr lang="en-GB" sz="1300" dirty="0" err="1" smtClean="0"/>
              <a:t>Telfer</a:t>
            </a:r>
            <a:r>
              <a:rPr lang="en-GB" sz="1300" dirty="0" smtClean="0"/>
              <a:t> </a:t>
            </a:r>
            <a:r>
              <a:rPr lang="en-GB" sz="1300" dirty="0"/>
              <a:t>NR </a:t>
            </a:r>
            <a:r>
              <a:rPr lang="en-GB" sz="1300" i="1" dirty="0"/>
              <a:t>et al</a:t>
            </a:r>
            <a:r>
              <a:rPr lang="en-GB" sz="1300" dirty="0"/>
              <a:t>; Guidelines for the management of basal cell carcinoma. BJD. 2008 </a:t>
            </a:r>
            <a:r>
              <a:rPr lang="en-GB" sz="1300" dirty="0" smtClean="0"/>
              <a:t> Mar; 159:35-48</a:t>
            </a:r>
            <a:endParaRPr lang="en-GB" sz="13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7365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8912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Factors </a:t>
            </a:r>
            <a:r>
              <a:rPr lang="en-GB" dirty="0" smtClean="0">
                <a:solidFill>
                  <a:srgbClr val="D60093"/>
                </a:solidFill>
              </a:rPr>
              <a:t>for </a:t>
            </a:r>
            <a:r>
              <a:rPr lang="en-GB" dirty="0">
                <a:solidFill>
                  <a:srgbClr val="D60093"/>
                </a:solidFill>
              </a:rPr>
              <a:t>higher risk of </a:t>
            </a:r>
            <a:r>
              <a:rPr lang="en-GB" dirty="0" smtClean="0">
                <a:solidFill>
                  <a:srgbClr val="D60093"/>
                </a:solidFill>
              </a:rPr>
              <a:t>recurrence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07504" y="1844824"/>
            <a:ext cx="8208912" cy="5328592"/>
          </a:xfrm>
        </p:spPr>
        <p:txBody>
          <a:bodyPr>
            <a:normAutofit fontScale="40000" lnSpcReduction="20000"/>
          </a:bodyPr>
          <a:lstStyle/>
          <a:p>
            <a:r>
              <a:rPr lang="en-GB" sz="4600" dirty="0">
                <a:solidFill>
                  <a:schemeClr val="tx2"/>
                </a:solidFill>
              </a:rPr>
              <a:t>Tumour size: </a:t>
            </a:r>
            <a:r>
              <a:rPr lang="en-GB" sz="4600" dirty="0" smtClean="0">
                <a:solidFill>
                  <a:schemeClr val="tx2"/>
                </a:solidFill>
              </a:rPr>
              <a:t>larger</a:t>
            </a: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Tumour site: lesions on central face especially around eyes, lips, nose, </a:t>
            </a:r>
            <a:r>
              <a:rPr lang="en-GB" sz="4600" dirty="0" smtClean="0">
                <a:solidFill>
                  <a:schemeClr val="tx2"/>
                </a:solidFill>
              </a:rPr>
              <a:t>ears</a:t>
            </a: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Clinical margins: poorly defined lesions </a:t>
            </a:r>
            <a:endParaRPr lang="en-GB" sz="4600" dirty="0" smtClean="0">
              <a:solidFill>
                <a:schemeClr val="tx2"/>
              </a:solidFill>
            </a:endParaRP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Histological subtype: certain subtypes </a:t>
            </a:r>
            <a:r>
              <a:rPr lang="en-GB" sz="4600" dirty="0" err="1">
                <a:solidFill>
                  <a:schemeClr val="tx2"/>
                </a:solidFill>
              </a:rPr>
              <a:t>eg</a:t>
            </a:r>
            <a:r>
              <a:rPr lang="en-GB" sz="4600" dirty="0">
                <a:solidFill>
                  <a:schemeClr val="tx2"/>
                </a:solidFill>
              </a:rPr>
              <a:t> </a:t>
            </a:r>
            <a:r>
              <a:rPr lang="en-GB" sz="4600" dirty="0" err="1">
                <a:solidFill>
                  <a:schemeClr val="tx2"/>
                </a:solidFill>
              </a:rPr>
              <a:t>morphoeic</a:t>
            </a:r>
            <a:r>
              <a:rPr lang="en-GB" sz="4600" dirty="0">
                <a:solidFill>
                  <a:schemeClr val="tx2"/>
                </a:solidFill>
              </a:rPr>
              <a:t> </a:t>
            </a:r>
            <a:endParaRPr lang="en-GB" sz="4600" dirty="0" smtClean="0">
              <a:solidFill>
                <a:schemeClr val="tx2"/>
              </a:solidFill>
            </a:endParaRP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Histological features of aggression: </a:t>
            </a:r>
            <a:r>
              <a:rPr lang="en-GB" sz="4600" dirty="0" err="1">
                <a:solidFill>
                  <a:schemeClr val="tx2"/>
                </a:solidFill>
              </a:rPr>
              <a:t>perineural</a:t>
            </a:r>
            <a:r>
              <a:rPr lang="en-GB" sz="4600" dirty="0">
                <a:solidFill>
                  <a:schemeClr val="tx2"/>
                </a:solidFill>
              </a:rPr>
              <a:t>/perivascular </a:t>
            </a:r>
            <a:r>
              <a:rPr lang="en-GB" sz="4600" dirty="0" smtClean="0">
                <a:solidFill>
                  <a:schemeClr val="tx2"/>
                </a:solidFill>
              </a:rPr>
              <a:t>involvement</a:t>
            </a: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Failure of previous treatment: recurrent </a:t>
            </a:r>
            <a:r>
              <a:rPr lang="en-GB" sz="4600" dirty="0" smtClean="0">
                <a:solidFill>
                  <a:schemeClr val="tx2"/>
                </a:solidFill>
              </a:rPr>
              <a:t>lesions</a:t>
            </a:r>
          </a:p>
          <a:p>
            <a:endParaRPr lang="en-GB" sz="4600" dirty="0">
              <a:solidFill>
                <a:schemeClr val="tx2"/>
              </a:solidFill>
            </a:endParaRPr>
          </a:p>
          <a:p>
            <a:r>
              <a:rPr lang="en-GB" sz="4600" dirty="0">
                <a:solidFill>
                  <a:schemeClr val="tx2"/>
                </a:solidFill>
              </a:rPr>
              <a:t>Immunosuppression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endParaRPr lang="en-GB" sz="3000" dirty="0"/>
          </a:p>
          <a:p>
            <a:pPr marL="0" indent="0">
              <a:buNone/>
            </a:pPr>
            <a:r>
              <a:rPr lang="en-GB" sz="3000" dirty="0" err="1" smtClean="0"/>
              <a:t>Telfer</a:t>
            </a:r>
            <a:r>
              <a:rPr lang="en-GB" sz="3000" dirty="0" smtClean="0"/>
              <a:t> </a:t>
            </a:r>
            <a:r>
              <a:rPr lang="en-GB" sz="3000" dirty="0"/>
              <a:t>NR </a:t>
            </a:r>
            <a:r>
              <a:rPr lang="en-GB" sz="3000" i="1" dirty="0"/>
              <a:t>et al</a:t>
            </a:r>
            <a:r>
              <a:rPr lang="en-GB" sz="3000" dirty="0"/>
              <a:t>; Guidelines for the management of basal cell carcinoma. BJD. 2008 </a:t>
            </a:r>
            <a:r>
              <a:rPr lang="en-GB" sz="3000" dirty="0" smtClean="0"/>
              <a:t>Mar;159:35-48</a:t>
            </a:r>
            <a:endParaRPr lang="en-GB" sz="3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8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Surgical treatments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565103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Surgery and radiotherapy </a:t>
            </a:r>
            <a:r>
              <a:rPr lang="en-GB" dirty="0" smtClean="0">
                <a:solidFill>
                  <a:schemeClr val="tx2"/>
                </a:solidFill>
              </a:rPr>
              <a:t>remain treatment of choice for majority of high risk lesions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Surgery</a:t>
            </a:r>
            <a:r>
              <a:rPr lang="en-GB" dirty="0" smtClean="0">
                <a:solidFill>
                  <a:schemeClr val="tx2"/>
                </a:solidFill>
              </a:rPr>
              <a:t> has the lowest overall failure rate in the treatment of both low and high risk BCCs (less than 2% recurrence at 5 years)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Curettage and cautery </a:t>
            </a:r>
            <a:r>
              <a:rPr lang="en-GB" dirty="0" smtClean="0">
                <a:solidFill>
                  <a:schemeClr val="tx2"/>
                </a:solidFill>
              </a:rPr>
              <a:t>(C&amp;C) and </a:t>
            </a:r>
            <a:r>
              <a:rPr lang="en-GB" b="1" dirty="0" smtClean="0">
                <a:solidFill>
                  <a:schemeClr val="tx2"/>
                </a:solidFill>
              </a:rPr>
              <a:t>Cryosurgery</a:t>
            </a:r>
            <a:r>
              <a:rPr lang="en-GB" dirty="0" smtClean="0">
                <a:solidFill>
                  <a:schemeClr val="tx2"/>
                </a:solidFill>
              </a:rPr>
              <a:t> are considered appropriate for treatment of  low risk lesions e.g. small nodular or superficial BCCs</a:t>
            </a:r>
          </a:p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860" y="630932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 err="1"/>
              <a:t>Telfer</a:t>
            </a:r>
            <a:r>
              <a:rPr lang="en-GB" sz="1200" dirty="0"/>
              <a:t> NR </a:t>
            </a:r>
            <a:r>
              <a:rPr lang="en-GB" sz="1200" i="1" dirty="0"/>
              <a:t>et al</a:t>
            </a:r>
            <a:r>
              <a:rPr lang="en-GB" sz="1200" dirty="0"/>
              <a:t>; Guidelines for the management of basal cell carcinoma. BJD. 2008 </a:t>
            </a:r>
            <a:r>
              <a:rPr lang="en-GB" sz="1200" dirty="0" smtClean="0"/>
              <a:t>Mar; 159:35-48</a:t>
            </a:r>
            <a:endParaRPr lang="en-GB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968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Non-surgical treatments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251520" y="1600201"/>
            <a:ext cx="8208912" cy="456510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GB" b="1" dirty="0">
                <a:solidFill>
                  <a:schemeClr val="tx2"/>
                </a:solidFill>
              </a:rPr>
              <a:t>5% </a:t>
            </a:r>
            <a:r>
              <a:rPr lang="en-GB" b="1" dirty="0" err="1">
                <a:solidFill>
                  <a:schemeClr val="tx2"/>
                </a:solidFill>
              </a:rPr>
              <a:t>Imiquimod</a:t>
            </a:r>
            <a:r>
              <a:rPr lang="en-GB" b="1" dirty="0">
                <a:solidFill>
                  <a:schemeClr val="tx2"/>
                </a:solidFill>
              </a:rPr>
              <a:t> cream</a:t>
            </a:r>
            <a:r>
              <a:rPr lang="en-GB" dirty="0">
                <a:solidFill>
                  <a:schemeClr val="tx2"/>
                </a:solidFill>
              </a:rPr>
              <a:t>: small Superficial BCCs, OD 5 times per week for 6 </a:t>
            </a:r>
            <a:r>
              <a:rPr lang="en-GB" dirty="0" smtClean="0">
                <a:solidFill>
                  <a:schemeClr val="tx2"/>
                </a:solidFill>
              </a:rPr>
              <a:t>weeks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b="1" dirty="0">
                <a:solidFill>
                  <a:schemeClr val="tx2"/>
                </a:solidFill>
              </a:rPr>
              <a:t>Photodynamic therapy (PDT): </a:t>
            </a:r>
            <a:r>
              <a:rPr lang="en-GB" dirty="0">
                <a:solidFill>
                  <a:schemeClr val="tx2"/>
                </a:solidFill>
              </a:rPr>
              <a:t>Superficial BCCs and low risk Nodular BCCs. Good cosmetic outcomes. Option for </a:t>
            </a:r>
            <a:r>
              <a:rPr lang="en-GB" dirty="0" smtClean="0">
                <a:solidFill>
                  <a:schemeClr val="tx2"/>
                </a:solidFill>
              </a:rPr>
              <a:t>BCCs </a:t>
            </a:r>
            <a:r>
              <a:rPr lang="en-GB" dirty="0">
                <a:solidFill>
                  <a:schemeClr val="tx2"/>
                </a:solidFill>
              </a:rPr>
              <a:t>when other more effective treatments are contraindicated or unacceptable to </a:t>
            </a:r>
            <a:r>
              <a:rPr lang="en-GB" dirty="0" smtClean="0">
                <a:solidFill>
                  <a:schemeClr val="tx2"/>
                </a:solidFill>
              </a:rPr>
              <a:t>patients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b="1" dirty="0">
                <a:solidFill>
                  <a:schemeClr val="tx2"/>
                </a:solidFill>
              </a:rPr>
              <a:t>Radiotherapy</a:t>
            </a:r>
            <a:r>
              <a:rPr lang="en-GB" dirty="0">
                <a:solidFill>
                  <a:schemeClr val="tx2"/>
                </a:solidFill>
              </a:rPr>
              <a:t>: primary BCC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dirty="0">
                <a:solidFill>
                  <a:schemeClr val="tx2"/>
                </a:solidFill>
              </a:rPr>
              <a:t>recurrent BCC, as adjuvant therapy, high risk lesions in patients who are unwilling or unable to tolerate </a:t>
            </a:r>
            <a:r>
              <a:rPr lang="en-GB" dirty="0" smtClean="0">
                <a:solidFill>
                  <a:schemeClr val="tx2"/>
                </a:solidFill>
              </a:rPr>
              <a:t>surgery</a:t>
            </a:r>
          </a:p>
          <a:p>
            <a:pPr lvl="0"/>
            <a:endParaRPr lang="en-GB" dirty="0">
              <a:solidFill>
                <a:schemeClr val="tx2"/>
              </a:solidFill>
            </a:endParaRPr>
          </a:p>
          <a:p>
            <a:r>
              <a:rPr lang="en-GB" b="1" dirty="0" err="1">
                <a:solidFill>
                  <a:schemeClr val="tx2"/>
                </a:solidFill>
              </a:rPr>
              <a:t>Vismodegib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150mgs (17)</a:t>
            </a:r>
            <a:r>
              <a:rPr lang="en-GB" dirty="0" smtClean="0">
                <a:solidFill>
                  <a:schemeClr val="tx2"/>
                </a:solidFill>
              </a:rPr>
              <a:t>: </a:t>
            </a:r>
            <a:r>
              <a:rPr lang="en-GB" dirty="0">
                <a:solidFill>
                  <a:schemeClr val="tx2"/>
                </a:solidFill>
              </a:rPr>
              <a:t>symptomatic metastatic basal cell  carcinoma and locally advanced basal cell carcinoma inappropriate for surgery or radiotherapy </a:t>
            </a:r>
          </a:p>
          <a:p>
            <a:pPr lvl="0"/>
            <a:endParaRPr lang="en-GB" sz="16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11669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 err="1" smtClean="0"/>
              <a:t>Telfer</a:t>
            </a:r>
            <a:r>
              <a:rPr lang="en-GB" sz="1200" dirty="0" smtClean="0"/>
              <a:t> NR </a:t>
            </a:r>
            <a:r>
              <a:rPr lang="en-GB" sz="1200" i="1" dirty="0" smtClean="0"/>
              <a:t>et al</a:t>
            </a:r>
            <a:r>
              <a:rPr lang="en-GB" sz="1200" dirty="0" smtClean="0"/>
              <a:t>; Guidelines for the management of basal cell carcinoma. BJD. 2008 Mar; 159:35-48</a:t>
            </a:r>
          </a:p>
          <a:p>
            <a:r>
              <a:rPr lang="en-GB" sz="1200" dirty="0" smtClean="0">
                <a:hlinkClick r:id="rId3"/>
              </a:rPr>
              <a:t>www.medicines.org.uk/emc/medicine/28107</a:t>
            </a:r>
            <a:r>
              <a:rPr lang="en-GB" sz="1200" dirty="0" smtClean="0"/>
              <a:t> Accessed 06.11.17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712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Skin cancer </a:t>
            </a:r>
            <a:r>
              <a:rPr lang="en-GB" dirty="0" smtClean="0">
                <a:solidFill>
                  <a:srgbClr val="D60093"/>
                </a:solidFill>
              </a:rPr>
              <a:t>types </a:t>
            </a:r>
            <a:endParaRPr lang="en-GB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755576" y="1484784"/>
            <a:ext cx="8208912" cy="49251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Pre-malignant</a:t>
            </a:r>
          </a:p>
          <a:p>
            <a:r>
              <a:rPr lang="en-GB" dirty="0">
                <a:solidFill>
                  <a:schemeClr val="tx2"/>
                </a:solidFill>
              </a:rPr>
              <a:t>Actinic keratosis (AK)</a:t>
            </a:r>
          </a:p>
          <a:p>
            <a:r>
              <a:rPr lang="en-GB" dirty="0">
                <a:solidFill>
                  <a:srgbClr val="1F497D"/>
                </a:solidFill>
              </a:rPr>
              <a:t>Squamous</a:t>
            </a:r>
            <a:r>
              <a:rPr lang="en-GB" dirty="0">
                <a:solidFill>
                  <a:schemeClr val="tx2"/>
                </a:solidFill>
              </a:rPr>
              <a:t> cell carcinoma in-situ (Bowen’s disease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Non-melanoma skin cancer</a:t>
            </a:r>
          </a:p>
          <a:p>
            <a:r>
              <a:rPr lang="en-GB" dirty="0">
                <a:solidFill>
                  <a:schemeClr val="tx2"/>
                </a:solidFill>
              </a:rPr>
              <a:t>Basal cell carcinoma (BCC) </a:t>
            </a:r>
          </a:p>
          <a:p>
            <a:r>
              <a:rPr lang="en-GB" dirty="0">
                <a:solidFill>
                  <a:schemeClr val="tx2"/>
                </a:solidFill>
              </a:rPr>
              <a:t>Squamous cell carcinoma (SCC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Malignant </a:t>
            </a:r>
            <a:r>
              <a:rPr lang="en-GB" b="1" dirty="0" smtClean="0">
                <a:solidFill>
                  <a:schemeClr val="tx2"/>
                </a:solidFill>
              </a:rPr>
              <a:t>melanoma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Rare skin tumours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1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In conclusion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There are many evidence based treatment modalities for patients with pre cancerous and </a:t>
            </a:r>
            <a:r>
              <a:rPr lang="en-GB" sz="2400" dirty="0" smtClean="0">
                <a:solidFill>
                  <a:schemeClr val="tx2"/>
                </a:solidFill>
              </a:rPr>
              <a:t>NMSC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It is </a:t>
            </a:r>
            <a:r>
              <a:rPr lang="en-GB" sz="2400" dirty="0">
                <a:solidFill>
                  <a:schemeClr val="tx2"/>
                </a:solidFill>
              </a:rPr>
              <a:t>important that the most appropriate treatment is considered and tailored made for each individual patient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268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7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9"/>
          <p:cNvSpPr txBox="1">
            <a:spLocks/>
          </p:cNvSpPr>
          <p:nvPr/>
        </p:nvSpPr>
        <p:spPr>
          <a:xfrm>
            <a:off x="296359" y="260648"/>
            <a:ext cx="2979497" cy="1067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 spc="0" baseline="0">
                <a:solidFill>
                  <a:srgbClr val="002A7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dirty="0">
              <a:solidFill>
                <a:srgbClr val="002060"/>
              </a:solidFill>
              <a:latin typeface="Gill Sans"/>
            </a:endParaRPr>
          </a:p>
        </p:txBody>
      </p:sp>
      <p:pic>
        <p:nvPicPr>
          <p:cNvPr id="9" name="Picture 2" descr="C:\Users\bartona\Desktop\cheek A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4"/>
          <a:stretch/>
        </p:blipFill>
        <p:spPr bwMode="auto">
          <a:xfrm>
            <a:off x="539552" y="1293904"/>
            <a:ext cx="3647957" cy="23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Actinic Keratosis</a:t>
            </a:r>
            <a:endParaRPr lang="en-GB" dirty="0"/>
          </a:p>
        </p:txBody>
      </p:sp>
      <p:pic>
        <p:nvPicPr>
          <p:cNvPr id="11" name="Picture 3" descr="C:\Users\bartona\Desktop\AK left chee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5"/>
          <a:stretch/>
        </p:blipFill>
        <p:spPr bwMode="auto">
          <a:xfrm>
            <a:off x="4499992" y="2389430"/>
            <a:ext cx="3832167" cy="24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ianconia\Desktop\016799H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 bwMode="auto">
          <a:xfrm>
            <a:off x="550707" y="3861047"/>
            <a:ext cx="3636802" cy="23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Aetiology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323528" y="1268761"/>
            <a:ext cx="8208912" cy="4536504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tx2"/>
                </a:solidFill>
              </a:rPr>
              <a:t>Focal areas of abnormal keratinocyte proliferation and differentiation,  occurring as a result of chronic UV radiation on sun exposed skin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May be restricted to the epithelial basal layer or extend to full thickness </a:t>
            </a:r>
            <a:r>
              <a:rPr lang="en-GB" dirty="0" err="1">
                <a:solidFill>
                  <a:schemeClr val="tx2"/>
                </a:solidFill>
              </a:rPr>
              <a:t>atypia</a:t>
            </a:r>
            <a:r>
              <a:rPr lang="en-GB" dirty="0">
                <a:solidFill>
                  <a:schemeClr val="tx2"/>
                </a:solidFill>
              </a:rPr>
              <a:t> at which point lesions are known as SCC in situ, or Bowen’s disease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Carry a low risk  of progression to SCC in immune competent individuals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Present as discreet or confluent, single or multiple (field) patches of erythema and scaling and have the potential for spontaneous regression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0000" y="616530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 </a:t>
            </a:r>
            <a:r>
              <a:rPr lang="en-GB" sz="1200" dirty="0" err="1"/>
              <a:t>B</a:t>
            </a:r>
            <a:r>
              <a:rPr lang="en-GB" sz="1200" dirty="0" err="1" smtClean="0"/>
              <a:t>erker</a:t>
            </a:r>
            <a:r>
              <a:rPr lang="en-GB" sz="1200" dirty="0" smtClean="0"/>
              <a:t> D </a:t>
            </a:r>
            <a:r>
              <a:rPr lang="en-GB" sz="1200" i="1" dirty="0" smtClean="0"/>
              <a:t>et al; </a:t>
            </a:r>
            <a:r>
              <a:rPr lang="en-GB" sz="1200" dirty="0" smtClean="0"/>
              <a:t>British Association of Dermatologists’ guidelines for the care of patients with actinic keratosis 2017. BJD 2017 Apr;176:20-43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285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D60093"/>
                </a:solidFill>
              </a:rPr>
              <a:t>Management 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400" dirty="0">
                <a:solidFill>
                  <a:schemeClr val="tx2"/>
                </a:solidFill>
              </a:rPr>
              <a:t>AK is a chronic disease and lesions are part of a spectrum of actinic damage, which is managed rather than </a:t>
            </a:r>
            <a:r>
              <a:rPr lang="en-GB" sz="3400" dirty="0" smtClean="0">
                <a:solidFill>
                  <a:schemeClr val="tx2"/>
                </a:solidFill>
              </a:rPr>
              <a:t>cured</a:t>
            </a:r>
          </a:p>
          <a:p>
            <a:pPr marL="0" indent="0">
              <a:buNone/>
            </a:pPr>
            <a:endParaRPr lang="en-GB" sz="3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3400" dirty="0">
                <a:solidFill>
                  <a:schemeClr val="tx2"/>
                </a:solidFill>
              </a:rPr>
              <a:t>Treatment considerations </a:t>
            </a:r>
            <a:r>
              <a:rPr lang="en-GB" sz="3400" dirty="0" smtClean="0">
                <a:solidFill>
                  <a:schemeClr val="tx2"/>
                </a:solidFill>
              </a:rPr>
              <a:t>include:</a:t>
            </a:r>
          </a:p>
          <a:p>
            <a:pPr marL="0" indent="0">
              <a:buNone/>
            </a:pPr>
            <a:endParaRPr lang="en-GB" sz="3400" dirty="0">
              <a:solidFill>
                <a:schemeClr val="tx2"/>
              </a:solidFill>
            </a:endParaRPr>
          </a:p>
          <a:p>
            <a:r>
              <a:rPr lang="en-GB" sz="3400" dirty="0">
                <a:solidFill>
                  <a:schemeClr val="tx2"/>
                </a:solidFill>
              </a:rPr>
              <a:t>lesion v. field</a:t>
            </a:r>
          </a:p>
          <a:p>
            <a:r>
              <a:rPr lang="en-GB" sz="3400" dirty="0">
                <a:solidFill>
                  <a:schemeClr val="tx2"/>
                </a:solidFill>
              </a:rPr>
              <a:t>co-morbidities </a:t>
            </a:r>
          </a:p>
          <a:p>
            <a:r>
              <a:rPr lang="en-GB" sz="3400" dirty="0">
                <a:solidFill>
                  <a:schemeClr val="tx2"/>
                </a:solidFill>
              </a:rPr>
              <a:t>risk of progression to invasive SCC </a:t>
            </a:r>
          </a:p>
          <a:p>
            <a:r>
              <a:rPr lang="en-GB" sz="3400" dirty="0">
                <a:solidFill>
                  <a:schemeClr val="tx2"/>
                </a:solidFill>
              </a:rPr>
              <a:t>symptoms </a:t>
            </a:r>
          </a:p>
          <a:p>
            <a:r>
              <a:rPr lang="en-GB" sz="3400" dirty="0">
                <a:solidFill>
                  <a:schemeClr val="tx2"/>
                </a:solidFill>
              </a:rPr>
              <a:t>cosmetic burden </a:t>
            </a:r>
          </a:p>
          <a:p>
            <a:r>
              <a:rPr lang="en-GB" sz="3400" dirty="0">
                <a:solidFill>
                  <a:schemeClr val="tx2"/>
                </a:solidFill>
              </a:rPr>
              <a:t>treatment burden and adherence </a:t>
            </a:r>
          </a:p>
          <a:p>
            <a:r>
              <a:rPr lang="en-GB" sz="3400" dirty="0">
                <a:solidFill>
                  <a:schemeClr val="tx2"/>
                </a:solidFill>
              </a:rPr>
              <a:t>treatment efficacy and </a:t>
            </a:r>
            <a:r>
              <a:rPr lang="en-GB" sz="3400" dirty="0" smtClean="0">
                <a:solidFill>
                  <a:schemeClr val="tx2"/>
                </a:solidFill>
              </a:rPr>
              <a:t>cost</a:t>
            </a:r>
          </a:p>
          <a:p>
            <a:pPr marL="0" indent="0">
              <a:buNone/>
            </a:pPr>
            <a:r>
              <a:rPr lang="en-GB" sz="3400" dirty="0" smtClean="0">
                <a:solidFill>
                  <a:srgbClr val="FF0000"/>
                </a:solidFill>
              </a:rPr>
              <a:t>Provide patient with PIL</a:t>
            </a:r>
            <a:endParaRPr lang="en-GB" sz="3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700" dirty="0" smtClean="0"/>
          </a:p>
          <a:p>
            <a:pPr marL="0" indent="0">
              <a:buNone/>
            </a:pPr>
            <a:r>
              <a:rPr lang="en-GB" sz="1700" dirty="0" smtClean="0"/>
              <a:t>De </a:t>
            </a:r>
            <a:r>
              <a:rPr lang="en-GB" sz="1700" dirty="0" err="1"/>
              <a:t>Berker</a:t>
            </a:r>
            <a:r>
              <a:rPr lang="en-GB" sz="1700" dirty="0"/>
              <a:t> D </a:t>
            </a:r>
            <a:r>
              <a:rPr lang="en-GB" sz="1700" i="1" dirty="0"/>
              <a:t>et al</a:t>
            </a:r>
            <a:r>
              <a:rPr lang="en-GB" sz="1700" dirty="0"/>
              <a:t>; British Association of Dermatologists’ guidelines for the care of patients with actinic keratosis 2017. BJD 2017 Apr;176:20-43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2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Treatment </a:t>
            </a:r>
            <a:r>
              <a:rPr lang="en-GB" dirty="0" smtClean="0">
                <a:solidFill>
                  <a:srgbClr val="D60093"/>
                </a:solidFill>
              </a:rPr>
              <a:t>options </a:t>
            </a:r>
            <a:endParaRPr lang="en-GB" sz="1600" dirty="0">
              <a:solidFill>
                <a:srgbClr val="D6009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2"/>
                </a:solidFill>
              </a:rPr>
              <a:t>Monitoring/ no </a:t>
            </a:r>
            <a:r>
              <a:rPr lang="en-GB" dirty="0" smtClean="0">
                <a:solidFill>
                  <a:schemeClr val="tx2"/>
                </a:solidFill>
              </a:rPr>
              <a:t>treatment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chemeClr val="tx2"/>
                </a:solidFill>
                <a:latin typeface="Gill Sans"/>
              </a:rPr>
              <a:t>Assess </a:t>
            </a:r>
            <a:r>
              <a:rPr lang="en-GB" sz="1800" dirty="0">
                <a:solidFill>
                  <a:schemeClr val="tx2"/>
                </a:solidFill>
                <a:latin typeface="Gill Sans"/>
              </a:rPr>
              <a:t>risk, comorbidities, patient preference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2"/>
                </a:solidFill>
                <a:latin typeface="Gill Sans"/>
              </a:rPr>
              <a:t>Patient education re lesion changes including pain, bleeding, increase in size or </a:t>
            </a:r>
            <a:r>
              <a:rPr lang="en-GB" sz="1800" dirty="0" smtClean="0">
                <a:solidFill>
                  <a:schemeClr val="tx2"/>
                </a:solidFill>
                <a:latin typeface="Gill Sans"/>
              </a:rPr>
              <a:t>protuberance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An AK European guideline showed preference consensus for cryosurgery for isolated lesions and curettage for larger </a:t>
            </a:r>
            <a:r>
              <a:rPr lang="en-GB" dirty="0" smtClean="0">
                <a:solidFill>
                  <a:schemeClr val="tx2"/>
                </a:solidFill>
              </a:rPr>
              <a:t>ones</a:t>
            </a:r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Otherwise preference revolved largely around common topical agents and variants of </a:t>
            </a:r>
            <a:r>
              <a:rPr lang="en-GB" dirty="0" smtClean="0">
                <a:solidFill>
                  <a:schemeClr val="tx2"/>
                </a:solidFill>
              </a:rPr>
              <a:t>PDT.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See PCDS treatment protocol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616530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 </a:t>
            </a:r>
            <a:r>
              <a:rPr lang="en-GB" sz="1200" dirty="0" err="1"/>
              <a:t>Berker</a:t>
            </a:r>
            <a:r>
              <a:rPr lang="en-GB" sz="1200" dirty="0"/>
              <a:t> D </a:t>
            </a:r>
            <a:r>
              <a:rPr lang="en-GB" sz="1200" i="1" dirty="0"/>
              <a:t>et al</a:t>
            </a:r>
            <a:r>
              <a:rPr lang="en-GB" sz="1200" dirty="0"/>
              <a:t>; British Association of Dermatologists’ guidelines for the care of patients with actinic keratosis 2017. </a:t>
            </a:r>
            <a:r>
              <a:rPr lang="en-GB" sz="1200" dirty="0" smtClean="0"/>
              <a:t>BJD. </a:t>
            </a:r>
            <a:r>
              <a:rPr lang="en-GB" sz="1200" dirty="0"/>
              <a:t>2017 Apr;176:20-43 </a:t>
            </a:r>
          </a:p>
        </p:txBody>
      </p:sp>
    </p:spTree>
    <p:extLst>
      <p:ext uri="{BB962C8B-B14F-4D97-AF65-F5344CB8AC3E}">
        <p14:creationId xmlns:p14="http://schemas.microsoft.com/office/powerpoint/2010/main" val="2521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Common Topical Agents </a:t>
            </a:r>
            <a:endParaRPr lang="en-GB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95536" y="1556792"/>
            <a:ext cx="69127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Diclofenac</a:t>
            </a:r>
            <a:r>
              <a:rPr lang="en-GB" sz="2400" dirty="0"/>
              <a:t> Sodium 3% gel apply thinly BD for 60-90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Fluorouracil </a:t>
            </a:r>
            <a:r>
              <a:rPr lang="en-GB" sz="2400" dirty="0"/>
              <a:t>5% (5-FU) cream apply </a:t>
            </a:r>
            <a:r>
              <a:rPr lang="en-GB" sz="2400" dirty="0" smtClean="0"/>
              <a:t>OD/BD </a:t>
            </a:r>
            <a:r>
              <a:rPr lang="en-GB" sz="2400" dirty="0"/>
              <a:t>for 3-4 weeks, max area 500cm2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Fluorouracil 0.5% &amp; 10% salicylic acid solution OD to lesions for up to 12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Ingenol</a:t>
            </a:r>
            <a:r>
              <a:rPr lang="en-GB" sz="2400" dirty="0"/>
              <a:t> </a:t>
            </a:r>
            <a:r>
              <a:rPr lang="en-GB" sz="2400" dirty="0" err="1"/>
              <a:t>mebutate</a:t>
            </a:r>
            <a:r>
              <a:rPr lang="en-GB" sz="2400" dirty="0"/>
              <a:t> gel 150mcg/g for face and scalp OD for three days and 500mcg for trunk and extremities OD for 2 </a:t>
            </a:r>
            <a:r>
              <a:rPr lang="en-GB" sz="2400" dirty="0" smtClean="0"/>
              <a:t>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23731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Please consult individual SPC for licensed indications</a:t>
            </a:r>
          </a:p>
          <a:p>
            <a:r>
              <a:rPr lang="en-GB" sz="1200" dirty="0"/>
              <a:t>De </a:t>
            </a:r>
            <a:r>
              <a:rPr lang="en-GB" sz="1200" dirty="0" err="1"/>
              <a:t>Berker</a:t>
            </a:r>
            <a:r>
              <a:rPr lang="en-GB" sz="1200" dirty="0"/>
              <a:t> D </a:t>
            </a:r>
            <a:r>
              <a:rPr lang="en-GB" sz="1200" i="1" dirty="0"/>
              <a:t>et al</a:t>
            </a:r>
            <a:r>
              <a:rPr lang="en-GB" sz="1200" dirty="0"/>
              <a:t>; British Association of Dermatologists’ guidelines for the care of patients with actinic keratosis 2017. </a:t>
            </a:r>
            <a:r>
              <a:rPr lang="en-GB" sz="1200" dirty="0" smtClean="0"/>
              <a:t>BJD. </a:t>
            </a:r>
            <a:r>
              <a:rPr lang="en-GB" sz="1200" dirty="0"/>
              <a:t>2017 Apr</a:t>
            </a:r>
            <a:r>
              <a:rPr lang="en-GB" sz="1200" dirty="0" smtClean="0"/>
              <a:t>; 176:20-43 </a:t>
            </a:r>
            <a:endParaRPr lang="en-GB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11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Common Topical Agents </a:t>
            </a:r>
            <a:endParaRPr lang="en-GB" sz="16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49304" y="1556792"/>
            <a:ext cx="648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Imiquimod</a:t>
            </a:r>
            <a:r>
              <a:rPr lang="en-GB" sz="2400" dirty="0"/>
              <a:t> 5% cream at night 3 x weekly for 4 weeks, repeat after 4 week treatment gap if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Imiquimod</a:t>
            </a:r>
            <a:r>
              <a:rPr lang="en-GB" sz="2400" dirty="0" smtClean="0"/>
              <a:t>  </a:t>
            </a:r>
            <a:r>
              <a:rPr lang="en-GB" sz="2400" dirty="0"/>
              <a:t>3.75%  once daily for 2 weeks, repeat after two weeks treatment gap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Conventional and Daylight Photodynamic </a:t>
            </a:r>
            <a:r>
              <a:rPr lang="en-GB" sz="2400" dirty="0" smtClean="0"/>
              <a:t>Therapy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See local pre-referral and treatment guidelines</a:t>
            </a:r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323528" y="609601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Please consult individual SPC for licensed </a:t>
            </a:r>
            <a:r>
              <a:rPr lang="en-GB" sz="1200" dirty="0" smtClean="0"/>
              <a:t>indications</a:t>
            </a:r>
          </a:p>
          <a:p>
            <a:r>
              <a:rPr lang="en-GB" sz="1200" dirty="0"/>
              <a:t>De </a:t>
            </a:r>
            <a:r>
              <a:rPr lang="en-GB" sz="1200" dirty="0" err="1"/>
              <a:t>Berker</a:t>
            </a:r>
            <a:r>
              <a:rPr lang="en-GB" sz="1200" dirty="0"/>
              <a:t> D </a:t>
            </a:r>
            <a:r>
              <a:rPr lang="en-GB" sz="1200" i="1" dirty="0"/>
              <a:t>et al</a:t>
            </a:r>
            <a:r>
              <a:rPr lang="en-GB" sz="1200" dirty="0"/>
              <a:t>; British Association of Dermatologists’ guidelines for the care of patients with actinic keratosis 2017. BJD 2017 Apr</a:t>
            </a:r>
            <a:r>
              <a:rPr lang="en-GB" sz="1200" dirty="0" smtClean="0"/>
              <a:t>; 176:20-43 </a:t>
            </a:r>
            <a:endParaRPr lang="en-GB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975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rse Team Amended PPT Template">
  <a:themeElements>
    <a:clrScheme name="Custom 16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E14D9B"/>
      </a:accent1>
      <a:accent2>
        <a:srgbClr val="1496B4"/>
      </a:accent2>
      <a:accent3>
        <a:srgbClr val="1496B4"/>
      </a:accent3>
      <a:accent4>
        <a:srgbClr val="7F7F7F"/>
      </a:accent4>
      <a:accent5>
        <a:srgbClr val="002060"/>
      </a:accent5>
      <a:accent6>
        <a:srgbClr val="002060"/>
      </a:accent6>
      <a:hlink>
        <a:srgbClr val="002060"/>
      </a:hlink>
      <a:folHlink>
        <a:srgbClr val="B331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Nurse Team Amended PPT Template</Template>
  <TotalTime>1594</TotalTime>
  <Words>2385</Words>
  <Application>Microsoft Office PowerPoint</Application>
  <PresentationFormat>On-screen Show (4:3)</PresentationFormat>
  <Paragraphs>337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Angsana New</vt:lpstr>
      <vt:lpstr>Arial</vt:lpstr>
      <vt:lpstr>BodoniXT</vt:lpstr>
      <vt:lpstr>Calibri</vt:lpstr>
      <vt:lpstr>Cordia New</vt:lpstr>
      <vt:lpstr>Gill Sans</vt:lpstr>
      <vt:lpstr>Roboto</vt:lpstr>
      <vt:lpstr>Times New Roman</vt:lpstr>
      <vt:lpstr>Wingdings</vt:lpstr>
      <vt:lpstr>Nurse Team Amended PPT Template</vt:lpstr>
      <vt:lpstr>Topical treatments for pre-malignant lesions and non-melanoma skin cancer</vt:lpstr>
      <vt:lpstr>Aims and objectives</vt:lpstr>
      <vt:lpstr>Skin cancer types </vt:lpstr>
      <vt:lpstr>Actinic Keratosis</vt:lpstr>
      <vt:lpstr>Aetiology</vt:lpstr>
      <vt:lpstr>Management </vt:lpstr>
      <vt:lpstr>Treatment options </vt:lpstr>
      <vt:lpstr>Common Topical Agents </vt:lpstr>
      <vt:lpstr>Common Topical Agents </vt:lpstr>
      <vt:lpstr>Squamous cell carcinoma in-situ (Bowen’s Disease)</vt:lpstr>
      <vt:lpstr>SCC in-situ </vt:lpstr>
      <vt:lpstr>SCC in-situ</vt:lpstr>
      <vt:lpstr>Treatments for SCC in-situ</vt:lpstr>
      <vt:lpstr>Treatments </vt:lpstr>
      <vt:lpstr>Treatments </vt:lpstr>
      <vt:lpstr>Treatments </vt:lpstr>
      <vt:lpstr>Basal Cell Carcinoma (BCC)</vt:lpstr>
      <vt:lpstr>Basal cell carcinoma (BCC)    </vt:lpstr>
      <vt:lpstr>Nodular BCC (nBCC)</vt:lpstr>
      <vt:lpstr>Superficial BCC (sBCC)</vt:lpstr>
      <vt:lpstr>Pigmented BCC</vt:lpstr>
      <vt:lpstr>Cystic BCC</vt:lpstr>
      <vt:lpstr>Morphoeic or Atrophic BCC</vt:lpstr>
      <vt:lpstr>Recurrent BCC</vt:lpstr>
      <vt:lpstr>Ulcerated BCC</vt:lpstr>
      <vt:lpstr>Management</vt:lpstr>
      <vt:lpstr>Factors for higher risk of recurrence</vt:lpstr>
      <vt:lpstr>Surgical treatments</vt:lpstr>
      <vt:lpstr>Non-surgical treatments</vt:lpstr>
      <vt:lpstr>In conclusion</vt:lpstr>
      <vt:lpstr>PowerPoint Presentation</vt:lpstr>
      <vt:lpstr>PowerPoint Presentation</vt:lpstr>
    </vt:vector>
  </TitlesOfParts>
  <Company>Galderma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 Nicola (EXT)</dc:creator>
  <cp:lastModifiedBy>Windows User</cp:lastModifiedBy>
  <cp:revision>172</cp:revision>
  <cp:lastPrinted>2017-08-24T10:25:34Z</cp:lastPrinted>
  <dcterms:created xsi:type="dcterms:W3CDTF">2017-06-13T11:09:28Z</dcterms:created>
  <dcterms:modified xsi:type="dcterms:W3CDTF">2018-01-10T12:05:18Z</dcterms:modified>
</cp:coreProperties>
</file>