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3" r:id="rId3"/>
    <p:sldMasterId id="2147483685" r:id="rId4"/>
    <p:sldMasterId id="2147483697" r:id="rId5"/>
    <p:sldMasterId id="2147483721" r:id="rId6"/>
    <p:sldMasterId id="2147483733" r:id="rId7"/>
    <p:sldMasterId id="2147483757" r:id="rId8"/>
    <p:sldMasterId id="2147483775" r:id="rId9"/>
  </p:sldMasterIdLst>
  <p:notesMasterIdLst>
    <p:notesMasterId r:id="rId78"/>
  </p:notesMasterIdLst>
  <p:handoutMasterIdLst>
    <p:handoutMasterId r:id="rId79"/>
  </p:handoutMasterIdLst>
  <p:sldIdLst>
    <p:sldId id="425" r:id="rId10"/>
    <p:sldId id="308" r:id="rId11"/>
    <p:sldId id="426" r:id="rId12"/>
    <p:sldId id="432" r:id="rId13"/>
    <p:sldId id="433" r:id="rId14"/>
    <p:sldId id="434" r:id="rId15"/>
    <p:sldId id="410" r:id="rId16"/>
    <p:sldId id="436" r:id="rId17"/>
    <p:sldId id="438" r:id="rId18"/>
    <p:sldId id="387" r:id="rId19"/>
    <p:sldId id="375" r:id="rId20"/>
    <p:sldId id="376" r:id="rId21"/>
    <p:sldId id="452" r:id="rId22"/>
    <p:sldId id="423" r:id="rId23"/>
    <p:sldId id="459" r:id="rId24"/>
    <p:sldId id="377" r:id="rId25"/>
    <p:sldId id="411" r:id="rId26"/>
    <p:sldId id="413" r:id="rId27"/>
    <p:sldId id="446" r:id="rId28"/>
    <p:sldId id="464" r:id="rId29"/>
    <p:sldId id="414" r:id="rId30"/>
    <p:sldId id="381" r:id="rId31"/>
    <p:sldId id="390" r:id="rId32"/>
    <p:sldId id="447" r:id="rId33"/>
    <p:sldId id="383" r:id="rId34"/>
    <p:sldId id="449" r:id="rId35"/>
    <p:sldId id="416" r:id="rId36"/>
    <p:sldId id="417" r:id="rId37"/>
    <p:sldId id="384" r:id="rId38"/>
    <p:sldId id="451" r:id="rId39"/>
    <p:sldId id="258" r:id="rId40"/>
    <p:sldId id="385" r:id="rId41"/>
    <p:sldId id="379" r:id="rId42"/>
    <p:sldId id="398" r:id="rId43"/>
    <p:sldId id="291" r:id="rId44"/>
    <p:sldId id="292" r:id="rId45"/>
    <p:sldId id="404" r:id="rId46"/>
    <p:sldId id="305" r:id="rId47"/>
    <p:sldId id="265" r:id="rId48"/>
    <p:sldId id="266" r:id="rId49"/>
    <p:sldId id="285" r:id="rId50"/>
    <p:sldId id="287" r:id="rId51"/>
    <p:sldId id="316" r:id="rId52"/>
    <p:sldId id="470" r:id="rId53"/>
    <p:sldId id="400" r:id="rId54"/>
    <p:sldId id="257" r:id="rId55"/>
    <p:sldId id="422" r:id="rId56"/>
    <p:sldId id="318" r:id="rId57"/>
    <p:sldId id="458" r:id="rId58"/>
    <p:sldId id="418" r:id="rId59"/>
    <p:sldId id="317" r:id="rId60"/>
    <p:sldId id="428" r:id="rId61"/>
    <p:sldId id="429" r:id="rId62"/>
    <p:sldId id="430" r:id="rId63"/>
    <p:sldId id="453" r:id="rId64"/>
    <p:sldId id="454" r:id="rId65"/>
    <p:sldId id="461" r:id="rId66"/>
    <p:sldId id="467" r:id="rId67"/>
    <p:sldId id="465" r:id="rId68"/>
    <p:sldId id="466" r:id="rId69"/>
    <p:sldId id="456" r:id="rId70"/>
    <p:sldId id="457" r:id="rId71"/>
    <p:sldId id="460" r:id="rId72"/>
    <p:sldId id="431" r:id="rId73"/>
    <p:sldId id="319" r:id="rId74"/>
    <p:sldId id="462" r:id="rId75"/>
    <p:sldId id="463" r:id="rId76"/>
    <p:sldId id="468"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深色样式 1 - 强调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24" autoAdjust="0"/>
    <p:restoredTop sz="86386" autoAdjust="0"/>
  </p:normalViewPr>
  <p:slideViewPr>
    <p:cSldViewPr snapToGrid="0">
      <p:cViewPr>
        <p:scale>
          <a:sx n="69" d="100"/>
          <a:sy n="69" d="100"/>
        </p:scale>
        <p:origin x="-72" y="132"/>
      </p:cViewPr>
      <p:guideLst>
        <p:guide orient="horz" pos="2160"/>
        <p:guide pos="3840"/>
      </p:guideLst>
    </p:cSldViewPr>
  </p:slideViewPr>
  <p:outlineViewPr>
    <p:cViewPr>
      <p:scale>
        <a:sx n="33" d="100"/>
        <a:sy n="33" d="100"/>
      </p:scale>
      <p:origin x="0" y="-8892"/>
    </p:cViewPr>
  </p:outlineViewPr>
  <p:notesTextViewPr>
    <p:cViewPr>
      <p:scale>
        <a:sx n="1" d="1"/>
        <a:sy n="1" d="1"/>
      </p:scale>
      <p:origin x="0" y="0"/>
    </p:cViewPr>
  </p:notesTextViewPr>
  <p:sorterViewPr>
    <p:cViewPr varScale="1">
      <p:scale>
        <a:sx n="1" d="1"/>
        <a:sy n="1" d="1"/>
      </p:scale>
      <p:origin x="0" y="-25296"/>
    </p:cViewPr>
  </p:sorterViewPr>
  <p:notesViewPr>
    <p:cSldViewPr snapToGrid="0">
      <p:cViewPr>
        <p:scale>
          <a:sx n="90" d="100"/>
          <a:sy n="90" d="100"/>
        </p:scale>
        <p:origin x="1852" y="-1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7" Type="http://schemas.openxmlformats.org/officeDocument/2006/relationships/slideMaster" Target="slideMasters/slideMaster6.xml"/><Relationship Id="rId71" Type="http://schemas.openxmlformats.org/officeDocument/2006/relationships/slide" Target="slides/slide62.xml"/><Relationship Id="rId2" Type="http://schemas.openxmlformats.org/officeDocument/2006/relationships/slideMaster" Target="slideMasters/slideMaster1.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handoutMaster" Target="handoutMasters/handoutMaster1.xml"/><Relationship Id="rId5" Type="http://schemas.openxmlformats.org/officeDocument/2006/relationships/slideMaster" Target="slideMasters/slideMaster4.xml"/><Relationship Id="rId61" Type="http://schemas.openxmlformats.org/officeDocument/2006/relationships/slide" Target="slides/slide52.xml"/><Relationship Id="rId82"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7.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presProps" Target="presProps.xml"/><Relationship Id="rId3"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7BC0E4-9084-4A49-9654-8A2BA8CEEBEE}" type="datetimeFigureOut">
              <a:rPr lang="en-US" smtClean="0"/>
              <a:t>4/28/2018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0FD0B2-E31F-4B43-87BF-E5CEFA83F018}" type="slidenum">
              <a:rPr lang="en-US" smtClean="0"/>
              <a:t>‹#›</a:t>
            </a:fld>
            <a:endParaRPr lang="en-US"/>
          </a:p>
        </p:txBody>
      </p:sp>
    </p:spTree>
    <p:extLst>
      <p:ext uri="{BB962C8B-B14F-4D97-AF65-F5344CB8AC3E}">
        <p14:creationId xmlns:p14="http://schemas.microsoft.com/office/powerpoint/2010/main" val="4217395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FAEBC-6EEF-4749-889A-8E9CDC4FF097}" type="datetimeFigureOut">
              <a:rPr lang="en-GB" smtClean="0"/>
              <a:t>28/04/2018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A08C3-2FA2-4F09-941D-08B08ACF1615}" type="slidenum">
              <a:rPr lang="en-GB" smtClean="0"/>
              <a:t>‹#›</a:t>
            </a:fld>
            <a:endParaRPr lang="en-GB"/>
          </a:p>
        </p:txBody>
      </p:sp>
    </p:spTree>
    <p:extLst>
      <p:ext uri="{BB962C8B-B14F-4D97-AF65-F5344CB8AC3E}">
        <p14:creationId xmlns:p14="http://schemas.microsoft.com/office/powerpoint/2010/main" val="335803113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1</a:t>
            </a:fld>
            <a:endParaRPr lang="en-GB"/>
          </a:p>
        </p:txBody>
      </p:sp>
    </p:spTree>
    <p:extLst>
      <p:ext uri="{BB962C8B-B14F-4D97-AF65-F5344CB8AC3E}">
        <p14:creationId xmlns:p14="http://schemas.microsoft.com/office/powerpoint/2010/main" val="1661194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494" y="4342939"/>
            <a:ext cx="5487013" cy="4114587"/>
          </a:xfrm>
          <a:prstGeom prst="rect">
            <a:avLst/>
          </a:prstGeom>
        </p:spPr>
        <p:txBody>
          <a:bodyPr lIns="84408" tIns="42204" rIns="84408" bIns="42204"/>
          <a:lstStyle/>
          <a:p>
            <a:endParaRPr lang="en-GB"/>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FE2A5BBA-C9E0-4D47-A60A-F2BEEEB94B45}"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211538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es Placeholder 3"/>
          <p:cNvSpPr>
            <a:spLocks noGrp="1"/>
          </p:cNvSpPr>
          <p:nvPr>
            <p:ph type="body" idx="1"/>
          </p:nvPr>
        </p:nvSpPr>
        <p:spPr>
          <a:xfrm>
            <a:off x="1058801" y="4243604"/>
            <a:ext cx="4950118" cy="4345681"/>
          </a:xfrm>
        </p:spPr>
        <p:txBody>
          <a:bodyPr/>
          <a:lstStyle/>
          <a:p>
            <a:pPr marL="0" indent="0">
              <a:spcBef>
                <a:spcPts val="195"/>
              </a:spcBef>
              <a:buNone/>
            </a:pPr>
            <a:r>
              <a:rPr lang="en-US" b="1" dirty="0"/>
              <a:t>Diabetes </a:t>
            </a:r>
            <a:r>
              <a:rPr lang="en-US" b="1" dirty="0" smtClean="0"/>
              <a:t>Is </a:t>
            </a:r>
            <a:r>
              <a:rPr lang="en-US" b="1" dirty="0"/>
              <a:t>Associated With Increased Risk of </a:t>
            </a:r>
            <a:r>
              <a:rPr lang="en-US" b="1" dirty="0" smtClean="0"/>
              <a:t>CV Disease</a:t>
            </a:r>
            <a:endParaRPr lang="en-US" b="1" dirty="0"/>
          </a:p>
          <a:p>
            <a:pPr marL="0" indent="0">
              <a:spcBef>
                <a:spcPts val="195"/>
              </a:spcBef>
              <a:buNone/>
            </a:pPr>
            <a:r>
              <a:rPr lang="en-US" dirty="0" smtClean="0"/>
              <a:t/>
            </a:r>
            <a:br>
              <a:rPr lang="en-US" dirty="0" smtClean="0"/>
            </a:br>
            <a:r>
              <a:rPr lang="en-US" dirty="0" smtClean="0"/>
              <a:t/>
            </a:r>
            <a:br>
              <a:rPr lang="en-US" dirty="0" smtClean="0"/>
            </a:br>
            <a:endParaRPr lang="en-US" dirty="0"/>
          </a:p>
          <a:p>
            <a:pPr>
              <a:spcBef>
                <a:spcPts val="195"/>
              </a:spcBef>
            </a:pPr>
            <a:endParaRPr lang="en-US" dirty="0"/>
          </a:p>
          <a:p>
            <a:pPr>
              <a:spcBef>
                <a:spcPts val="195"/>
              </a:spcBef>
            </a:pPr>
            <a:endParaRPr lang="en-US" dirty="0"/>
          </a:p>
          <a:p>
            <a:pPr marL="0" indent="0">
              <a:spcBef>
                <a:spcPts val="195"/>
              </a:spcBef>
              <a:buNone/>
            </a:pPr>
            <a:r>
              <a:rPr lang="en-US" dirty="0" smtClean="0"/>
              <a:t/>
            </a:r>
            <a:br>
              <a:rPr lang="en-US" dirty="0" smtClean="0"/>
            </a:br>
            <a:endParaRPr lang="en-US" dirty="0"/>
          </a:p>
          <a:p>
            <a:pPr>
              <a:spcBef>
                <a:spcPts val="195"/>
              </a:spcBef>
            </a:pPr>
            <a:r>
              <a:rPr lang="en-US" dirty="0" smtClean="0"/>
              <a:t>Patients with diabetes are at increased risk for stroke, myocardial infarction (MI), and peripheral artery disease (PAD).</a:t>
            </a:r>
            <a:r>
              <a:rPr lang="en-US" baseline="30000" dirty="0" smtClean="0"/>
              <a:t>1–3</a:t>
            </a:r>
          </a:p>
          <a:p>
            <a:pPr>
              <a:spcBef>
                <a:spcPts val="195"/>
              </a:spcBef>
            </a:pPr>
            <a:r>
              <a:rPr lang="en-US" dirty="0" smtClean="0"/>
              <a:t>Individuals </a:t>
            </a:r>
            <a:r>
              <a:rPr lang="en-US" dirty="0"/>
              <a:t>with diabetes have an increased prevalence of heart failure </a:t>
            </a:r>
            <a:r>
              <a:rPr lang="en-US" dirty="0" smtClean="0"/>
              <a:t>vs </a:t>
            </a:r>
            <a:r>
              <a:rPr lang="en-US" dirty="0"/>
              <a:t>those without diabetes. Diabetes is believed to promote the development of myocardial fibrosis and diastolic dysfunction, and is also associated with increased risk of developing heart failure in patients with underlying </a:t>
            </a:r>
            <a:r>
              <a:rPr lang="en-US" dirty="0" smtClean="0"/>
              <a:t>cardiovascular (CV) comorbidities </a:t>
            </a:r>
            <a:r>
              <a:rPr lang="en-US" dirty="0"/>
              <a:t>(eg, previous acute </a:t>
            </a:r>
            <a:r>
              <a:rPr lang="en-US" dirty="0" smtClean="0"/>
              <a:t>MI).</a:t>
            </a:r>
            <a:r>
              <a:rPr lang="en-US" baseline="30000" dirty="0" smtClean="0"/>
              <a:t>4</a:t>
            </a:r>
          </a:p>
          <a:p>
            <a:r>
              <a:rPr lang="en-US" dirty="0"/>
              <a:t>Diabetes is associated with a 2- to 3-fold increase in the risk of CV and all-cause </a:t>
            </a:r>
            <a:r>
              <a:rPr lang="en-US" dirty="0" smtClean="0"/>
              <a:t>mortality.</a:t>
            </a:r>
            <a:r>
              <a:rPr lang="en-US" baseline="30000" dirty="0" smtClean="0"/>
              <a:t>5</a:t>
            </a:r>
            <a:endParaRPr lang="en-US" baseline="30000" dirty="0"/>
          </a:p>
        </p:txBody>
      </p:sp>
      <p:sp>
        <p:nvSpPr>
          <p:cNvPr id="2" name="Slide Image Placeholder 1"/>
          <p:cNvSpPr>
            <a:spLocks noGrp="1" noRot="1" noChangeAspect="1"/>
          </p:cNvSpPr>
          <p:nvPr>
            <p:ph type="sldImg"/>
          </p:nvPr>
        </p:nvSpPr>
        <p:spPr>
          <a:xfrm>
            <a:off x="381000" y="660400"/>
            <a:ext cx="6153150" cy="3462338"/>
          </a:xfrm>
        </p:spPr>
      </p:sp>
      <p:sp>
        <p:nvSpPr>
          <p:cNvPr id="16" name="Rectangle 16"/>
          <p:cNvSpPr>
            <a:spLocks noChangeArrowheads="1"/>
          </p:cNvSpPr>
          <p:nvPr/>
        </p:nvSpPr>
        <p:spPr bwMode="auto">
          <a:xfrm>
            <a:off x="1131198" y="4502339"/>
            <a:ext cx="4913920" cy="852256"/>
          </a:xfrm>
          <a:prstGeom prst="rect">
            <a:avLst/>
          </a:prstGeom>
          <a:solidFill>
            <a:srgbClr val="FFFF00"/>
          </a:solidFill>
          <a:ln w="12700" algn="ctr">
            <a:solidFill>
              <a:schemeClr val="tx1"/>
            </a:solidFill>
            <a:miter lim="800000"/>
          </a:ln>
        </p:spPr>
        <p:txBody>
          <a:bodyPr wrap="square" lIns="18147" tIns="18147" rIns="18147" bIns="18147">
            <a:spAutoFit/>
          </a:bodyPr>
          <a:lstStyle/>
          <a:p>
            <a:pPr marL="60325" defTabSz="909320">
              <a:spcBef>
                <a:spcPct val="10000"/>
              </a:spcBef>
            </a:pPr>
            <a:r>
              <a:rPr lang="en-US" sz="1000" b="1" dirty="0">
                <a:solidFill>
                  <a:srgbClr val="000000"/>
                </a:solidFill>
                <a:latin typeface="Arial Narrow" pitchFamily="34" charset="0"/>
                <a:ea typeface="Arial Unicode MS" pitchFamily="34" charset="-128"/>
                <a:cs typeface="Arial" pitchFamily="34" charset="0"/>
              </a:rPr>
              <a:t>Purpose</a:t>
            </a:r>
          </a:p>
          <a:p>
            <a:pPr marL="60325" defTabSz="909320">
              <a:spcBef>
                <a:spcPct val="10000"/>
              </a:spcBef>
            </a:pPr>
            <a:r>
              <a:rPr lang="en-US" sz="1000" dirty="0">
                <a:solidFill>
                  <a:srgbClr val="000000"/>
                </a:solidFill>
                <a:latin typeface="Arial Narrow" pitchFamily="34" charset="0"/>
                <a:ea typeface="Arial Unicode MS" pitchFamily="34" charset="-128"/>
                <a:cs typeface="Arial" pitchFamily="34" charset="0"/>
              </a:rPr>
              <a:t>To illustrate the elevated prevalence of morbidity and mortality associated with </a:t>
            </a:r>
            <a:r>
              <a:rPr lang="en-US" sz="1000" dirty="0" smtClean="0">
                <a:solidFill>
                  <a:srgbClr val="000000"/>
                </a:solidFill>
                <a:latin typeface="Arial Narrow" pitchFamily="34" charset="0"/>
                <a:ea typeface="Arial Unicode MS" pitchFamily="34" charset="-128"/>
                <a:cs typeface="Arial" pitchFamily="34" charset="0"/>
              </a:rPr>
              <a:t>CV disease </a:t>
            </a:r>
            <a:r>
              <a:rPr lang="en-US" sz="1000" dirty="0">
                <a:solidFill>
                  <a:srgbClr val="000000"/>
                </a:solidFill>
                <a:latin typeface="Arial Narrow" pitchFamily="34" charset="0"/>
                <a:ea typeface="Arial Unicode MS" pitchFamily="34" charset="-128"/>
                <a:cs typeface="Arial" pitchFamily="34" charset="0"/>
              </a:rPr>
              <a:t>among patients with diabetes.</a:t>
            </a:r>
          </a:p>
          <a:p>
            <a:pPr marL="60325" defTabSz="909320">
              <a:spcBef>
                <a:spcPct val="10000"/>
              </a:spcBef>
            </a:pPr>
            <a:r>
              <a:rPr lang="en-US" sz="1000" b="1" dirty="0">
                <a:solidFill>
                  <a:srgbClr val="000000"/>
                </a:solidFill>
                <a:latin typeface="Arial Narrow" pitchFamily="34" charset="0"/>
                <a:ea typeface="Arial Unicode MS" pitchFamily="34" charset="-128"/>
                <a:cs typeface="Arial" pitchFamily="34" charset="0"/>
              </a:rPr>
              <a:t>Takeaway</a:t>
            </a:r>
          </a:p>
          <a:p>
            <a:pPr marL="60325" defTabSz="909320">
              <a:spcBef>
                <a:spcPct val="10000"/>
              </a:spcBef>
            </a:pPr>
            <a:r>
              <a:rPr lang="en-US" sz="1000" dirty="0">
                <a:solidFill>
                  <a:srgbClr val="000000"/>
                </a:solidFill>
                <a:latin typeface="Arial Narrow" pitchFamily="34" charset="0"/>
                <a:ea typeface="Arial Unicode MS" pitchFamily="34" charset="-128"/>
                <a:cs typeface="Arial" pitchFamily="34" charset="0"/>
              </a:rPr>
              <a:t>Diabetes confers an increased risk for </a:t>
            </a:r>
            <a:r>
              <a:rPr lang="en-US" sz="1000" dirty="0" smtClean="0">
                <a:solidFill>
                  <a:srgbClr val="000000"/>
                </a:solidFill>
                <a:latin typeface="Arial Narrow" pitchFamily="34" charset="0"/>
                <a:ea typeface="Arial Unicode MS" pitchFamily="34" charset="-128"/>
                <a:cs typeface="Arial" pitchFamily="34" charset="0"/>
              </a:rPr>
              <a:t>MI, stroke, PAD, and </a:t>
            </a:r>
            <a:r>
              <a:rPr lang="en-US" sz="1000" dirty="0">
                <a:solidFill>
                  <a:srgbClr val="000000"/>
                </a:solidFill>
                <a:latin typeface="Arial Narrow" pitchFamily="34" charset="0"/>
                <a:ea typeface="Arial Unicode MS" pitchFamily="34" charset="-128"/>
                <a:cs typeface="Arial" pitchFamily="34" charset="0"/>
              </a:rPr>
              <a:t>death from </a:t>
            </a:r>
            <a:r>
              <a:rPr lang="en-US" sz="1000" dirty="0" smtClean="0">
                <a:solidFill>
                  <a:srgbClr val="000000"/>
                </a:solidFill>
                <a:latin typeface="Arial Narrow" pitchFamily="34" charset="0"/>
                <a:ea typeface="Arial Unicode MS" pitchFamily="34" charset="-128"/>
                <a:cs typeface="Arial" pitchFamily="34" charset="0"/>
              </a:rPr>
              <a:t>CV causes</a:t>
            </a:r>
            <a:r>
              <a:rPr lang="en-US" sz="1000" dirty="0">
                <a:solidFill>
                  <a:srgbClr val="000000"/>
                </a:solidFill>
                <a:latin typeface="Arial Narrow" pitchFamily="34" charset="0"/>
                <a:ea typeface="Arial Unicode MS" pitchFamily="34" charset="-128"/>
                <a:cs typeface="Arial" pitchFamily="34" charset="0"/>
              </a:rPr>
              <a:t>.</a:t>
            </a:r>
          </a:p>
        </p:txBody>
      </p:sp>
      <p:sp>
        <p:nvSpPr>
          <p:cNvPr id="17" name="Text Box 3"/>
          <p:cNvSpPr txBox="1">
            <a:spLocks noChangeArrowheads="1"/>
          </p:cNvSpPr>
          <p:nvPr/>
        </p:nvSpPr>
        <p:spPr bwMode="auto">
          <a:xfrm>
            <a:off x="1072253" y="8579958"/>
            <a:ext cx="5170892" cy="415497"/>
          </a:xfrm>
          <a:prstGeom prst="rect">
            <a:avLst/>
          </a:prstGeom>
          <a:noFill/>
          <a:ln w="9525">
            <a:noFill/>
            <a:miter lim="800000"/>
          </a:ln>
        </p:spPr>
        <p:txBody>
          <a:bodyPr vert="horz" wrap="square" lIns="0" tIns="0" rIns="0" bIns="0" numCol="1" anchor="b" anchorCtr="0" compatLnSpc="1">
            <a:noAutofit/>
          </a:bodyPr>
          <a:lstStyle/>
          <a:p>
            <a:pPr marL="1270">
              <a:spcBef>
                <a:spcPts val="300"/>
              </a:spcBef>
            </a:pPr>
            <a:r>
              <a:rPr lang="en-US" sz="900" b="1" dirty="0">
                <a:solidFill>
                  <a:prstClr val="black"/>
                </a:solidFill>
                <a:latin typeface="Arial Narrow" pitchFamily="34" charset="0"/>
                <a:cs typeface="Arial" pitchFamily="34" charset="0"/>
              </a:rPr>
              <a:t>1. </a:t>
            </a:r>
            <a:r>
              <a:rPr lang="en-US" sz="900" dirty="0">
                <a:solidFill>
                  <a:prstClr val="black"/>
                </a:solidFill>
                <a:latin typeface="Arial Narrow" pitchFamily="34" charset="0"/>
                <a:cs typeface="Arial" pitchFamily="34" charset="0"/>
              </a:rPr>
              <a:t>Emerging Risk Factors Collaboration. </a:t>
            </a:r>
            <a:r>
              <a:rPr lang="en-US" sz="900" i="1" dirty="0">
                <a:solidFill>
                  <a:prstClr val="black"/>
                </a:solidFill>
                <a:latin typeface="Arial Narrow" pitchFamily="34" charset="0"/>
                <a:cs typeface="Arial" pitchFamily="34" charset="0"/>
              </a:rPr>
              <a:t>Lancet. </a:t>
            </a:r>
            <a:r>
              <a:rPr lang="en-US" sz="900" dirty="0">
                <a:solidFill>
                  <a:prstClr val="black"/>
                </a:solidFill>
                <a:latin typeface="Arial Narrow" pitchFamily="34" charset="0"/>
                <a:cs typeface="Arial" pitchFamily="34" charset="0"/>
              </a:rPr>
              <a:t>2010;375:2251–2222. </a:t>
            </a:r>
            <a:r>
              <a:rPr lang="en-US" sz="900" b="1" dirty="0" smtClean="0">
                <a:solidFill>
                  <a:prstClr val="black"/>
                </a:solidFill>
                <a:latin typeface="Arial Narrow" pitchFamily="34" charset="0"/>
                <a:cs typeface="Arial" pitchFamily="34" charset="0"/>
              </a:rPr>
              <a:t>2</a:t>
            </a:r>
            <a:r>
              <a:rPr lang="en-US" sz="900" b="1" dirty="0">
                <a:solidFill>
                  <a:prstClr val="black"/>
                </a:solidFill>
                <a:latin typeface="Arial Narrow" pitchFamily="34" charset="0"/>
                <a:cs typeface="Arial" pitchFamily="34" charset="0"/>
              </a:rPr>
              <a:t>. </a:t>
            </a:r>
            <a:r>
              <a:rPr lang="en-US" sz="900" dirty="0">
                <a:solidFill>
                  <a:prstClr val="black"/>
                </a:solidFill>
                <a:latin typeface="Arial Narrow" pitchFamily="34" charset="0"/>
                <a:cs typeface="Arial" pitchFamily="34" charset="0"/>
              </a:rPr>
              <a:t>American Diabetes Association. </a:t>
            </a:r>
            <a:r>
              <a:rPr lang="en-US" sz="900" i="1" dirty="0">
                <a:solidFill>
                  <a:prstClr val="black"/>
                </a:solidFill>
                <a:latin typeface="Arial Narrow" pitchFamily="34" charset="0"/>
                <a:cs typeface="Arial" pitchFamily="34" charset="0"/>
              </a:rPr>
              <a:t>Diabetes Care. </a:t>
            </a:r>
            <a:r>
              <a:rPr lang="en-US" sz="900" dirty="0">
                <a:solidFill>
                  <a:prstClr val="black"/>
                </a:solidFill>
                <a:latin typeface="Arial Narrow" pitchFamily="34" charset="0"/>
                <a:cs typeface="Arial" pitchFamily="34" charset="0"/>
              </a:rPr>
              <a:t>2003;26:3333–3341. </a:t>
            </a:r>
            <a:r>
              <a:rPr lang="en-US" sz="900" b="1" dirty="0">
                <a:solidFill>
                  <a:prstClr val="black"/>
                </a:solidFill>
                <a:latin typeface="Arial Narrow" pitchFamily="34" charset="0"/>
                <a:cs typeface="Arial" pitchFamily="34" charset="0"/>
              </a:rPr>
              <a:t>3</a:t>
            </a:r>
            <a:r>
              <a:rPr lang="en-US" sz="900" b="1" dirty="0" smtClean="0">
                <a:solidFill>
                  <a:prstClr val="black"/>
                </a:solidFill>
                <a:latin typeface="Arial Narrow" pitchFamily="34" charset="0"/>
                <a:cs typeface="Arial" pitchFamily="34" charset="0"/>
              </a:rPr>
              <a:t>. </a:t>
            </a:r>
            <a:r>
              <a:rPr lang="en-US" sz="900" dirty="0">
                <a:solidFill>
                  <a:prstClr val="black"/>
                </a:solidFill>
                <a:latin typeface="Arial Narrow" pitchFamily="34" charset="0"/>
                <a:cs typeface="Arial" pitchFamily="34" charset="0"/>
              </a:rPr>
              <a:t>American Diabetes Association. </a:t>
            </a:r>
            <a:r>
              <a:rPr lang="en-US" sz="900" i="1" dirty="0">
                <a:solidFill>
                  <a:prstClr val="black"/>
                </a:solidFill>
                <a:latin typeface="Arial Narrow" pitchFamily="34" charset="0"/>
                <a:cs typeface="Arial" pitchFamily="34" charset="0"/>
              </a:rPr>
              <a:t>Diabetes Care.  </a:t>
            </a:r>
            <a:r>
              <a:rPr lang="en-US" sz="900" dirty="0">
                <a:solidFill>
                  <a:prstClr val="black"/>
                </a:solidFill>
                <a:latin typeface="Arial Narrow" pitchFamily="34" charset="0"/>
                <a:cs typeface="Arial" pitchFamily="34" charset="0"/>
              </a:rPr>
              <a:t>2014;37:S14</a:t>
            </a:r>
            <a:r>
              <a:rPr lang="en-US" sz="900" dirty="0">
                <a:solidFill>
                  <a:srgbClr val="FFFFFF"/>
                </a:solidFill>
                <a:latin typeface="Arial Narrow" pitchFamily="34" charset="0"/>
                <a:cs typeface="Arial" pitchFamily="34" charset="0"/>
              </a:rPr>
              <a:t>–S</a:t>
            </a:r>
            <a:r>
              <a:rPr lang="en-US" sz="900" dirty="0">
                <a:solidFill>
                  <a:prstClr val="black"/>
                </a:solidFill>
                <a:latin typeface="Arial Narrow" pitchFamily="34" charset="0"/>
                <a:cs typeface="Arial" pitchFamily="34" charset="0"/>
              </a:rPr>
              <a:t>80.</a:t>
            </a:r>
            <a:r>
              <a:rPr lang="en-US" sz="900" b="1" dirty="0">
                <a:solidFill>
                  <a:prstClr val="black"/>
                </a:solidFill>
                <a:latin typeface="Arial Narrow" pitchFamily="34" charset="0"/>
                <a:cs typeface="Arial" pitchFamily="34" charset="0"/>
              </a:rPr>
              <a:t> 4</a:t>
            </a:r>
            <a:r>
              <a:rPr lang="en-US" sz="900" b="1" dirty="0" smtClean="0">
                <a:solidFill>
                  <a:prstClr val="black"/>
                </a:solidFill>
                <a:latin typeface="Arial Narrow" pitchFamily="34" charset="0"/>
                <a:cs typeface="Arial" pitchFamily="34" charset="0"/>
              </a:rPr>
              <a:t>. </a:t>
            </a:r>
            <a:r>
              <a:rPr lang="en-US" sz="900" dirty="0">
                <a:solidFill>
                  <a:prstClr val="black"/>
                </a:solidFill>
                <a:latin typeface="Arial Narrow" pitchFamily="34" charset="0"/>
                <a:cs typeface="Arial" pitchFamily="34" charset="0"/>
              </a:rPr>
              <a:t>McMurray JJV et al.  </a:t>
            </a:r>
            <a:r>
              <a:rPr lang="en-US" sz="900" i="1" dirty="0">
                <a:solidFill>
                  <a:prstClr val="black"/>
                </a:solidFill>
                <a:latin typeface="Arial Narrow" pitchFamily="34" charset="0"/>
                <a:cs typeface="Arial" pitchFamily="34" charset="0"/>
              </a:rPr>
              <a:t>Lancet</a:t>
            </a:r>
            <a:r>
              <a:rPr lang="en-US" sz="900" dirty="0">
                <a:solidFill>
                  <a:prstClr val="black"/>
                </a:solidFill>
                <a:latin typeface="Arial Narrow" pitchFamily="34" charset="0"/>
                <a:cs typeface="Arial" pitchFamily="34" charset="0"/>
              </a:rPr>
              <a:t> </a:t>
            </a:r>
            <a:r>
              <a:rPr lang="en-US" sz="900" i="1" dirty="0">
                <a:solidFill>
                  <a:prstClr val="black"/>
                </a:solidFill>
                <a:latin typeface="Arial Narrow" pitchFamily="34" charset="0"/>
                <a:cs typeface="Arial" pitchFamily="34" charset="0"/>
              </a:rPr>
              <a:t>Diabetes Endocrinol</a:t>
            </a:r>
            <a:r>
              <a:rPr lang="en-US" sz="900" dirty="0">
                <a:solidFill>
                  <a:prstClr val="black"/>
                </a:solidFill>
                <a:latin typeface="Arial Narrow" pitchFamily="34" charset="0"/>
                <a:cs typeface="Arial" pitchFamily="34" charset="0"/>
              </a:rPr>
              <a:t>. 2014; DOI 10.1016/S2213-8587(14)70031-2. </a:t>
            </a:r>
            <a:r>
              <a:rPr lang="en-US" sz="900" b="1" dirty="0" smtClean="0">
                <a:solidFill>
                  <a:prstClr val="black"/>
                </a:solidFill>
                <a:latin typeface="Arial Narrow" pitchFamily="34" charset="0"/>
                <a:cs typeface="Arial" pitchFamily="34" charset="0"/>
              </a:rPr>
              <a:t>5.</a:t>
            </a:r>
            <a:r>
              <a:rPr lang="en-US" sz="900" dirty="0" smtClean="0">
                <a:solidFill>
                  <a:prstClr val="black"/>
                </a:solidFill>
                <a:latin typeface="Arial Narrow" pitchFamily="34" charset="0"/>
                <a:cs typeface="Arial" pitchFamily="34" charset="0"/>
              </a:rPr>
              <a:t> </a:t>
            </a:r>
            <a:r>
              <a:rPr lang="en-US" sz="900" dirty="0">
                <a:solidFill>
                  <a:prstClr val="black"/>
                </a:solidFill>
                <a:latin typeface="Arial Narrow" pitchFamily="34" charset="0"/>
                <a:cs typeface="Arial" pitchFamily="34" charset="0"/>
              </a:rPr>
              <a:t>Gregg EW et al. </a:t>
            </a:r>
            <a:r>
              <a:rPr lang="en-US" sz="900" i="1" dirty="0">
                <a:solidFill>
                  <a:prstClr val="black"/>
                </a:solidFill>
                <a:latin typeface="Arial Narrow" pitchFamily="34" charset="0"/>
                <a:cs typeface="Arial" pitchFamily="34" charset="0"/>
              </a:rPr>
              <a:t>Ann Int Med. </a:t>
            </a:r>
            <a:r>
              <a:rPr lang="en-US" sz="900" dirty="0" smtClean="0">
                <a:solidFill>
                  <a:prstClr val="black"/>
                </a:solidFill>
                <a:latin typeface="Arial Narrow" pitchFamily="34" charset="0"/>
                <a:cs typeface="Arial" pitchFamily="34" charset="0"/>
              </a:rPr>
              <a:t>2007;147:149–156.</a:t>
            </a:r>
            <a:endParaRPr lang="en-US" sz="900" dirty="0">
              <a:solidFill>
                <a:prstClr val="black"/>
              </a:solidFill>
              <a:latin typeface="Arial Narrow" pitchFamily="34" charset="0"/>
              <a:cs typeface="Arial" pitchFamily="34" charset="0"/>
            </a:endParaRPr>
          </a:p>
        </p:txBody>
      </p:sp>
    </p:spTree>
    <p:extLst>
      <p:ext uri="{BB962C8B-B14F-4D97-AF65-F5344CB8AC3E}">
        <p14:creationId xmlns:p14="http://schemas.microsoft.com/office/powerpoint/2010/main" val="3928790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0B2A28-4996-47B4-AC2C-288A394EC056}"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1120592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defTabSz="963295">
              <a:defRPr>
                <a:solidFill>
                  <a:schemeClr val="tx1"/>
                </a:solidFill>
                <a:latin typeface="Arial" pitchFamily="34" charset="0"/>
              </a:defRPr>
            </a:lvl1pPr>
            <a:lvl2pPr marL="742950" indent="-285750" defTabSz="963295">
              <a:defRPr>
                <a:solidFill>
                  <a:schemeClr val="tx1"/>
                </a:solidFill>
                <a:latin typeface="Arial" pitchFamily="34" charset="0"/>
              </a:defRPr>
            </a:lvl2pPr>
            <a:lvl3pPr marL="1143000" indent="-228600" defTabSz="963295">
              <a:defRPr>
                <a:solidFill>
                  <a:schemeClr val="tx1"/>
                </a:solidFill>
                <a:latin typeface="Arial" pitchFamily="34" charset="0"/>
              </a:defRPr>
            </a:lvl3pPr>
            <a:lvl4pPr marL="1600200" indent="-228600" defTabSz="963295">
              <a:defRPr>
                <a:solidFill>
                  <a:schemeClr val="tx1"/>
                </a:solidFill>
                <a:latin typeface="Arial" pitchFamily="34" charset="0"/>
              </a:defRPr>
            </a:lvl4pPr>
            <a:lvl5pPr marL="2057400" indent="-228600" defTabSz="963295">
              <a:defRPr>
                <a:solidFill>
                  <a:schemeClr val="tx1"/>
                </a:solidFill>
                <a:latin typeface="Arial" pitchFamily="34" charset="0"/>
              </a:defRPr>
            </a:lvl5pPr>
            <a:lvl6pPr marL="2514600" indent="-228600" defTabSz="963295" eaLnBrk="0" fontAlgn="base" hangingPunct="0">
              <a:spcBef>
                <a:spcPct val="0"/>
              </a:spcBef>
              <a:spcAft>
                <a:spcPct val="0"/>
              </a:spcAft>
              <a:defRPr>
                <a:solidFill>
                  <a:schemeClr val="tx1"/>
                </a:solidFill>
                <a:latin typeface="Arial" pitchFamily="34" charset="0"/>
              </a:defRPr>
            </a:lvl6pPr>
            <a:lvl7pPr marL="2971800" indent="-228600" defTabSz="963295" eaLnBrk="0" fontAlgn="base" hangingPunct="0">
              <a:spcBef>
                <a:spcPct val="0"/>
              </a:spcBef>
              <a:spcAft>
                <a:spcPct val="0"/>
              </a:spcAft>
              <a:defRPr>
                <a:solidFill>
                  <a:schemeClr val="tx1"/>
                </a:solidFill>
                <a:latin typeface="Arial" pitchFamily="34" charset="0"/>
              </a:defRPr>
            </a:lvl7pPr>
            <a:lvl8pPr marL="3429000" indent="-228600" defTabSz="963295" eaLnBrk="0" fontAlgn="base" hangingPunct="0">
              <a:spcBef>
                <a:spcPct val="0"/>
              </a:spcBef>
              <a:spcAft>
                <a:spcPct val="0"/>
              </a:spcAft>
              <a:defRPr>
                <a:solidFill>
                  <a:schemeClr val="tx1"/>
                </a:solidFill>
                <a:latin typeface="Arial" pitchFamily="34" charset="0"/>
              </a:defRPr>
            </a:lvl8pPr>
            <a:lvl9pPr marL="3886200" indent="-228600" defTabSz="963295" eaLnBrk="0" fontAlgn="base" hangingPunct="0">
              <a:spcBef>
                <a:spcPct val="0"/>
              </a:spcBef>
              <a:spcAft>
                <a:spcPct val="0"/>
              </a:spcAft>
              <a:defRPr>
                <a:solidFill>
                  <a:schemeClr val="tx1"/>
                </a:solidFill>
                <a:latin typeface="Arial" pitchFamily="34" charset="0"/>
              </a:defRPr>
            </a:lvl9pPr>
          </a:lstStyle>
          <a:p>
            <a:fld id="{AC62EC27-E5FC-4045-A67F-1295F2829E07}" type="slidenum">
              <a:rPr lang="en-US" altLang="en-US"/>
              <a:t>13</a:t>
            </a:fld>
            <a:endParaRPr lang="en-US" altLang="en-US"/>
          </a:p>
        </p:txBody>
      </p:sp>
      <p:sp>
        <p:nvSpPr>
          <p:cNvPr id="157699" name="Rectangle 2"/>
          <p:cNvSpPr>
            <a:spLocks noGrp="1" noRot="1" noChangeAspect="1" noChangeArrowheads="1" noTextEdit="1"/>
          </p:cNvSpPr>
          <p:nvPr>
            <p:ph type="sldImg"/>
          </p:nvPr>
        </p:nvSpPr>
        <p:spPr/>
      </p:sp>
      <p:sp>
        <p:nvSpPr>
          <p:cNvPr id="15770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4210966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14</a:t>
            </a:fld>
            <a:endParaRPr lang="en-GB"/>
          </a:p>
        </p:txBody>
      </p:sp>
    </p:spTree>
    <p:extLst>
      <p:ext uri="{BB962C8B-B14F-4D97-AF65-F5344CB8AC3E}">
        <p14:creationId xmlns:p14="http://schemas.microsoft.com/office/powerpoint/2010/main" val="4018823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8A08C3-2FA2-4F09-941D-08B08ACF1615}" type="slidenum">
              <a:rPr lang="en-GB" smtClean="0"/>
              <a:t>15</a:t>
            </a:fld>
            <a:endParaRPr lang="en-GB"/>
          </a:p>
        </p:txBody>
      </p:sp>
    </p:spTree>
    <p:extLst>
      <p:ext uri="{BB962C8B-B14F-4D97-AF65-F5344CB8AC3E}">
        <p14:creationId xmlns:p14="http://schemas.microsoft.com/office/powerpoint/2010/main" val="2325792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23290" eaLnBrk="0" hangingPunct="0">
              <a:spcBef>
                <a:spcPct val="30000"/>
              </a:spcBef>
              <a:defRPr sz="1100">
                <a:solidFill>
                  <a:schemeClr val="tx1"/>
                </a:solidFill>
                <a:latin typeface="Arial" pitchFamily="34" charset="0"/>
              </a:defRPr>
            </a:lvl1pPr>
            <a:lvl2pPr marL="702945" indent="-270510" defTabSz="923290" eaLnBrk="0" hangingPunct="0">
              <a:spcBef>
                <a:spcPct val="30000"/>
              </a:spcBef>
              <a:defRPr sz="1100">
                <a:solidFill>
                  <a:schemeClr val="tx1"/>
                </a:solidFill>
                <a:latin typeface="Arial" pitchFamily="34" charset="0"/>
              </a:defRPr>
            </a:lvl2pPr>
            <a:lvl3pPr marL="1081405" indent="-216535" defTabSz="923290" eaLnBrk="0" hangingPunct="0">
              <a:spcBef>
                <a:spcPct val="30000"/>
              </a:spcBef>
              <a:defRPr sz="1100">
                <a:solidFill>
                  <a:schemeClr val="tx1"/>
                </a:solidFill>
                <a:latin typeface="Arial" pitchFamily="34" charset="0"/>
              </a:defRPr>
            </a:lvl3pPr>
            <a:lvl4pPr marL="1513840" indent="-216535" defTabSz="923290" eaLnBrk="0" hangingPunct="0">
              <a:spcBef>
                <a:spcPct val="30000"/>
              </a:spcBef>
              <a:defRPr sz="1100">
                <a:solidFill>
                  <a:schemeClr val="tx1"/>
                </a:solidFill>
                <a:latin typeface="Arial" pitchFamily="34" charset="0"/>
              </a:defRPr>
            </a:lvl4pPr>
            <a:lvl5pPr marL="1946275" indent="-216535" defTabSz="923290" eaLnBrk="0" hangingPunct="0">
              <a:spcBef>
                <a:spcPct val="30000"/>
              </a:spcBef>
              <a:defRPr sz="1100">
                <a:solidFill>
                  <a:schemeClr val="tx1"/>
                </a:solidFill>
                <a:latin typeface="Arial" pitchFamily="34" charset="0"/>
              </a:defRPr>
            </a:lvl5pPr>
            <a:lvl6pPr marL="2378710" indent="-216535" defTabSz="923290" eaLnBrk="0" fontAlgn="base" hangingPunct="0">
              <a:spcBef>
                <a:spcPct val="30000"/>
              </a:spcBef>
              <a:spcAft>
                <a:spcPct val="0"/>
              </a:spcAft>
              <a:defRPr sz="1100">
                <a:solidFill>
                  <a:schemeClr val="tx1"/>
                </a:solidFill>
                <a:latin typeface="Arial" pitchFamily="34" charset="0"/>
              </a:defRPr>
            </a:lvl6pPr>
            <a:lvl7pPr marL="2811145" indent="-216535" defTabSz="923290" eaLnBrk="0" fontAlgn="base" hangingPunct="0">
              <a:spcBef>
                <a:spcPct val="30000"/>
              </a:spcBef>
              <a:spcAft>
                <a:spcPct val="0"/>
              </a:spcAft>
              <a:defRPr sz="1100">
                <a:solidFill>
                  <a:schemeClr val="tx1"/>
                </a:solidFill>
                <a:latin typeface="Arial" pitchFamily="34" charset="0"/>
              </a:defRPr>
            </a:lvl7pPr>
            <a:lvl8pPr marL="3243580" indent="-216535" defTabSz="923290" eaLnBrk="0" fontAlgn="base" hangingPunct="0">
              <a:spcBef>
                <a:spcPct val="30000"/>
              </a:spcBef>
              <a:spcAft>
                <a:spcPct val="0"/>
              </a:spcAft>
              <a:defRPr sz="1100">
                <a:solidFill>
                  <a:schemeClr val="tx1"/>
                </a:solidFill>
                <a:latin typeface="Arial" pitchFamily="34" charset="0"/>
              </a:defRPr>
            </a:lvl8pPr>
            <a:lvl9pPr marL="3676015" indent="-216535" defTabSz="923290" eaLnBrk="0" fontAlgn="base" hangingPunct="0">
              <a:spcBef>
                <a:spcPct val="30000"/>
              </a:spcBef>
              <a:spcAft>
                <a:spcPct val="0"/>
              </a:spcAft>
              <a:defRPr sz="1100">
                <a:solidFill>
                  <a:schemeClr val="tx1"/>
                </a:solidFill>
                <a:latin typeface="Arial" pitchFamily="34" charset="0"/>
              </a:defRPr>
            </a:lvl9pPr>
          </a:lstStyle>
          <a:p>
            <a:pPr eaLnBrk="1" hangingPunct="1">
              <a:spcBef>
                <a:spcPct val="0"/>
              </a:spcBef>
            </a:pPr>
            <a:fld id="{9E3265EA-5F51-42D7-9BEB-40A237A8C834}" type="slidenum">
              <a:rPr lang="en-US" altLang="en-US" sz="1200">
                <a:solidFill>
                  <a:prstClr val="black"/>
                </a:solidFill>
              </a:rPr>
              <a:pPr eaLnBrk="1" hangingPunct="1">
                <a:spcBef>
                  <a:spcPct val="0"/>
                </a:spcBef>
              </a:pPr>
              <a:t>16</a:t>
            </a:fld>
            <a:endParaRPr lang="en-US" altLang="en-US" sz="1200">
              <a:solidFill>
                <a:prstClr val="black"/>
              </a:solidFill>
            </a:endParaRPr>
          </a:p>
        </p:txBody>
      </p:sp>
      <p:sp>
        <p:nvSpPr>
          <p:cNvPr id="96259" name="Rectangle 2"/>
          <p:cNvSpPr>
            <a:spLocks noGrp="1" noRot="1" noChangeAspect="1" noChangeArrowheads="1" noTextEdit="1"/>
          </p:cNvSpPr>
          <p:nvPr>
            <p:ph type="sldImg"/>
          </p:nvPr>
        </p:nvSpPr>
        <p:spPr>
          <a:xfrm>
            <a:off x="495300" y="687388"/>
            <a:ext cx="5870575" cy="3303587"/>
          </a:xfrm>
        </p:spPr>
      </p:sp>
      <p:sp>
        <p:nvSpPr>
          <p:cNvPr id="96260" name="Rectangle 3"/>
          <p:cNvSpPr>
            <a:spLocks noGrp="1" noChangeArrowheads="1"/>
          </p:cNvSpPr>
          <p:nvPr>
            <p:ph type="body" idx="1"/>
          </p:nvPr>
        </p:nvSpPr>
        <p:spPr>
          <a:xfrm>
            <a:off x="781348" y="3991429"/>
            <a:ext cx="5295305" cy="402167"/>
          </a:xfrm>
          <a:noFill/>
        </p:spPr>
        <p:txBody>
          <a:bodyPr/>
          <a:lstStyle/>
          <a:p>
            <a:r>
              <a:rPr lang="it-IT" altLang="en-US" b="1" dirty="0" smtClean="0"/>
              <a:t>Development and Progression of Type 2 Diabetes</a:t>
            </a:r>
          </a:p>
          <a:p>
            <a:r>
              <a:rPr lang="it-IT" altLang="en-US" b="1" dirty="0" smtClean="0"/>
              <a:t>This slide demonstrates  VIEW</a:t>
            </a:r>
            <a:r>
              <a:rPr lang="it-IT" altLang="en-US" b="1" baseline="0" dirty="0" smtClean="0"/>
              <a:t> THIS IS SLIDE SHOW TO SEE ALL THE TRAJECTORIES </a:t>
            </a:r>
          </a:p>
          <a:p>
            <a:endParaRPr lang="it-IT" altLang="en-US" b="1" baseline="0" dirty="0" smtClean="0"/>
          </a:p>
          <a:p>
            <a:r>
              <a:rPr lang="it-IT" altLang="en-US" b="1" dirty="0" smtClean="0"/>
              <a:t> – in the initial stages it</a:t>
            </a:r>
            <a:r>
              <a:rPr lang="it-IT" altLang="en-US" b="1" baseline="0" dirty="0" smtClean="0"/>
              <a:t> is insulin resistance , later that flattens</a:t>
            </a:r>
          </a:p>
          <a:p>
            <a:r>
              <a:rPr lang="it-IT" altLang="en-US" b="1" baseline="0" dirty="0" smtClean="0"/>
              <a:t>50% beta cell destruction is present at onset. Later it is the beta cell dysfunction that matters along with </a:t>
            </a:r>
          </a:p>
          <a:p>
            <a:r>
              <a:rPr lang="it-IT" altLang="en-US" b="1" baseline="0" dirty="0" smtClean="0"/>
              <a:t>Hepatic glucose production </a:t>
            </a:r>
          </a:p>
          <a:p>
            <a:r>
              <a:rPr lang="it-IT" altLang="en-US" b="1" baseline="0" dirty="0" smtClean="0"/>
              <a:t>Insulin levels decrease over time </a:t>
            </a:r>
          </a:p>
          <a:p>
            <a:r>
              <a:rPr lang="it-IT" altLang="en-US" b="1" baseline="0" dirty="0" smtClean="0"/>
              <a:t>NB – Microvascular complications occure later than macrovascular damage </a:t>
            </a:r>
            <a:endParaRPr lang="it-IT" altLang="en-US" b="1" dirty="0" smtClean="0"/>
          </a:p>
          <a:p>
            <a:pPr>
              <a:lnSpc>
                <a:spcPct val="90000"/>
              </a:lnSpc>
              <a:spcBef>
                <a:spcPct val="60000"/>
              </a:spcBef>
            </a:pPr>
            <a:endParaRPr lang="it-IT" altLang="en-US" b="1" dirty="0" smtClean="0"/>
          </a:p>
          <a:p>
            <a:pPr>
              <a:lnSpc>
                <a:spcPct val="90000"/>
              </a:lnSpc>
              <a:spcBef>
                <a:spcPct val="60000"/>
              </a:spcBef>
            </a:pPr>
            <a:endParaRPr lang="it-IT" altLang="en-US" dirty="0" smtClean="0"/>
          </a:p>
          <a:p>
            <a:pPr>
              <a:lnSpc>
                <a:spcPct val="90000"/>
              </a:lnSpc>
              <a:spcBef>
                <a:spcPct val="60000"/>
              </a:spcBef>
            </a:pPr>
            <a:endParaRPr lang="it-IT" altLang="en-US" dirty="0" smtClean="0"/>
          </a:p>
          <a:p>
            <a:pPr>
              <a:lnSpc>
                <a:spcPct val="90000"/>
              </a:lnSpc>
              <a:spcBef>
                <a:spcPct val="60000"/>
              </a:spcBef>
            </a:pPr>
            <a:endParaRPr lang="en-US" altLang="en-US" dirty="0" smtClean="0"/>
          </a:p>
          <a:p>
            <a:pPr>
              <a:lnSpc>
                <a:spcPct val="90000"/>
              </a:lnSpc>
              <a:spcBef>
                <a:spcPct val="60000"/>
              </a:spcBef>
            </a:pPr>
            <a:endParaRPr lang="en-US" altLang="en-US" dirty="0" smtClean="0"/>
          </a:p>
          <a:p>
            <a:pPr>
              <a:lnSpc>
                <a:spcPct val="90000"/>
              </a:lnSpc>
            </a:pPr>
            <a:r>
              <a:rPr lang="en-US" altLang="en-US" sz="1000" dirty="0"/>
              <a:t>This conceptual diagram shows a proposed paradigm on the development and progression of pathophysiology in type 2 diabetes.</a:t>
            </a:r>
            <a:r>
              <a:rPr lang="en-US" altLang="en-US" sz="1000" baseline="30000" dirty="0"/>
              <a:t>1</a:t>
            </a:r>
          </a:p>
          <a:p>
            <a:pPr>
              <a:lnSpc>
                <a:spcPct val="90000"/>
              </a:lnSpc>
            </a:pPr>
            <a:r>
              <a:rPr lang="en-US" altLang="en-US" sz="1000" dirty="0"/>
              <a:t>The horizontal axis in the figure shows the years before and after diagnosis of diabetes. </a:t>
            </a:r>
          </a:p>
          <a:p>
            <a:pPr>
              <a:lnSpc>
                <a:spcPct val="90000"/>
              </a:lnSpc>
            </a:pPr>
            <a:r>
              <a:rPr lang="en-US" altLang="en-US" sz="1000" dirty="0"/>
              <a:t>Insulin resistance begins years before diagnosis.</a:t>
            </a:r>
            <a:r>
              <a:rPr lang="en-US" altLang="en-US" sz="1000" baseline="30000" dirty="0"/>
              <a:t>1</a:t>
            </a:r>
            <a:r>
              <a:rPr lang="en-US" altLang="en-US" sz="1000" dirty="0"/>
              <a:t> Insulin resistance rises during disease development and continues to rise during impaired glucose tolerance (IGT). </a:t>
            </a:r>
            <a:r>
              <a:rPr lang="it-IT" altLang="en-US" sz="1000" dirty="0"/>
              <a:t>Over time, insulin resistance remains stable during the progression of type 2 diabetes.</a:t>
            </a:r>
            <a:r>
              <a:rPr lang="it-IT" altLang="en-US" sz="1000" baseline="30000" dirty="0"/>
              <a:t>1</a:t>
            </a:r>
          </a:p>
          <a:p>
            <a:pPr>
              <a:lnSpc>
                <a:spcPct val="90000"/>
              </a:lnSpc>
            </a:pPr>
            <a:r>
              <a:rPr lang="it-IT" altLang="en-US" sz="1000" dirty="0"/>
              <a:t>The insulin secretion rate</a:t>
            </a:r>
            <a:r>
              <a:rPr lang="en-US" altLang="en-US" sz="1000" dirty="0"/>
              <a:t> </a:t>
            </a:r>
            <a:r>
              <a:rPr lang="it-IT" altLang="en-US" sz="1000" dirty="0"/>
              <a:t>increases to compensate for the decrease in insulin effectiveness due to insulin resistance. </a:t>
            </a:r>
            <a:r>
              <a:rPr lang="el-GR" altLang="en-US" sz="1000" dirty="0"/>
              <a:t>β</a:t>
            </a:r>
            <a:r>
              <a:rPr lang="it-IT" altLang="en-US" sz="1000" dirty="0"/>
              <a:t>-cell function can decrease even as insulin secretion increases. </a:t>
            </a:r>
            <a:r>
              <a:rPr lang="en-US" altLang="en-US" sz="1000" dirty="0"/>
              <a:t>At the time of diagnosis of type 2 diabetes and 6 years afterwards about 50% and 73% of </a:t>
            </a:r>
            <a:r>
              <a:rPr lang="el-GR" altLang="en-US" sz="1000" dirty="0"/>
              <a:t>β</a:t>
            </a:r>
            <a:r>
              <a:rPr lang="it-IT" altLang="en-US" sz="1000" dirty="0"/>
              <a:t>-cell</a:t>
            </a:r>
            <a:r>
              <a:rPr lang="en-US" altLang="en-US" sz="1000" dirty="0"/>
              <a:t> function has been lost, respectively.</a:t>
            </a:r>
            <a:r>
              <a:rPr lang="en-US" altLang="en-US" sz="1000" baseline="30000" dirty="0"/>
              <a:t>2</a:t>
            </a:r>
            <a:r>
              <a:rPr lang="en-US" altLang="en-US" sz="1000" dirty="0"/>
              <a:t> </a:t>
            </a:r>
            <a:r>
              <a:rPr lang="it-IT" altLang="en-US" sz="1000" dirty="0"/>
              <a:t>Over time, </a:t>
            </a:r>
            <a:r>
              <a:rPr lang="el-GR" altLang="en-US" sz="1000" dirty="0"/>
              <a:t>β</a:t>
            </a:r>
            <a:r>
              <a:rPr lang="it-IT" altLang="en-US" sz="1000" dirty="0"/>
              <a:t>-cell compensatory function deteriorates and insulin secretion decreases</a:t>
            </a:r>
            <a:r>
              <a:rPr lang="en-US" altLang="en-US" sz="1000" dirty="0"/>
              <a:t>. </a:t>
            </a:r>
            <a:r>
              <a:rPr lang="el-GR" altLang="en-US" sz="1000" dirty="0"/>
              <a:t>β</a:t>
            </a:r>
            <a:r>
              <a:rPr lang="en-US" altLang="en-US" sz="1000" dirty="0"/>
              <a:t>-cell function progressively fails.</a:t>
            </a:r>
            <a:r>
              <a:rPr lang="en-US" altLang="en-US" sz="1000" baseline="30000" dirty="0"/>
              <a:t>1,2</a:t>
            </a:r>
          </a:p>
          <a:p>
            <a:pPr>
              <a:lnSpc>
                <a:spcPct val="90000"/>
              </a:lnSpc>
            </a:pPr>
            <a:r>
              <a:rPr lang="en-US" altLang="en-US" sz="1000" dirty="0"/>
              <a:t>Initially, fasting glucose is maintained in near-normal ranges. The pancreatic </a:t>
            </a:r>
            <a:r>
              <a:rPr lang="el-GR" altLang="en-US" sz="1000" dirty="0"/>
              <a:t>β</a:t>
            </a:r>
            <a:r>
              <a:rPr lang="en-US" altLang="en-US" sz="1000" dirty="0"/>
              <a:t> cells compensate by increasing insulin levels, leading to hyperinsulinemia. This compensation keeps glucose levels normalized for a time, but as </a:t>
            </a:r>
            <a:r>
              <a:rPr lang="el-GR" altLang="en-US" sz="1000" dirty="0"/>
              <a:t>β</a:t>
            </a:r>
            <a:r>
              <a:rPr lang="en-US" altLang="en-US" sz="1000" dirty="0"/>
              <a:t> cells begin to fail, IGT develops with mild postprandial hyperglycemia. As the disease progresses, the </a:t>
            </a:r>
            <a:r>
              <a:rPr lang="el-GR" altLang="en-US" sz="1000" dirty="0"/>
              <a:t>β</a:t>
            </a:r>
            <a:r>
              <a:rPr lang="en-US" altLang="en-US" sz="1000" dirty="0"/>
              <a:t> cells continue to fail, resulting in higher PPG levels. With continued loss of insulin secretory capacity, fasting glucose and hepatic glucose production increase.</a:t>
            </a:r>
            <a:r>
              <a:rPr lang="it-IT" altLang="en-US" sz="1000" baseline="30000" dirty="0"/>
              <a:t>1</a:t>
            </a:r>
            <a:endParaRPr lang="en-US" altLang="en-US" sz="1000" baseline="30000" dirty="0"/>
          </a:p>
          <a:p>
            <a:pPr>
              <a:lnSpc>
                <a:spcPct val="90000"/>
              </a:lnSpc>
            </a:pPr>
            <a:r>
              <a:rPr lang="it-IT" altLang="en-US" sz="1000" dirty="0"/>
              <a:t>Once </a:t>
            </a:r>
            <a:r>
              <a:rPr lang="el-GR" altLang="en-US" sz="1000" dirty="0"/>
              <a:t>β</a:t>
            </a:r>
            <a:r>
              <a:rPr lang="en-US" altLang="en-US" sz="1000" dirty="0"/>
              <a:t> cells cannot secrete sufficient insulin to maintain normal </a:t>
            </a:r>
            <a:r>
              <a:rPr lang="en-US" altLang="en-US" sz="1000" dirty="0" err="1"/>
              <a:t>glycemia</a:t>
            </a:r>
            <a:r>
              <a:rPr lang="en-US" altLang="en-US" sz="1000" dirty="0"/>
              <a:t> at the fasting or postprandial stage, type 2 diabetes (hyperglycemia) becomes evident.</a:t>
            </a:r>
          </a:p>
          <a:p>
            <a:pPr>
              <a:lnSpc>
                <a:spcPct val="90000"/>
              </a:lnSpc>
            </a:pPr>
            <a:r>
              <a:rPr lang="en-US" altLang="en-US" sz="1000" dirty="0"/>
              <a:t>Insulin resistance and </a:t>
            </a:r>
            <a:r>
              <a:rPr lang="el-GR" altLang="en-US" sz="1000" dirty="0"/>
              <a:t>β</a:t>
            </a:r>
            <a:r>
              <a:rPr lang="en-US" altLang="en-US" sz="1000" dirty="0"/>
              <a:t>-cell dysfunction are established well before </a:t>
            </a:r>
            <a:r>
              <a:rPr lang="it-IT" altLang="en-US" sz="1000" dirty="0"/>
              <a:t>type 2 diabetes is diagnosed.</a:t>
            </a:r>
            <a:r>
              <a:rPr lang="it-IT" altLang="en-US" sz="1000" baseline="30000" dirty="0"/>
              <a:t>1</a:t>
            </a:r>
            <a:endParaRPr lang="en-US" altLang="en-US" sz="1000" baseline="30000" dirty="0"/>
          </a:p>
        </p:txBody>
      </p:sp>
      <p:sp>
        <p:nvSpPr>
          <p:cNvPr id="96261" name="Text Box 4"/>
          <p:cNvSpPr txBox="1">
            <a:spLocks noChangeArrowheads="1"/>
          </p:cNvSpPr>
          <p:nvPr/>
        </p:nvSpPr>
        <p:spPr bwMode="auto">
          <a:xfrm>
            <a:off x="229195" y="8645123"/>
            <a:ext cx="6381750" cy="423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9" tIns="45002" rIns="89999" bIns="45002" anchor="b">
            <a:spAutoFit/>
          </a:bodyPr>
          <a:lstStyle>
            <a:lvl1pPr marL="114300" indent="-114300" defTabSz="952500" eaLnBrk="0" hangingPunct="0">
              <a:spcBef>
                <a:spcPct val="30000"/>
              </a:spcBef>
              <a:defRPr sz="1200">
                <a:solidFill>
                  <a:schemeClr val="tx1"/>
                </a:solidFill>
                <a:latin typeface="Arial" pitchFamily="34" charset="0"/>
              </a:defRPr>
            </a:lvl1pPr>
            <a:lvl2pPr marL="836930" indent="-358775" defTabSz="952500" eaLnBrk="0" hangingPunct="0">
              <a:spcBef>
                <a:spcPct val="30000"/>
              </a:spcBef>
              <a:defRPr sz="1200">
                <a:solidFill>
                  <a:schemeClr val="tx1"/>
                </a:solidFill>
                <a:latin typeface="Arial" pitchFamily="34" charset="0"/>
              </a:defRPr>
            </a:lvl2pPr>
            <a:lvl3pPr marL="1311275" indent="-358775" defTabSz="952500" eaLnBrk="0" hangingPunct="0">
              <a:spcBef>
                <a:spcPct val="30000"/>
              </a:spcBef>
              <a:defRPr sz="1200">
                <a:solidFill>
                  <a:schemeClr val="tx1"/>
                </a:solidFill>
                <a:latin typeface="Arial" pitchFamily="34" charset="0"/>
              </a:defRPr>
            </a:lvl3pPr>
            <a:lvl4pPr marL="1787525" indent="-361950" defTabSz="952500" eaLnBrk="0" hangingPunct="0">
              <a:spcBef>
                <a:spcPct val="30000"/>
              </a:spcBef>
              <a:defRPr sz="1200">
                <a:solidFill>
                  <a:schemeClr val="tx1"/>
                </a:solidFill>
                <a:latin typeface="Arial" pitchFamily="34" charset="0"/>
              </a:defRPr>
            </a:lvl4pPr>
            <a:lvl5pPr marL="2259330" indent="-358775" defTabSz="952500" eaLnBrk="0" hangingPunct="0">
              <a:spcBef>
                <a:spcPct val="30000"/>
              </a:spcBef>
              <a:defRPr sz="1200">
                <a:solidFill>
                  <a:schemeClr val="tx1"/>
                </a:solidFill>
                <a:latin typeface="Arial" pitchFamily="34" charset="0"/>
              </a:defRPr>
            </a:lvl5pPr>
            <a:lvl6pPr marL="2716530" indent="-358775" defTabSz="952500" eaLnBrk="0" fontAlgn="base" hangingPunct="0">
              <a:spcBef>
                <a:spcPct val="30000"/>
              </a:spcBef>
              <a:spcAft>
                <a:spcPct val="0"/>
              </a:spcAft>
              <a:defRPr sz="1200">
                <a:solidFill>
                  <a:schemeClr val="tx1"/>
                </a:solidFill>
                <a:latin typeface="Arial" pitchFamily="34" charset="0"/>
              </a:defRPr>
            </a:lvl6pPr>
            <a:lvl7pPr marL="3173730" indent="-358775" defTabSz="952500" eaLnBrk="0" fontAlgn="base" hangingPunct="0">
              <a:spcBef>
                <a:spcPct val="30000"/>
              </a:spcBef>
              <a:spcAft>
                <a:spcPct val="0"/>
              </a:spcAft>
              <a:defRPr sz="1200">
                <a:solidFill>
                  <a:schemeClr val="tx1"/>
                </a:solidFill>
                <a:latin typeface="Arial" pitchFamily="34" charset="0"/>
              </a:defRPr>
            </a:lvl7pPr>
            <a:lvl8pPr marL="3630930" indent="-358775" defTabSz="952500" eaLnBrk="0" fontAlgn="base" hangingPunct="0">
              <a:spcBef>
                <a:spcPct val="30000"/>
              </a:spcBef>
              <a:spcAft>
                <a:spcPct val="0"/>
              </a:spcAft>
              <a:defRPr sz="1200">
                <a:solidFill>
                  <a:schemeClr val="tx1"/>
                </a:solidFill>
                <a:latin typeface="Arial" pitchFamily="34" charset="0"/>
              </a:defRPr>
            </a:lvl8pPr>
            <a:lvl9pPr marL="4088130" indent="-358775" defTabSz="952500" eaLnBrk="0" fontAlgn="base" hangingPunct="0">
              <a:spcBef>
                <a:spcPct val="30000"/>
              </a:spcBef>
              <a:spcAft>
                <a:spcPct val="0"/>
              </a:spcAft>
              <a:defRPr sz="1200">
                <a:solidFill>
                  <a:schemeClr val="tx1"/>
                </a:solidFill>
                <a:latin typeface="Arial" pitchFamily="34" charset="0"/>
              </a:defRPr>
            </a:lvl9pPr>
          </a:lstStyle>
          <a:p>
            <a:pPr eaLnBrk="1" fontAlgn="base" hangingPunct="1">
              <a:lnSpc>
                <a:spcPct val="90000"/>
              </a:lnSpc>
              <a:spcBef>
                <a:spcPct val="0"/>
              </a:spcBef>
              <a:spcAft>
                <a:spcPct val="0"/>
              </a:spcAft>
              <a:buClr>
                <a:srgbClr val="3A75C4"/>
              </a:buClr>
            </a:pPr>
            <a:r>
              <a:rPr lang="en-US" altLang="en-US" sz="800" b="1">
                <a:solidFill>
                  <a:prstClr val="black"/>
                </a:solidFill>
                <a:ea typeface="MS PGothic" pitchFamily="34" charset="-128"/>
              </a:rPr>
              <a:t>References</a:t>
            </a:r>
          </a:p>
          <a:p>
            <a:pPr eaLnBrk="1" fontAlgn="base" hangingPunct="1">
              <a:lnSpc>
                <a:spcPct val="90000"/>
              </a:lnSpc>
              <a:spcBef>
                <a:spcPct val="0"/>
              </a:spcBef>
              <a:spcAft>
                <a:spcPct val="0"/>
              </a:spcAft>
              <a:buClr>
                <a:prstClr val="black"/>
              </a:buClr>
              <a:buFontTx/>
              <a:buAutoNum type="arabicPeriod"/>
            </a:pPr>
            <a:r>
              <a:rPr lang="en-US" altLang="en-US" sz="800">
                <a:solidFill>
                  <a:prstClr val="black"/>
                </a:solidFill>
                <a:ea typeface="MS PGothic" pitchFamily="34" charset="-128"/>
              </a:rPr>
              <a:t>Ramlo-Halsted BA, Edelman SV. The natural history of type 2 diabetes. Implications for clinical practice. </a:t>
            </a:r>
            <a:r>
              <a:rPr lang="en-US" altLang="en-US" sz="800" i="1">
                <a:solidFill>
                  <a:prstClr val="black"/>
                </a:solidFill>
                <a:ea typeface="MS PGothic" pitchFamily="34" charset="-128"/>
              </a:rPr>
              <a:t>Prim Care</a:t>
            </a:r>
            <a:r>
              <a:rPr lang="en-US" altLang="en-US" sz="800">
                <a:solidFill>
                  <a:prstClr val="black"/>
                </a:solidFill>
                <a:ea typeface="MS PGothic" pitchFamily="34" charset="-128"/>
              </a:rPr>
              <a:t>. 1999;26:771–789.</a:t>
            </a:r>
          </a:p>
          <a:p>
            <a:pPr eaLnBrk="1" fontAlgn="base" hangingPunct="1">
              <a:lnSpc>
                <a:spcPct val="90000"/>
              </a:lnSpc>
              <a:spcBef>
                <a:spcPct val="0"/>
              </a:spcBef>
              <a:spcAft>
                <a:spcPct val="0"/>
              </a:spcAft>
              <a:buFontTx/>
              <a:buAutoNum type="arabicPeriod"/>
            </a:pPr>
            <a:r>
              <a:rPr lang="en-US" altLang="en-US" sz="800">
                <a:solidFill>
                  <a:prstClr val="black"/>
                </a:solidFill>
              </a:rPr>
              <a:t>Bell DSH. The case for combination therapy as first-line treatment for type 2 diabetic patients. </a:t>
            </a:r>
            <a:r>
              <a:rPr lang="en-US" altLang="en-US" sz="800" i="1">
                <a:solidFill>
                  <a:prstClr val="black"/>
                </a:solidFill>
              </a:rPr>
              <a:t>Treat Endocrinol</a:t>
            </a:r>
            <a:r>
              <a:rPr lang="en-US" altLang="en-US" sz="800">
                <a:solidFill>
                  <a:prstClr val="black"/>
                </a:solidFill>
              </a:rPr>
              <a:t>. 2006;5:131–137.</a:t>
            </a:r>
          </a:p>
        </p:txBody>
      </p:sp>
      <p:sp>
        <p:nvSpPr>
          <p:cNvPr id="96262" name="Rectangle 5"/>
          <p:cNvSpPr>
            <a:spLocks noChangeArrowheads="1"/>
          </p:cNvSpPr>
          <p:nvPr/>
        </p:nvSpPr>
        <p:spPr bwMode="auto">
          <a:xfrm>
            <a:off x="781348" y="4422322"/>
            <a:ext cx="5295305" cy="963749"/>
          </a:xfrm>
          <a:prstGeom prst="rect">
            <a:avLst/>
          </a:prstGeom>
          <a:solidFill>
            <a:srgbClr val="FFFF00"/>
          </a:solidFill>
          <a:ln w="12700"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322" tIns="45160" rIns="90322" bIns="45160">
            <a:spAutoFit/>
          </a:bodyPr>
          <a:lstStyle>
            <a:lvl1pPr defTabSz="953770" eaLnBrk="0" hangingPunct="0">
              <a:spcBef>
                <a:spcPct val="30000"/>
              </a:spcBef>
              <a:defRPr sz="1200">
                <a:solidFill>
                  <a:schemeClr val="tx1"/>
                </a:solidFill>
                <a:latin typeface="Arial" pitchFamily="34" charset="0"/>
              </a:defRPr>
            </a:lvl1pPr>
            <a:lvl2pPr marL="742950" indent="-285750" defTabSz="953770" eaLnBrk="0" hangingPunct="0">
              <a:spcBef>
                <a:spcPct val="30000"/>
              </a:spcBef>
              <a:defRPr sz="1200">
                <a:solidFill>
                  <a:schemeClr val="tx1"/>
                </a:solidFill>
                <a:latin typeface="Arial" pitchFamily="34" charset="0"/>
              </a:defRPr>
            </a:lvl2pPr>
            <a:lvl3pPr marL="1143000" indent="-228600" defTabSz="953770" eaLnBrk="0" hangingPunct="0">
              <a:spcBef>
                <a:spcPct val="30000"/>
              </a:spcBef>
              <a:defRPr sz="1200">
                <a:solidFill>
                  <a:schemeClr val="tx1"/>
                </a:solidFill>
                <a:latin typeface="Arial" pitchFamily="34" charset="0"/>
              </a:defRPr>
            </a:lvl3pPr>
            <a:lvl4pPr marL="1600200" indent="-228600" defTabSz="953770" eaLnBrk="0" hangingPunct="0">
              <a:spcBef>
                <a:spcPct val="30000"/>
              </a:spcBef>
              <a:defRPr sz="1200">
                <a:solidFill>
                  <a:schemeClr val="tx1"/>
                </a:solidFill>
                <a:latin typeface="Arial" pitchFamily="34" charset="0"/>
              </a:defRPr>
            </a:lvl4pPr>
            <a:lvl5pPr marL="2057400" indent="-228600" defTabSz="953770" eaLnBrk="0" hangingPunct="0">
              <a:spcBef>
                <a:spcPct val="30000"/>
              </a:spcBef>
              <a:defRPr sz="1200">
                <a:solidFill>
                  <a:schemeClr val="tx1"/>
                </a:solidFill>
                <a:latin typeface="Arial" pitchFamily="34" charset="0"/>
              </a:defRPr>
            </a:lvl5pPr>
            <a:lvl6pPr marL="2514600" indent="-228600" defTabSz="953770" eaLnBrk="0" fontAlgn="base" hangingPunct="0">
              <a:spcBef>
                <a:spcPct val="30000"/>
              </a:spcBef>
              <a:spcAft>
                <a:spcPct val="0"/>
              </a:spcAft>
              <a:defRPr sz="1200">
                <a:solidFill>
                  <a:schemeClr val="tx1"/>
                </a:solidFill>
                <a:latin typeface="Arial" pitchFamily="34" charset="0"/>
              </a:defRPr>
            </a:lvl6pPr>
            <a:lvl7pPr marL="2971800" indent="-228600" defTabSz="953770" eaLnBrk="0" fontAlgn="base" hangingPunct="0">
              <a:spcBef>
                <a:spcPct val="30000"/>
              </a:spcBef>
              <a:spcAft>
                <a:spcPct val="0"/>
              </a:spcAft>
              <a:defRPr sz="1200">
                <a:solidFill>
                  <a:schemeClr val="tx1"/>
                </a:solidFill>
                <a:latin typeface="Arial" pitchFamily="34" charset="0"/>
              </a:defRPr>
            </a:lvl7pPr>
            <a:lvl8pPr marL="3429000" indent="-228600" defTabSz="953770" eaLnBrk="0" fontAlgn="base" hangingPunct="0">
              <a:spcBef>
                <a:spcPct val="30000"/>
              </a:spcBef>
              <a:spcAft>
                <a:spcPct val="0"/>
              </a:spcAft>
              <a:defRPr sz="1200">
                <a:solidFill>
                  <a:schemeClr val="tx1"/>
                </a:solidFill>
                <a:latin typeface="Arial" pitchFamily="34" charset="0"/>
              </a:defRPr>
            </a:lvl8pPr>
            <a:lvl9pPr marL="3886200" indent="-228600" defTabSz="953770" eaLnBrk="0" fontAlgn="base" hangingPunct="0">
              <a:spcBef>
                <a:spcPct val="30000"/>
              </a:spcBef>
              <a:spcAft>
                <a:spcPct val="0"/>
              </a:spcAft>
              <a:defRPr sz="1200">
                <a:solidFill>
                  <a:schemeClr val="tx1"/>
                </a:solidFill>
                <a:latin typeface="Arial" pitchFamily="34" charset="0"/>
              </a:defRPr>
            </a:lvl9pPr>
          </a:lstStyle>
          <a:p>
            <a:pPr eaLnBrk="1" fontAlgn="base" hangingPunct="1">
              <a:spcAft>
                <a:spcPct val="0"/>
              </a:spcAft>
            </a:pPr>
            <a:r>
              <a:rPr lang="en-US" altLang="en-US" sz="900" b="1">
                <a:solidFill>
                  <a:prstClr val="black"/>
                </a:solidFill>
                <a:ea typeface="Arial Unicode MS" pitchFamily="34" charset="-128"/>
                <a:cs typeface="Arial Unicode MS" pitchFamily="34" charset="-128"/>
              </a:rPr>
              <a:t>Purpose</a:t>
            </a:r>
            <a:br>
              <a:rPr lang="en-US" altLang="en-US" sz="900" b="1">
                <a:solidFill>
                  <a:prstClr val="black"/>
                </a:solidFill>
                <a:ea typeface="Arial Unicode MS" pitchFamily="34" charset="-128"/>
                <a:cs typeface="Arial Unicode MS" pitchFamily="34" charset="-128"/>
              </a:rPr>
            </a:br>
            <a:r>
              <a:rPr lang="en-US" altLang="en-US" sz="900">
                <a:solidFill>
                  <a:prstClr val="black"/>
                </a:solidFill>
                <a:ea typeface="Arial Unicode MS" pitchFamily="34" charset="-128"/>
                <a:cs typeface="Arial Unicode MS" pitchFamily="34" charset="-128"/>
              </a:rPr>
              <a:t>To address the common misconception that an increase in insulin secretion (hyperinsulinemia) connotes an improvement in </a:t>
            </a:r>
            <a:r>
              <a:rPr lang="el-GR" altLang="en-US" sz="900">
                <a:solidFill>
                  <a:prstClr val="black"/>
                </a:solidFill>
                <a:ea typeface="Arial Unicode MS" pitchFamily="34" charset="-128"/>
                <a:cs typeface="Arial" pitchFamily="34" charset="0"/>
              </a:rPr>
              <a:t>β</a:t>
            </a:r>
            <a:r>
              <a:rPr lang="en-US" altLang="en-US" sz="900">
                <a:solidFill>
                  <a:prstClr val="black"/>
                </a:solidFill>
                <a:ea typeface="Arial Unicode MS" pitchFamily="34" charset="-128"/>
                <a:cs typeface="Arial Unicode MS" pitchFamily="34" charset="-128"/>
              </a:rPr>
              <a:t>-cell function.</a:t>
            </a:r>
          </a:p>
          <a:p>
            <a:pPr eaLnBrk="1" fontAlgn="base" hangingPunct="1">
              <a:spcAft>
                <a:spcPct val="0"/>
              </a:spcAft>
            </a:pPr>
            <a:r>
              <a:rPr lang="en-US" altLang="en-US" sz="900" b="1">
                <a:solidFill>
                  <a:prstClr val="black"/>
                </a:solidFill>
                <a:ea typeface="Arial Unicode MS" pitchFamily="34" charset="-128"/>
                <a:cs typeface="Arial Unicode MS" pitchFamily="34" charset="-128"/>
              </a:rPr>
              <a:t>Takeaway</a:t>
            </a:r>
            <a:br>
              <a:rPr lang="en-US" altLang="en-US" sz="900" b="1">
                <a:solidFill>
                  <a:prstClr val="black"/>
                </a:solidFill>
                <a:ea typeface="Arial Unicode MS" pitchFamily="34" charset="-128"/>
                <a:cs typeface="Arial Unicode MS" pitchFamily="34" charset="-128"/>
              </a:rPr>
            </a:br>
            <a:r>
              <a:rPr lang="en-US" altLang="en-US" sz="900">
                <a:solidFill>
                  <a:prstClr val="black"/>
                </a:solidFill>
                <a:ea typeface="Arial Unicode MS" pitchFamily="34" charset="-128"/>
                <a:cs typeface="Arial Unicode MS" pitchFamily="34" charset="-128"/>
              </a:rPr>
              <a:t>Both insulin resistance and </a:t>
            </a:r>
            <a:r>
              <a:rPr lang="el-GR" altLang="en-US" sz="900">
                <a:solidFill>
                  <a:prstClr val="black"/>
                </a:solidFill>
              </a:rPr>
              <a:t>β</a:t>
            </a:r>
            <a:r>
              <a:rPr lang="en-US" altLang="en-US" sz="900">
                <a:solidFill>
                  <a:prstClr val="black"/>
                </a:solidFill>
                <a:ea typeface="Arial Unicode MS" pitchFamily="34" charset="-128"/>
                <a:cs typeface="Arial Unicode MS" pitchFamily="34" charset="-128"/>
              </a:rPr>
              <a:t>-cell dysfunction start early–and well before diabetes is diagnosed–leading to rises in fasting plasma glucose (FPG) and postprandial glucose (PPG) levels.</a:t>
            </a:r>
          </a:p>
        </p:txBody>
      </p:sp>
    </p:spTree>
    <p:extLst>
      <p:ext uri="{BB962C8B-B14F-4D97-AF65-F5344CB8AC3E}">
        <p14:creationId xmlns:p14="http://schemas.microsoft.com/office/powerpoint/2010/main" val="2007584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17</a:t>
            </a:fld>
            <a:endParaRPr lang="en-GB"/>
          </a:p>
        </p:txBody>
      </p:sp>
    </p:spTree>
    <p:extLst>
      <p:ext uri="{BB962C8B-B14F-4D97-AF65-F5344CB8AC3E}">
        <p14:creationId xmlns:p14="http://schemas.microsoft.com/office/powerpoint/2010/main" val="509971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18</a:t>
            </a:fld>
            <a:endParaRPr lang="en-GB"/>
          </a:p>
        </p:txBody>
      </p:sp>
    </p:spTree>
    <p:extLst>
      <p:ext uri="{BB962C8B-B14F-4D97-AF65-F5344CB8AC3E}">
        <p14:creationId xmlns:p14="http://schemas.microsoft.com/office/powerpoint/2010/main" val="3373661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19</a:t>
            </a:fld>
            <a:endParaRPr lang="en-GB"/>
          </a:p>
        </p:txBody>
      </p:sp>
    </p:spTree>
    <p:extLst>
      <p:ext uri="{BB962C8B-B14F-4D97-AF65-F5344CB8AC3E}">
        <p14:creationId xmlns:p14="http://schemas.microsoft.com/office/powerpoint/2010/main" val="3657756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8A08C3-2FA2-4F09-941D-08B08ACF1615}" type="slidenum">
              <a:rPr lang="en-GB" smtClean="0"/>
              <a:t>2</a:t>
            </a:fld>
            <a:endParaRPr lang="en-GB"/>
          </a:p>
        </p:txBody>
      </p:sp>
    </p:spTree>
    <p:extLst>
      <p:ext uri="{BB962C8B-B14F-4D97-AF65-F5344CB8AC3E}">
        <p14:creationId xmlns:p14="http://schemas.microsoft.com/office/powerpoint/2010/main" val="460492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20</a:t>
            </a:fld>
            <a:endParaRPr lang="en-GB"/>
          </a:p>
        </p:txBody>
      </p:sp>
    </p:spTree>
    <p:extLst>
      <p:ext uri="{BB962C8B-B14F-4D97-AF65-F5344CB8AC3E}">
        <p14:creationId xmlns:p14="http://schemas.microsoft.com/office/powerpoint/2010/main" val="1030983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21</a:t>
            </a:fld>
            <a:endParaRPr lang="en-GB"/>
          </a:p>
        </p:txBody>
      </p:sp>
    </p:spTree>
    <p:extLst>
      <p:ext uri="{BB962C8B-B14F-4D97-AF65-F5344CB8AC3E}">
        <p14:creationId xmlns:p14="http://schemas.microsoft.com/office/powerpoint/2010/main" val="2191566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22</a:t>
            </a:fld>
            <a:endParaRPr lang="en-GB"/>
          </a:p>
        </p:txBody>
      </p:sp>
    </p:spTree>
    <p:extLst>
      <p:ext uri="{BB962C8B-B14F-4D97-AF65-F5344CB8AC3E}">
        <p14:creationId xmlns:p14="http://schemas.microsoft.com/office/powerpoint/2010/main" val="4154145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494" y="4342939"/>
            <a:ext cx="5487013" cy="4114587"/>
          </a:xfrm>
          <a:prstGeom prst="rect">
            <a:avLst/>
          </a:prstGeom>
        </p:spPr>
        <p:txBody>
          <a:bodyPr lIns="84408" tIns="42204" rIns="84408" bIns="42204"/>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2A5BBA-C9E0-4D47-A60A-F2BEEEB94B45}" type="slidenum">
              <a:rPr lang="en-GB" smtClean="0"/>
              <a:pPr/>
              <a:t>23</a:t>
            </a:fld>
            <a:endParaRPr lang="en-GB"/>
          </a:p>
        </p:txBody>
      </p:sp>
    </p:spTree>
    <p:extLst>
      <p:ext uri="{BB962C8B-B14F-4D97-AF65-F5344CB8AC3E}">
        <p14:creationId xmlns:p14="http://schemas.microsoft.com/office/powerpoint/2010/main" val="3660285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24</a:t>
            </a:fld>
            <a:endParaRPr lang="en-GB"/>
          </a:p>
        </p:txBody>
      </p:sp>
    </p:spTree>
    <p:extLst>
      <p:ext uri="{BB962C8B-B14F-4D97-AF65-F5344CB8AC3E}">
        <p14:creationId xmlns:p14="http://schemas.microsoft.com/office/powerpoint/2010/main" val="4161249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 charset="-128"/>
              </a:defRPr>
            </a:lvl1pPr>
            <a:lvl2pPr marL="742950" indent="-285750">
              <a:defRPr sz="2400">
                <a:solidFill>
                  <a:schemeClr val="tx1"/>
                </a:solidFill>
                <a:latin typeface="Arial" pitchFamily="34" charset="0"/>
                <a:ea typeface="ヒラギノ角ゴ Pro W3" pitchFamily="1" charset="-128"/>
              </a:defRPr>
            </a:lvl2pPr>
            <a:lvl3pPr marL="1143000" indent="-228600">
              <a:defRPr sz="2400">
                <a:solidFill>
                  <a:schemeClr val="tx1"/>
                </a:solidFill>
                <a:latin typeface="Arial" pitchFamily="34" charset="0"/>
                <a:ea typeface="ヒラギノ角ゴ Pro W3" pitchFamily="1" charset="-128"/>
              </a:defRPr>
            </a:lvl3pPr>
            <a:lvl4pPr marL="1600200" indent="-228600">
              <a:defRPr sz="2400">
                <a:solidFill>
                  <a:schemeClr val="tx1"/>
                </a:solidFill>
                <a:latin typeface="Arial" pitchFamily="34" charset="0"/>
                <a:ea typeface="ヒラギノ角ゴ Pro W3" pitchFamily="1" charset="-128"/>
              </a:defRPr>
            </a:lvl4pPr>
            <a:lvl5pPr marL="2057400" indent="-22860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fld id="{76AF7425-1949-4574-86FA-F57607531D83}" type="slidenum">
              <a:rPr lang="en-US" altLang="en-US" sz="1200"/>
              <a:t>25</a:t>
            </a:fld>
            <a:endParaRPr lang="en-US" altLang="en-US" sz="1200"/>
          </a:p>
        </p:txBody>
      </p:sp>
      <p:sp>
        <p:nvSpPr>
          <p:cNvPr id="140291" name="Rectangle 2"/>
          <p:cNvSpPr>
            <a:spLocks noGrp="1" noRot="1" noChangeAspect="1" noChangeArrowheads="1" noTextEdit="1"/>
          </p:cNvSpPr>
          <p:nvPr>
            <p:ph type="sldImg"/>
          </p:nvPr>
        </p:nvSpPr>
        <p:spPr>
          <a:xfrm>
            <a:off x="685800" y="1143000"/>
            <a:ext cx="5486400" cy="3086100"/>
          </a:xfrm>
        </p:spPr>
      </p:sp>
      <p:sp>
        <p:nvSpPr>
          <p:cNvPr id="1402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extLst>
      <p:ext uri="{BB962C8B-B14F-4D97-AF65-F5344CB8AC3E}">
        <p14:creationId xmlns:p14="http://schemas.microsoft.com/office/powerpoint/2010/main" val="21740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26</a:t>
            </a:fld>
            <a:endParaRPr lang="en-GB"/>
          </a:p>
        </p:txBody>
      </p:sp>
    </p:spTree>
    <p:extLst>
      <p:ext uri="{BB962C8B-B14F-4D97-AF65-F5344CB8AC3E}">
        <p14:creationId xmlns:p14="http://schemas.microsoft.com/office/powerpoint/2010/main" val="1186162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27</a:t>
            </a:fld>
            <a:endParaRPr lang="en-GB"/>
          </a:p>
        </p:txBody>
      </p:sp>
    </p:spTree>
    <p:extLst>
      <p:ext uri="{BB962C8B-B14F-4D97-AF65-F5344CB8AC3E}">
        <p14:creationId xmlns:p14="http://schemas.microsoft.com/office/powerpoint/2010/main" val="654676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28</a:t>
            </a:fld>
            <a:endParaRPr lang="en-GB"/>
          </a:p>
        </p:txBody>
      </p:sp>
    </p:spTree>
    <p:extLst>
      <p:ext uri="{BB962C8B-B14F-4D97-AF65-F5344CB8AC3E}">
        <p14:creationId xmlns:p14="http://schemas.microsoft.com/office/powerpoint/2010/main" val="975504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 charset="-128"/>
              </a:defRPr>
            </a:lvl1pPr>
            <a:lvl2pPr marL="742950" indent="-285750">
              <a:defRPr sz="2400">
                <a:solidFill>
                  <a:schemeClr val="tx1"/>
                </a:solidFill>
                <a:latin typeface="Arial" pitchFamily="34" charset="0"/>
                <a:ea typeface="ヒラギノ角ゴ Pro W3" pitchFamily="1" charset="-128"/>
              </a:defRPr>
            </a:lvl2pPr>
            <a:lvl3pPr marL="1143000" indent="-228600">
              <a:defRPr sz="2400">
                <a:solidFill>
                  <a:schemeClr val="tx1"/>
                </a:solidFill>
                <a:latin typeface="Arial" pitchFamily="34" charset="0"/>
                <a:ea typeface="ヒラギノ角ゴ Pro W3" pitchFamily="1" charset="-128"/>
              </a:defRPr>
            </a:lvl3pPr>
            <a:lvl4pPr marL="1600200" indent="-228600">
              <a:defRPr sz="2400">
                <a:solidFill>
                  <a:schemeClr val="tx1"/>
                </a:solidFill>
                <a:latin typeface="Arial" pitchFamily="34" charset="0"/>
                <a:ea typeface="ヒラギノ角ゴ Pro W3" pitchFamily="1" charset="-128"/>
              </a:defRPr>
            </a:lvl4pPr>
            <a:lvl5pPr marL="2057400" indent="-22860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fld id="{8C0C68FF-14F3-46B2-921A-212BD5DDF42B}" type="slidenum">
              <a:rPr lang="en-US" altLang="en-US" sz="1200">
                <a:solidFill>
                  <a:prstClr val="black"/>
                </a:solidFill>
              </a:rPr>
              <a:pPr/>
              <a:t>29</a:t>
            </a:fld>
            <a:endParaRPr lang="en-US" altLang="en-US" sz="1200">
              <a:solidFill>
                <a:prstClr val="black"/>
              </a:solidFill>
            </a:endParaRPr>
          </a:p>
        </p:txBody>
      </p:sp>
      <p:sp>
        <p:nvSpPr>
          <p:cNvPr id="141315" name="Rectangle 2"/>
          <p:cNvSpPr>
            <a:spLocks noGrp="1" noRot="1" noChangeAspect="1" noChangeArrowheads="1" noTextEdit="1"/>
          </p:cNvSpPr>
          <p:nvPr>
            <p:ph type="sldImg"/>
          </p:nvPr>
        </p:nvSpPr>
        <p:spPr>
          <a:xfrm>
            <a:off x="685800" y="1143000"/>
            <a:ext cx="5486400" cy="3086100"/>
          </a:xfrm>
        </p:spPr>
      </p:sp>
      <p:sp>
        <p:nvSpPr>
          <p:cNvPr id="1413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extLst>
      <p:ext uri="{BB962C8B-B14F-4D97-AF65-F5344CB8AC3E}">
        <p14:creationId xmlns:p14="http://schemas.microsoft.com/office/powerpoint/2010/main" val="4225216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3</a:t>
            </a:fld>
            <a:endParaRPr lang="en-GB"/>
          </a:p>
        </p:txBody>
      </p:sp>
    </p:spTree>
    <p:extLst>
      <p:ext uri="{BB962C8B-B14F-4D97-AF65-F5344CB8AC3E}">
        <p14:creationId xmlns:p14="http://schemas.microsoft.com/office/powerpoint/2010/main" val="1561208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 charset="-128"/>
              </a:defRPr>
            </a:lvl1pPr>
            <a:lvl2pPr marL="742950" indent="-285750">
              <a:defRPr sz="2400">
                <a:solidFill>
                  <a:schemeClr val="tx1"/>
                </a:solidFill>
                <a:latin typeface="Arial" pitchFamily="34" charset="0"/>
                <a:ea typeface="ヒラギノ角ゴ Pro W3" pitchFamily="1" charset="-128"/>
              </a:defRPr>
            </a:lvl2pPr>
            <a:lvl3pPr marL="1143000" indent="-228600">
              <a:defRPr sz="2400">
                <a:solidFill>
                  <a:schemeClr val="tx1"/>
                </a:solidFill>
                <a:latin typeface="Arial" pitchFamily="34" charset="0"/>
                <a:ea typeface="ヒラギノ角ゴ Pro W3" pitchFamily="1" charset="-128"/>
              </a:defRPr>
            </a:lvl3pPr>
            <a:lvl4pPr marL="1600200" indent="-228600">
              <a:defRPr sz="2400">
                <a:solidFill>
                  <a:schemeClr val="tx1"/>
                </a:solidFill>
                <a:latin typeface="Arial" pitchFamily="34" charset="0"/>
                <a:ea typeface="ヒラギノ角ゴ Pro W3" pitchFamily="1" charset="-128"/>
              </a:defRPr>
            </a:lvl4pPr>
            <a:lvl5pPr marL="2057400" indent="-22860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fld id="{C688DC90-9769-4A28-A22E-9F34247BA1E0}" type="slidenum">
              <a:rPr lang="en-US" altLang="en-US" sz="1200"/>
              <a:t>30</a:t>
            </a:fld>
            <a:endParaRPr lang="en-US" altLang="en-US" sz="1200"/>
          </a:p>
        </p:txBody>
      </p:sp>
      <p:sp>
        <p:nvSpPr>
          <p:cNvPr id="143363" name="Rectangle 2"/>
          <p:cNvSpPr>
            <a:spLocks noGrp="1" noRot="1" noChangeAspect="1" noChangeArrowheads="1" noTextEdit="1"/>
          </p:cNvSpPr>
          <p:nvPr>
            <p:ph type="sldImg"/>
          </p:nvPr>
        </p:nvSpPr>
        <p:spPr/>
      </p:sp>
      <p:sp>
        <p:nvSpPr>
          <p:cNvPr id="1433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extLst>
      <p:ext uri="{BB962C8B-B14F-4D97-AF65-F5344CB8AC3E}">
        <p14:creationId xmlns:p14="http://schemas.microsoft.com/office/powerpoint/2010/main" val="3409900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31</a:t>
            </a:fld>
            <a:endParaRPr lang="en-GB"/>
          </a:p>
        </p:txBody>
      </p:sp>
    </p:spTree>
    <p:extLst>
      <p:ext uri="{BB962C8B-B14F-4D97-AF65-F5344CB8AC3E}">
        <p14:creationId xmlns:p14="http://schemas.microsoft.com/office/powerpoint/2010/main" val="2261551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 charset="-128"/>
              </a:defRPr>
            </a:lvl1pPr>
            <a:lvl2pPr marL="742950" indent="-285750">
              <a:defRPr sz="2400">
                <a:solidFill>
                  <a:schemeClr val="tx1"/>
                </a:solidFill>
                <a:latin typeface="Arial" pitchFamily="34" charset="0"/>
                <a:ea typeface="ヒラギノ角ゴ Pro W3" pitchFamily="1" charset="-128"/>
              </a:defRPr>
            </a:lvl2pPr>
            <a:lvl3pPr marL="1143000" indent="-228600">
              <a:defRPr sz="2400">
                <a:solidFill>
                  <a:schemeClr val="tx1"/>
                </a:solidFill>
                <a:latin typeface="Arial" pitchFamily="34" charset="0"/>
                <a:ea typeface="ヒラギノ角ゴ Pro W3" pitchFamily="1" charset="-128"/>
              </a:defRPr>
            </a:lvl3pPr>
            <a:lvl4pPr marL="1600200" indent="-228600">
              <a:defRPr sz="2400">
                <a:solidFill>
                  <a:schemeClr val="tx1"/>
                </a:solidFill>
                <a:latin typeface="Arial" pitchFamily="34" charset="0"/>
                <a:ea typeface="ヒラギノ角ゴ Pro W3" pitchFamily="1" charset="-128"/>
              </a:defRPr>
            </a:lvl4pPr>
            <a:lvl5pPr marL="2057400" indent="-22860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fld id="{EF0A27C6-EF9A-46AB-8C09-8C788E1C5FD0}" type="slidenum">
              <a:rPr lang="en-US" altLang="en-US" sz="1200">
                <a:solidFill>
                  <a:prstClr val="black"/>
                </a:solidFill>
              </a:rPr>
              <a:pPr/>
              <a:t>32</a:t>
            </a:fld>
            <a:endParaRPr lang="en-US" altLang="en-US" sz="1200">
              <a:solidFill>
                <a:prstClr val="black"/>
              </a:solidFill>
            </a:endParaRPr>
          </a:p>
        </p:txBody>
      </p:sp>
      <p:sp>
        <p:nvSpPr>
          <p:cNvPr id="142339" name="Rectangle 2"/>
          <p:cNvSpPr>
            <a:spLocks noGrp="1" noRot="1" noChangeAspect="1" noChangeArrowheads="1" noTextEdit="1"/>
          </p:cNvSpPr>
          <p:nvPr>
            <p:ph type="sldImg"/>
          </p:nvPr>
        </p:nvSpPr>
        <p:spPr>
          <a:xfrm>
            <a:off x="685800" y="1143000"/>
            <a:ext cx="5486400" cy="3086100"/>
          </a:xfrm>
        </p:spPr>
      </p:sp>
      <p:sp>
        <p:nvSpPr>
          <p:cNvPr id="142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extLst>
      <p:ext uri="{BB962C8B-B14F-4D97-AF65-F5344CB8AC3E}">
        <p14:creationId xmlns:p14="http://schemas.microsoft.com/office/powerpoint/2010/main" val="2854841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33</a:t>
            </a:fld>
            <a:endParaRPr lang="en-GB"/>
          </a:p>
        </p:txBody>
      </p:sp>
    </p:spTree>
    <p:extLst>
      <p:ext uri="{BB962C8B-B14F-4D97-AF65-F5344CB8AC3E}">
        <p14:creationId xmlns:p14="http://schemas.microsoft.com/office/powerpoint/2010/main" val="24583250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494" y="4342939"/>
            <a:ext cx="5487013" cy="4114587"/>
          </a:xfrm>
          <a:prstGeom prst="rect">
            <a:avLst/>
          </a:prstGeom>
        </p:spPr>
        <p:txBody>
          <a:bodyPr lIns="84408" tIns="42204" rIns="84408" bIns="42204"/>
          <a:lstStyle/>
          <a:p>
            <a:endParaRPr lang="en-GB"/>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FE2A5BBA-C9E0-4D47-A60A-F2BEEEB94B45}"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25965772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35</a:t>
            </a:fld>
            <a:endParaRPr lang="en-GB"/>
          </a:p>
        </p:txBody>
      </p:sp>
    </p:spTree>
    <p:extLst>
      <p:ext uri="{BB962C8B-B14F-4D97-AF65-F5344CB8AC3E}">
        <p14:creationId xmlns:p14="http://schemas.microsoft.com/office/powerpoint/2010/main" val="38241461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36</a:t>
            </a:fld>
            <a:endParaRPr lang="en-GB"/>
          </a:p>
        </p:txBody>
      </p:sp>
    </p:spTree>
    <p:extLst>
      <p:ext uri="{BB962C8B-B14F-4D97-AF65-F5344CB8AC3E}">
        <p14:creationId xmlns:p14="http://schemas.microsoft.com/office/powerpoint/2010/main" val="662040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39775"/>
            <a:ext cx="6581775" cy="3703638"/>
          </a:xfr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Approval date:</a:t>
            </a:r>
            <a:r>
              <a:rPr lang="en-GB" baseline="0" noProof="0" dirty="0" smtClean="0"/>
              <a:t> 200215</a:t>
            </a:r>
          </a:p>
          <a:p>
            <a:endParaRPr lang="en-GB" dirty="0"/>
          </a:p>
        </p:txBody>
      </p:sp>
      <p:sp>
        <p:nvSpPr>
          <p:cNvPr id="4" name="Slide Number Placeholder 3"/>
          <p:cNvSpPr>
            <a:spLocks noGrp="1"/>
          </p:cNvSpPr>
          <p:nvPr>
            <p:ph type="sldNum" sz="quarter" idx="10"/>
          </p:nvPr>
        </p:nvSpPr>
        <p:spPr/>
        <p:txBody>
          <a:bodyPr/>
          <a:lstStyle/>
          <a:p>
            <a:fld id="{BFB8518A-D699-4533-9639-4981B3250E25}" type="slidenum">
              <a:rPr lang="en-GB" smtClean="0">
                <a:solidFill>
                  <a:prstClr val="black"/>
                </a:solidFill>
              </a:rPr>
              <a:pPr/>
              <a:t>37</a:t>
            </a:fld>
            <a:endParaRPr lang="en-GB" dirty="0">
              <a:solidFill>
                <a:prstClr val="black"/>
              </a:solidFill>
            </a:endParaRPr>
          </a:p>
        </p:txBody>
      </p:sp>
    </p:spTree>
    <p:extLst>
      <p:ext uri="{BB962C8B-B14F-4D97-AF65-F5344CB8AC3E}">
        <p14:creationId xmlns:p14="http://schemas.microsoft.com/office/powerpoint/2010/main" val="33572630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otes Placeholder 4"/>
          <p:cNvSpPr>
            <a:spLocks noGrp="1"/>
          </p:cNvSpPr>
          <p:nvPr>
            <p:ph type="body" sz="quarter" idx="3"/>
          </p:nvPr>
        </p:nvSpPr>
        <p:spPr>
          <a:xfrm>
            <a:off x="1058800" y="4243603"/>
            <a:ext cx="4968219" cy="4302887"/>
          </a:xfrm>
        </p:spPr>
        <p:txBody>
          <a:bodyPr/>
          <a:lstStyle/>
          <a:p>
            <a:pPr marL="0" indent="0">
              <a:buNone/>
            </a:pPr>
            <a:r>
              <a:rPr lang="en-US" b="1" dirty="0" smtClean="0"/>
              <a:t>EXAMINE and SAVOR-TIMI: Hospitalization for Heart Failure</a:t>
            </a:r>
          </a:p>
          <a:p>
            <a:endParaRPr lang="en-US" dirty="0" smtClean="0"/>
          </a:p>
          <a:p>
            <a:endParaRPr lang="en-US" dirty="0" smtClean="0"/>
          </a:p>
          <a:p>
            <a:endParaRPr lang="en-US" dirty="0" smtClean="0"/>
          </a:p>
          <a:p>
            <a:pPr marL="0" indent="0">
              <a:buNone/>
            </a:pPr>
            <a:endParaRPr lang="en-US" dirty="0" smtClean="0"/>
          </a:p>
          <a:p>
            <a:r>
              <a:rPr lang="en-US" dirty="0" smtClean="0"/>
              <a:t>In a post-hoc analysis of results from </a:t>
            </a:r>
            <a:r>
              <a:rPr lang="en-US" dirty="0"/>
              <a:t>Examination of Cardiovascular Outcomes: Alogliptin vs Standard of Care in Patients With Type 2 Diabetes Mellitus and Acute Coronary Syndrome (</a:t>
            </a:r>
            <a:r>
              <a:rPr lang="en-US" dirty="0" smtClean="0"/>
              <a:t>EXAMINE)1, alogliptin did not significantly increase hospitalization for heart failure compared with placebo (</a:t>
            </a:r>
            <a:r>
              <a:rPr lang="fr-FR" dirty="0" smtClean="0"/>
              <a:t>3.9% vs 3.3%, hazard ratio [HR] 1.19, 95% confidence interval [CI], 0.90–1.58).</a:t>
            </a:r>
            <a:r>
              <a:rPr lang="en-US" baseline="30000" dirty="0"/>
              <a:t>2</a:t>
            </a:r>
            <a:endParaRPr lang="en-US" baseline="30000" dirty="0" smtClean="0"/>
          </a:p>
          <a:p>
            <a:r>
              <a:rPr lang="en-US" dirty="0" smtClean="0"/>
              <a:t>In </a:t>
            </a:r>
            <a:r>
              <a:rPr lang="en-US" dirty="0"/>
              <a:t>Saxagliptin Assessment of Vascular Outcomes Recorded in Patients With Diabetes Mellitus Trial-Thrombolysis in Myocardial Infarction (</a:t>
            </a:r>
            <a:r>
              <a:rPr lang="en-US" dirty="0" smtClean="0"/>
              <a:t>SAVOR-TIMI), rate of hospitalization for heart failure was significantly increased with saxagliptin compared with  placebo (3.5% vs 2.8%, HR 1.27, 95% CI 1.07–1.51; </a:t>
            </a:r>
            <a:r>
              <a:rPr lang="en-US" i="1" dirty="0" smtClean="0"/>
              <a:t>P</a:t>
            </a:r>
            <a:r>
              <a:rPr lang="en-US" dirty="0" smtClean="0"/>
              <a:t>=0.007). Mortality due to heart failure was not significantly different between saxagliptin and placebo (0.5% for both).</a:t>
            </a:r>
            <a:r>
              <a:rPr lang="en-US" baseline="30000" dirty="0"/>
              <a:t>3</a:t>
            </a:r>
            <a:endParaRPr lang="en-US" baseline="30000" dirty="0" smtClean="0"/>
          </a:p>
        </p:txBody>
      </p:sp>
      <p:sp>
        <p:nvSpPr>
          <p:cNvPr id="10" name="Rectangle 16"/>
          <p:cNvSpPr>
            <a:spLocks noChangeArrowheads="1"/>
          </p:cNvSpPr>
          <p:nvPr/>
        </p:nvSpPr>
        <p:spPr bwMode="auto">
          <a:xfrm>
            <a:off x="1131198" y="4497163"/>
            <a:ext cx="4913920" cy="852256"/>
          </a:xfrm>
          <a:prstGeom prst="rect">
            <a:avLst/>
          </a:prstGeom>
          <a:solidFill>
            <a:srgbClr val="FFFF00"/>
          </a:solidFill>
          <a:ln w="12700" algn="ctr">
            <a:solidFill>
              <a:schemeClr val="tx1"/>
            </a:solidFill>
            <a:miter lim="800000"/>
          </a:ln>
        </p:spPr>
        <p:txBody>
          <a:bodyPr wrap="square" lIns="18147" tIns="18147" rIns="18147" bIns="18147">
            <a:spAutoFit/>
          </a:bodyPr>
          <a:lstStyle/>
          <a:p>
            <a:pPr marL="60325" defTabSz="909320">
              <a:spcBef>
                <a:spcPct val="10000"/>
              </a:spcBef>
            </a:pPr>
            <a:r>
              <a:rPr lang="en-US" sz="1000" b="1" dirty="0">
                <a:latin typeface="Arial Narrow" pitchFamily="34" charset="0"/>
                <a:ea typeface="Arial Unicode MS" pitchFamily="34" charset="-128"/>
                <a:cs typeface="Arial" pitchFamily="34" charset="0"/>
              </a:rPr>
              <a:t>Purpose</a:t>
            </a:r>
          </a:p>
          <a:p>
            <a:pPr marL="60325" defTabSz="909320">
              <a:spcBef>
                <a:spcPct val="10000"/>
              </a:spcBef>
            </a:pPr>
            <a:r>
              <a:rPr lang="en-US" sz="1000" dirty="0">
                <a:latin typeface="Arial Narrow" pitchFamily="34" charset="0"/>
                <a:ea typeface="Arial Unicode MS" pitchFamily="34" charset="-128"/>
                <a:cs typeface="Arial" pitchFamily="34" charset="0"/>
              </a:rPr>
              <a:t>To summarize the results of EXAMINE and SAVOR-TIMI.</a:t>
            </a:r>
          </a:p>
          <a:p>
            <a:pPr marL="60325" defTabSz="909320">
              <a:spcBef>
                <a:spcPct val="10000"/>
              </a:spcBef>
            </a:pPr>
            <a:r>
              <a:rPr lang="en-US" sz="1000" b="1" dirty="0">
                <a:latin typeface="Arial Narrow" pitchFamily="34" charset="0"/>
                <a:ea typeface="Arial Unicode MS" pitchFamily="34" charset="-128"/>
                <a:cs typeface="Arial" pitchFamily="34" charset="0"/>
              </a:rPr>
              <a:t>Takeaway</a:t>
            </a:r>
          </a:p>
          <a:p>
            <a:pPr marL="60325" defTabSz="909320">
              <a:spcBef>
                <a:spcPct val="10000"/>
              </a:spcBef>
            </a:pPr>
            <a:r>
              <a:rPr lang="en-US" sz="1000" dirty="0">
                <a:latin typeface="Arial Narrow" pitchFamily="34" charset="0"/>
                <a:ea typeface="Arial Unicode MS" pitchFamily="34" charset="-128"/>
                <a:cs typeface="Arial" pitchFamily="34" charset="0"/>
              </a:rPr>
              <a:t>Alogliptin demonstrated a non-statistically significant trend for increased risk of hospitalization for heart failure, and saxagliptin demonstrated a significantly increased risk of hospitalization for heart failure.  </a:t>
            </a:r>
          </a:p>
        </p:txBody>
      </p:sp>
      <p:sp>
        <p:nvSpPr>
          <p:cNvPr id="11" name="TextBox 10"/>
          <p:cNvSpPr txBox="1"/>
          <p:nvPr/>
        </p:nvSpPr>
        <p:spPr>
          <a:xfrm>
            <a:off x="1030144" y="8642866"/>
            <a:ext cx="5194457" cy="369332"/>
          </a:xfrm>
          <a:prstGeom prst="rect">
            <a:avLst/>
          </a:prstGeom>
          <a:noFill/>
        </p:spPr>
        <p:txBody>
          <a:bodyPr wrap="square" lIns="0" tIns="0" rIns="0" bIns="0" rtlCol="0" anchor="b" anchorCtr="0">
            <a:noAutofit/>
          </a:bodyPr>
          <a:lstStyle/>
          <a:p>
            <a:r>
              <a:rPr lang="en-US" sz="900" b="1" dirty="0" smtClean="0">
                <a:latin typeface="Arial Narrow" pitchFamily="34" charset="0"/>
                <a:ea typeface="ＭＳ Ｐゴシック" pitchFamily="34" charset="-128"/>
              </a:rPr>
              <a:t>1</a:t>
            </a:r>
            <a:r>
              <a:rPr lang="en-US" sz="900" dirty="0" smtClean="0">
                <a:latin typeface="Arial Narrow" pitchFamily="34" charset="0"/>
                <a:ea typeface="ＭＳ Ｐゴシック" pitchFamily="34" charset="-128"/>
              </a:rPr>
              <a:t>. White </a:t>
            </a:r>
            <a:r>
              <a:rPr lang="en-US" sz="900" dirty="0">
                <a:latin typeface="Arial Narrow" pitchFamily="34" charset="0"/>
                <a:ea typeface="ＭＳ Ｐゴシック" pitchFamily="34" charset="-128"/>
              </a:rPr>
              <a:t>WB et al. </a:t>
            </a:r>
            <a:r>
              <a:rPr lang="en-US" sz="900" i="1" dirty="0">
                <a:latin typeface="Arial Narrow" pitchFamily="34" charset="0"/>
                <a:ea typeface="ＭＳ Ｐゴシック" pitchFamily="34" charset="-128"/>
              </a:rPr>
              <a:t>N Engl J Med</a:t>
            </a:r>
            <a:r>
              <a:rPr lang="en-US" sz="900" dirty="0">
                <a:latin typeface="Arial Narrow" pitchFamily="34" charset="0"/>
                <a:ea typeface="ＭＳ Ｐゴシック" pitchFamily="34" charset="-128"/>
              </a:rPr>
              <a:t> 2013;369:1327–1335. </a:t>
            </a:r>
            <a:r>
              <a:rPr lang="en-US" sz="900" b="1" dirty="0">
                <a:latin typeface="Arial Narrow" pitchFamily="34" charset="0"/>
                <a:cs typeface="Arial" pitchFamily="34" charset="0"/>
              </a:rPr>
              <a:t>2</a:t>
            </a:r>
            <a:r>
              <a:rPr lang="en-US" sz="900" b="1" dirty="0" smtClean="0">
                <a:latin typeface="Arial Narrow" pitchFamily="34" charset="0"/>
                <a:cs typeface="Arial" pitchFamily="34" charset="0"/>
              </a:rPr>
              <a:t>. </a:t>
            </a:r>
            <a:r>
              <a:rPr lang="en-US" sz="900" dirty="0">
                <a:latin typeface="Arial Narrow" pitchFamily="34" charset="0"/>
                <a:ea typeface="ＭＳ Ｐゴシック" pitchFamily="34" charset="-128"/>
              </a:rPr>
              <a:t>Sanon VP et al</a:t>
            </a:r>
            <a:r>
              <a:rPr lang="en-US" sz="900" dirty="0">
                <a:latin typeface="Arial Narrow" pitchFamily="34" charset="0"/>
              </a:rPr>
              <a:t>. </a:t>
            </a:r>
            <a:r>
              <a:rPr lang="en-US" sz="900" i="1" dirty="0">
                <a:latin typeface="Arial Narrow" pitchFamily="34" charset="0"/>
              </a:rPr>
              <a:t>Clin Diabetes. </a:t>
            </a:r>
            <a:r>
              <a:rPr lang="en-US" sz="900" dirty="0" smtClean="0">
                <a:latin typeface="Arial Narrow" pitchFamily="34" charset="0"/>
              </a:rPr>
              <a:t>2014;32:121–126.</a:t>
            </a:r>
          </a:p>
          <a:p>
            <a:r>
              <a:rPr lang="en-US" sz="900" b="1" dirty="0">
                <a:latin typeface="Arial Narrow" pitchFamily="34" charset="0"/>
              </a:rPr>
              <a:t>3</a:t>
            </a:r>
            <a:r>
              <a:rPr lang="en-US" sz="900" b="1" dirty="0" smtClean="0">
                <a:latin typeface="Arial Narrow" pitchFamily="34" charset="0"/>
              </a:rPr>
              <a:t>. </a:t>
            </a:r>
            <a:r>
              <a:rPr lang="en-US" sz="900" dirty="0">
                <a:latin typeface="Arial Narrow" pitchFamily="34" charset="0"/>
              </a:rPr>
              <a:t>Scirica BM et al. </a:t>
            </a:r>
            <a:r>
              <a:rPr lang="en-US" sz="900" i="1" dirty="0">
                <a:latin typeface="Arial Narrow" pitchFamily="34" charset="0"/>
              </a:rPr>
              <a:t>N Engl J Med </a:t>
            </a:r>
            <a:r>
              <a:rPr lang="en-US" sz="900" dirty="0">
                <a:latin typeface="Arial Narrow" pitchFamily="34" charset="0"/>
              </a:rPr>
              <a:t>2013;369:1317–1326.</a:t>
            </a:r>
            <a:endParaRPr lang="en-US" sz="900" dirty="0">
              <a:latin typeface="Arial Narrow" pitchFamily="34" charset="0"/>
              <a:cs typeface="Arial" pitchFamily="34" charset="0"/>
            </a:endParaRPr>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11049309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a:noFill/>
        </p:spPr>
        <p:txBody>
          <a:bodyPr/>
          <a:lstStyle/>
          <a:p>
            <a:endParaRPr lang="en-US" altLang="en-US" smtClean="0">
              <a:latin typeface="Times New Roman" pitchFamily="18" charset="0"/>
            </a:endParaRPr>
          </a:p>
        </p:txBody>
      </p:sp>
      <p:sp>
        <p:nvSpPr>
          <p:cNvPr id="57348" name="Header Placeholder 3"/>
          <p:cNvSpPr>
            <a:spLocks noGrp="1"/>
          </p:cNvSpPr>
          <p:nvPr>
            <p:ph type="hdr" sz="quarter"/>
          </p:nvPr>
        </p:nvSpPr>
        <p:spPr>
          <a:noFill/>
        </p:spPr>
        <p:txBody>
          <a:bodyPr/>
          <a:lstStyle>
            <a:lvl1pPr eaLnBrk="0" hangingPunct="0">
              <a:spcBef>
                <a:spcPct val="30000"/>
              </a:spcBef>
              <a:defRPr kumimoji="1" sz="1200">
                <a:solidFill>
                  <a:schemeClr val="tx1"/>
                </a:solidFill>
                <a:latin typeface="Times New Roman" pitchFamily="18" charset="0"/>
                <a:ea typeface="ＭＳ Ｐゴシック" pitchFamily="34" charset="-128"/>
              </a:defRPr>
            </a:lvl1pPr>
            <a:lvl2pPr marL="742950" indent="-285750" eaLnBrk="0" hangingPunct="0">
              <a:spcBef>
                <a:spcPct val="30000"/>
              </a:spcBef>
              <a:defRPr kumimoji="1" sz="1200">
                <a:solidFill>
                  <a:schemeClr val="tx1"/>
                </a:solidFill>
                <a:latin typeface="Times New Roman" pitchFamily="18" charset="0"/>
                <a:ea typeface="ＭＳ Ｐゴシック" pitchFamily="34" charset="-128"/>
              </a:defRPr>
            </a:lvl2pPr>
            <a:lvl3pPr marL="1143000" indent="-228600" eaLnBrk="0" hangingPunct="0">
              <a:spcBef>
                <a:spcPct val="30000"/>
              </a:spcBef>
              <a:defRPr kumimoji="1" sz="1200">
                <a:solidFill>
                  <a:schemeClr val="tx1"/>
                </a:solidFill>
                <a:latin typeface="Times New Roman" pitchFamily="18" charset="0"/>
                <a:ea typeface="ＭＳ Ｐゴシック" pitchFamily="34" charset="-128"/>
              </a:defRPr>
            </a:lvl3pPr>
            <a:lvl4pPr marL="1600200" indent="-228600" eaLnBrk="0" hangingPunct="0">
              <a:spcBef>
                <a:spcPct val="30000"/>
              </a:spcBef>
              <a:defRPr kumimoji="1" sz="1200">
                <a:solidFill>
                  <a:schemeClr val="tx1"/>
                </a:solidFill>
                <a:latin typeface="Times New Roman" pitchFamily="18" charset="0"/>
                <a:ea typeface="ＭＳ Ｐゴシック" pitchFamily="34" charset="-128"/>
              </a:defRPr>
            </a:lvl4pPr>
            <a:lvl5pPr marL="2057400" indent="-228600" eaLnBrk="0" hangingPunct="0">
              <a:spcBef>
                <a:spcPct val="30000"/>
              </a:spcBef>
              <a:defRPr kumimoji="1"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ゴシック" pitchFamily="34" charset="-128"/>
              </a:defRPr>
            </a:lvl9pPr>
          </a:lstStyle>
          <a:p>
            <a:pPr>
              <a:spcBef>
                <a:spcPct val="50000"/>
              </a:spcBef>
              <a:buFont typeface="Monotype Sorts" charset="2"/>
              <a:buChar char="4"/>
            </a:pPr>
            <a:endParaRPr kumimoji="0" lang="en-US" altLang="en-US" smtClean="0">
              <a:solidFill>
                <a:schemeClr val="bg1"/>
              </a:solidFill>
            </a:endParaRPr>
          </a:p>
        </p:txBody>
      </p:sp>
      <p:sp>
        <p:nvSpPr>
          <p:cNvPr id="57349" name="Date Placeholder 4"/>
          <p:cNvSpPr>
            <a:spLocks noGrp="1"/>
          </p:cNvSpPr>
          <p:nvPr>
            <p:ph type="dt" sz="quarter" idx="1"/>
          </p:nvPr>
        </p:nvSpPr>
        <p:spPr>
          <a:noFill/>
        </p:spPr>
        <p:txBody>
          <a:bodyPr/>
          <a:lstStyle>
            <a:lvl1pPr eaLnBrk="0" hangingPunct="0">
              <a:spcBef>
                <a:spcPct val="30000"/>
              </a:spcBef>
              <a:defRPr kumimoji="1" sz="1200">
                <a:solidFill>
                  <a:schemeClr val="tx1"/>
                </a:solidFill>
                <a:latin typeface="Times New Roman" pitchFamily="18" charset="0"/>
                <a:ea typeface="ＭＳ Ｐゴシック" pitchFamily="34" charset="-128"/>
              </a:defRPr>
            </a:lvl1pPr>
            <a:lvl2pPr marL="742950" indent="-285750" eaLnBrk="0" hangingPunct="0">
              <a:spcBef>
                <a:spcPct val="30000"/>
              </a:spcBef>
              <a:defRPr kumimoji="1" sz="1200">
                <a:solidFill>
                  <a:schemeClr val="tx1"/>
                </a:solidFill>
                <a:latin typeface="Times New Roman" pitchFamily="18" charset="0"/>
                <a:ea typeface="ＭＳ Ｐゴシック" pitchFamily="34" charset="-128"/>
              </a:defRPr>
            </a:lvl2pPr>
            <a:lvl3pPr marL="1143000" indent="-228600" eaLnBrk="0" hangingPunct="0">
              <a:spcBef>
                <a:spcPct val="30000"/>
              </a:spcBef>
              <a:defRPr kumimoji="1" sz="1200">
                <a:solidFill>
                  <a:schemeClr val="tx1"/>
                </a:solidFill>
                <a:latin typeface="Times New Roman" pitchFamily="18" charset="0"/>
                <a:ea typeface="ＭＳ Ｐゴシック" pitchFamily="34" charset="-128"/>
              </a:defRPr>
            </a:lvl3pPr>
            <a:lvl4pPr marL="1600200" indent="-228600" eaLnBrk="0" hangingPunct="0">
              <a:spcBef>
                <a:spcPct val="30000"/>
              </a:spcBef>
              <a:defRPr kumimoji="1" sz="1200">
                <a:solidFill>
                  <a:schemeClr val="tx1"/>
                </a:solidFill>
                <a:latin typeface="Times New Roman" pitchFamily="18" charset="0"/>
                <a:ea typeface="ＭＳ Ｐゴシック" pitchFamily="34" charset="-128"/>
              </a:defRPr>
            </a:lvl4pPr>
            <a:lvl5pPr marL="2057400" indent="-228600" eaLnBrk="0" hangingPunct="0">
              <a:spcBef>
                <a:spcPct val="30000"/>
              </a:spcBef>
              <a:defRPr kumimoji="1"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ゴシック" pitchFamily="34" charset="-128"/>
              </a:defRPr>
            </a:lvl9pPr>
          </a:lstStyle>
          <a:p>
            <a:pPr>
              <a:spcBef>
                <a:spcPct val="50000"/>
              </a:spcBef>
              <a:buFont typeface="Monotype Sorts" charset="2"/>
              <a:buChar char="4"/>
            </a:pPr>
            <a:endParaRPr kumimoji="0" lang="en-US" altLang="en-US" smtClean="0">
              <a:solidFill>
                <a:schemeClr val="bg1"/>
              </a:solidFill>
            </a:endParaRPr>
          </a:p>
        </p:txBody>
      </p:sp>
      <p:sp>
        <p:nvSpPr>
          <p:cNvPr id="57350" name="Footer Placeholder 5"/>
          <p:cNvSpPr>
            <a:spLocks noGrp="1"/>
          </p:cNvSpPr>
          <p:nvPr>
            <p:ph type="ftr" sz="quarter" idx="4"/>
          </p:nvPr>
        </p:nvSpPr>
        <p:spPr>
          <a:noFill/>
        </p:spPr>
        <p:txBody>
          <a:bodyPr/>
          <a:lstStyle>
            <a:lvl1pPr eaLnBrk="0" hangingPunct="0">
              <a:spcBef>
                <a:spcPct val="30000"/>
              </a:spcBef>
              <a:defRPr kumimoji="1" sz="1200">
                <a:solidFill>
                  <a:schemeClr val="tx1"/>
                </a:solidFill>
                <a:latin typeface="Times New Roman" pitchFamily="18" charset="0"/>
                <a:ea typeface="ＭＳ Ｐゴシック" pitchFamily="34" charset="-128"/>
              </a:defRPr>
            </a:lvl1pPr>
            <a:lvl2pPr marL="742950" indent="-285750" eaLnBrk="0" hangingPunct="0">
              <a:spcBef>
                <a:spcPct val="30000"/>
              </a:spcBef>
              <a:defRPr kumimoji="1" sz="1200">
                <a:solidFill>
                  <a:schemeClr val="tx1"/>
                </a:solidFill>
                <a:latin typeface="Times New Roman" pitchFamily="18" charset="0"/>
                <a:ea typeface="ＭＳ Ｐゴシック" pitchFamily="34" charset="-128"/>
              </a:defRPr>
            </a:lvl2pPr>
            <a:lvl3pPr marL="1143000" indent="-228600" eaLnBrk="0" hangingPunct="0">
              <a:spcBef>
                <a:spcPct val="30000"/>
              </a:spcBef>
              <a:defRPr kumimoji="1" sz="1200">
                <a:solidFill>
                  <a:schemeClr val="tx1"/>
                </a:solidFill>
                <a:latin typeface="Times New Roman" pitchFamily="18" charset="0"/>
                <a:ea typeface="ＭＳ Ｐゴシック" pitchFamily="34" charset="-128"/>
              </a:defRPr>
            </a:lvl3pPr>
            <a:lvl4pPr marL="1600200" indent="-228600" eaLnBrk="0" hangingPunct="0">
              <a:spcBef>
                <a:spcPct val="30000"/>
              </a:spcBef>
              <a:defRPr kumimoji="1" sz="1200">
                <a:solidFill>
                  <a:schemeClr val="tx1"/>
                </a:solidFill>
                <a:latin typeface="Times New Roman" pitchFamily="18" charset="0"/>
                <a:ea typeface="ＭＳ Ｐゴシック" pitchFamily="34" charset="-128"/>
              </a:defRPr>
            </a:lvl4pPr>
            <a:lvl5pPr marL="2057400" indent="-228600" eaLnBrk="0" hangingPunct="0">
              <a:spcBef>
                <a:spcPct val="30000"/>
              </a:spcBef>
              <a:defRPr kumimoji="1"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ゴシック" pitchFamily="34" charset="-128"/>
              </a:defRPr>
            </a:lvl9pPr>
          </a:lstStyle>
          <a:p>
            <a:pPr>
              <a:spcBef>
                <a:spcPct val="50000"/>
              </a:spcBef>
              <a:buFont typeface="Monotype Sorts" charset="2"/>
              <a:buChar char="4"/>
            </a:pPr>
            <a:endParaRPr kumimoji="0" lang="en-US" altLang="en-US" smtClean="0">
              <a:solidFill>
                <a:schemeClr val="bg1"/>
              </a:solidFill>
            </a:endParaRPr>
          </a:p>
        </p:txBody>
      </p:sp>
      <p:sp>
        <p:nvSpPr>
          <p:cNvPr id="57351" name="Slide Number Placeholder 6"/>
          <p:cNvSpPr>
            <a:spLocks noGrp="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ea typeface="ＭＳ Ｐゴシック" pitchFamily="34" charset="-128"/>
              </a:defRPr>
            </a:lvl1pPr>
            <a:lvl2pPr marL="742950" indent="-285750" eaLnBrk="0" hangingPunct="0">
              <a:spcBef>
                <a:spcPct val="30000"/>
              </a:spcBef>
              <a:defRPr kumimoji="1" sz="1200">
                <a:solidFill>
                  <a:schemeClr val="tx1"/>
                </a:solidFill>
                <a:latin typeface="Times New Roman" pitchFamily="18" charset="0"/>
                <a:ea typeface="ＭＳ Ｐゴシック" pitchFamily="34" charset="-128"/>
              </a:defRPr>
            </a:lvl2pPr>
            <a:lvl3pPr marL="1143000" indent="-228600" eaLnBrk="0" hangingPunct="0">
              <a:spcBef>
                <a:spcPct val="30000"/>
              </a:spcBef>
              <a:defRPr kumimoji="1" sz="1200">
                <a:solidFill>
                  <a:schemeClr val="tx1"/>
                </a:solidFill>
                <a:latin typeface="Times New Roman" pitchFamily="18" charset="0"/>
                <a:ea typeface="ＭＳ Ｐゴシック" pitchFamily="34" charset="-128"/>
              </a:defRPr>
            </a:lvl3pPr>
            <a:lvl4pPr marL="1600200" indent="-228600" eaLnBrk="0" hangingPunct="0">
              <a:spcBef>
                <a:spcPct val="30000"/>
              </a:spcBef>
              <a:defRPr kumimoji="1" sz="1200">
                <a:solidFill>
                  <a:schemeClr val="tx1"/>
                </a:solidFill>
                <a:latin typeface="Times New Roman" pitchFamily="18" charset="0"/>
                <a:ea typeface="ＭＳ Ｐゴシック" pitchFamily="34" charset="-128"/>
              </a:defRPr>
            </a:lvl4pPr>
            <a:lvl5pPr marL="2057400" indent="-228600" eaLnBrk="0" hangingPunct="0">
              <a:spcBef>
                <a:spcPct val="30000"/>
              </a:spcBef>
              <a:defRPr kumimoji="1"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ゴシック" pitchFamily="34" charset="-128"/>
              </a:defRPr>
            </a:lvl9pPr>
          </a:lstStyle>
          <a:p>
            <a:pPr>
              <a:spcBef>
                <a:spcPct val="50000"/>
              </a:spcBef>
            </a:pPr>
            <a:fld id="{42B532C9-92D3-41D8-84DF-E88BD3D12973}" type="slidenum">
              <a:rPr kumimoji="0" lang="en-US" altLang="en-US">
                <a:solidFill>
                  <a:schemeClr val="bg1"/>
                </a:solidFill>
              </a:rPr>
              <a:t>39</a:t>
            </a:fld>
            <a:endParaRPr kumimoji="0" lang="en-US" altLang="en-US">
              <a:solidFill>
                <a:schemeClr val="bg1"/>
              </a:solidFill>
            </a:endParaRPr>
          </a:p>
        </p:txBody>
      </p:sp>
    </p:spTree>
    <p:extLst>
      <p:ext uri="{BB962C8B-B14F-4D97-AF65-F5344CB8AC3E}">
        <p14:creationId xmlns:p14="http://schemas.microsoft.com/office/powerpoint/2010/main" val="1792171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4</a:t>
            </a:fld>
            <a:endParaRPr lang="en-GB"/>
          </a:p>
        </p:txBody>
      </p:sp>
    </p:spTree>
    <p:extLst>
      <p:ext uri="{BB962C8B-B14F-4D97-AF65-F5344CB8AC3E}">
        <p14:creationId xmlns:p14="http://schemas.microsoft.com/office/powerpoint/2010/main" val="36771098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40</a:t>
            </a:fld>
            <a:endParaRPr lang="en-GB"/>
          </a:p>
        </p:txBody>
      </p:sp>
    </p:spTree>
    <p:extLst>
      <p:ext uri="{BB962C8B-B14F-4D97-AF65-F5344CB8AC3E}">
        <p14:creationId xmlns:p14="http://schemas.microsoft.com/office/powerpoint/2010/main" val="10715145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41</a:t>
            </a:fld>
            <a:endParaRPr lang="en-GB"/>
          </a:p>
        </p:txBody>
      </p:sp>
    </p:spTree>
    <p:extLst>
      <p:ext uri="{BB962C8B-B14F-4D97-AF65-F5344CB8AC3E}">
        <p14:creationId xmlns:p14="http://schemas.microsoft.com/office/powerpoint/2010/main" val="5982759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42</a:t>
            </a:fld>
            <a:endParaRPr lang="en-GB"/>
          </a:p>
        </p:txBody>
      </p:sp>
    </p:spTree>
    <p:extLst>
      <p:ext uri="{BB962C8B-B14F-4D97-AF65-F5344CB8AC3E}">
        <p14:creationId xmlns:p14="http://schemas.microsoft.com/office/powerpoint/2010/main" val="34646904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295">
              <a:spcBef>
                <a:spcPct val="30000"/>
              </a:spcBef>
              <a:defRPr sz="1200">
                <a:solidFill>
                  <a:schemeClr val="tx1"/>
                </a:solidFill>
                <a:latin typeface="Arial" pitchFamily="34" charset="0"/>
                <a:cs typeface="Arial" pitchFamily="34" charset="0"/>
              </a:defRPr>
            </a:lvl1pPr>
            <a:lvl2pPr marL="742950" indent="-285750" defTabSz="963295">
              <a:spcBef>
                <a:spcPct val="30000"/>
              </a:spcBef>
              <a:buFont typeface="Wingdings" pitchFamily="2" charset="2"/>
              <a:buChar char="§"/>
              <a:defRPr sz="1200">
                <a:solidFill>
                  <a:schemeClr val="tx1"/>
                </a:solidFill>
                <a:latin typeface="Arial" pitchFamily="34" charset="0"/>
                <a:cs typeface="Arial" pitchFamily="34" charset="0"/>
              </a:defRPr>
            </a:lvl2pPr>
            <a:lvl3pPr marL="1143000" indent="-228600" defTabSz="963295">
              <a:spcBef>
                <a:spcPct val="30000"/>
              </a:spcBef>
              <a:buFont typeface="Arial" pitchFamily="34" charset="0"/>
              <a:buChar char="–"/>
              <a:defRPr sz="1200">
                <a:solidFill>
                  <a:schemeClr val="tx1"/>
                </a:solidFill>
                <a:latin typeface="Arial" pitchFamily="34" charset="0"/>
                <a:cs typeface="Arial" pitchFamily="34" charset="0"/>
              </a:defRPr>
            </a:lvl3pPr>
            <a:lvl4pPr marL="1600200" indent="-228600" defTabSz="963295">
              <a:spcBef>
                <a:spcPct val="30000"/>
              </a:spcBef>
              <a:buChar char="•"/>
              <a:defRPr sz="1200">
                <a:solidFill>
                  <a:schemeClr val="tx1"/>
                </a:solidFill>
                <a:latin typeface="Arial" pitchFamily="34" charset="0"/>
                <a:cs typeface="Arial" pitchFamily="34" charset="0"/>
              </a:defRPr>
            </a:lvl4pPr>
            <a:lvl5pPr marL="2057400" indent="-228600" defTabSz="963295">
              <a:spcBef>
                <a:spcPct val="30000"/>
              </a:spcBef>
              <a:buFont typeface="Arial" pitchFamily="34" charset="0"/>
              <a:buChar char="»"/>
              <a:defRPr sz="1200">
                <a:solidFill>
                  <a:schemeClr val="tx1"/>
                </a:solidFill>
                <a:latin typeface="Arial" pitchFamily="34" charset="0"/>
                <a:cs typeface="Arial" pitchFamily="34" charset="0"/>
              </a:defRPr>
            </a:lvl5pPr>
            <a:lvl6pPr marL="2514600" indent="-228600" defTabSz="963295" eaLnBrk="0" fontAlgn="base" hangingPunct="0">
              <a:spcBef>
                <a:spcPct val="30000"/>
              </a:spcBef>
              <a:spcAft>
                <a:spcPct val="0"/>
              </a:spcAft>
              <a:buFont typeface="Arial" pitchFamily="34" charset="0"/>
              <a:buChar char="»"/>
              <a:defRPr sz="1200">
                <a:solidFill>
                  <a:schemeClr val="tx1"/>
                </a:solidFill>
                <a:latin typeface="Arial" pitchFamily="34" charset="0"/>
                <a:cs typeface="Arial" pitchFamily="34" charset="0"/>
              </a:defRPr>
            </a:lvl6pPr>
            <a:lvl7pPr marL="2971800" indent="-228600" defTabSz="963295" eaLnBrk="0" fontAlgn="base" hangingPunct="0">
              <a:spcBef>
                <a:spcPct val="30000"/>
              </a:spcBef>
              <a:spcAft>
                <a:spcPct val="0"/>
              </a:spcAft>
              <a:buFont typeface="Arial" pitchFamily="34" charset="0"/>
              <a:buChar char="»"/>
              <a:defRPr sz="1200">
                <a:solidFill>
                  <a:schemeClr val="tx1"/>
                </a:solidFill>
                <a:latin typeface="Arial" pitchFamily="34" charset="0"/>
                <a:cs typeface="Arial" pitchFamily="34" charset="0"/>
              </a:defRPr>
            </a:lvl7pPr>
            <a:lvl8pPr marL="3429000" indent="-228600" defTabSz="963295" eaLnBrk="0" fontAlgn="base" hangingPunct="0">
              <a:spcBef>
                <a:spcPct val="30000"/>
              </a:spcBef>
              <a:spcAft>
                <a:spcPct val="0"/>
              </a:spcAft>
              <a:buFont typeface="Arial" pitchFamily="34" charset="0"/>
              <a:buChar char="»"/>
              <a:defRPr sz="1200">
                <a:solidFill>
                  <a:schemeClr val="tx1"/>
                </a:solidFill>
                <a:latin typeface="Arial" pitchFamily="34" charset="0"/>
                <a:cs typeface="Arial" pitchFamily="34" charset="0"/>
              </a:defRPr>
            </a:lvl8pPr>
            <a:lvl9pPr marL="3886200" indent="-228600" defTabSz="963295" eaLnBrk="0" fontAlgn="base" hangingPunct="0">
              <a:spcBef>
                <a:spcPct val="30000"/>
              </a:spcBef>
              <a:spcAft>
                <a:spcPct val="0"/>
              </a:spcAft>
              <a:buFont typeface="Arial" pitchFamily="34" charset="0"/>
              <a:buChar char="»"/>
              <a:defRPr sz="1200">
                <a:solidFill>
                  <a:schemeClr val="tx1"/>
                </a:solidFill>
                <a:latin typeface="Arial" pitchFamily="34" charset="0"/>
                <a:cs typeface="Arial" pitchFamily="34" charset="0"/>
              </a:defRPr>
            </a:lvl9pPr>
          </a:lstStyle>
          <a:p>
            <a:pPr>
              <a:spcBef>
                <a:spcPct val="0"/>
              </a:spcBef>
            </a:pPr>
            <a:fld id="{11BCE0D7-D9FD-4FC0-9848-C46794F26D0C}" type="slidenum">
              <a:rPr lang="en-US" altLang="en-US" sz="800">
                <a:solidFill>
                  <a:srgbClr val="000000"/>
                </a:solidFill>
                <a:ea typeface="ＭＳ Ｐゴシック" pitchFamily="34" charset="-128"/>
              </a:rPr>
              <a:t>43</a:t>
            </a:fld>
            <a:endParaRPr lang="en-US" altLang="en-US" sz="800">
              <a:solidFill>
                <a:srgbClr val="000000"/>
              </a:solidFill>
              <a:ea typeface="ＭＳ Ｐゴシック" pitchFamily="34" charset="-128"/>
            </a:endParaRPr>
          </a:p>
        </p:txBody>
      </p:sp>
      <p:sp>
        <p:nvSpPr>
          <p:cNvPr id="183299" name="Rectangle 2"/>
          <p:cNvSpPr>
            <a:spLocks noGrp="1" noRot="1" noChangeAspect="1" noChangeArrowheads="1" noTextEdit="1"/>
          </p:cNvSpPr>
          <p:nvPr>
            <p:ph type="sldImg"/>
          </p:nvPr>
        </p:nvSpPr>
        <p:spPr>
          <a:xfrm>
            <a:off x="236538" y="766763"/>
            <a:ext cx="6324600" cy="3559175"/>
          </a:xfrm>
        </p:spPr>
      </p:sp>
      <p:sp>
        <p:nvSpPr>
          <p:cNvPr id="183300" name="Rectangle 3"/>
          <p:cNvSpPr>
            <a:spLocks noGrp="1" noChangeArrowheads="1"/>
          </p:cNvSpPr>
          <p:nvPr>
            <p:ph type="body" idx="1"/>
          </p:nvPr>
        </p:nvSpPr>
        <p:spPr>
          <a:xfrm>
            <a:off x="774700" y="4325938"/>
            <a:ext cx="5257800" cy="4852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mtClean="0"/>
          </a:p>
        </p:txBody>
      </p:sp>
      <p:sp>
        <p:nvSpPr>
          <p:cNvPr id="183301" name="Rectangle 4"/>
          <p:cNvSpPr>
            <a:spLocks noChangeArrowheads="1"/>
          </p:cNvSpPr>
          <p:nvPr/>
        </p:nvSpPr>
        <p:spPr bwMode="auto">
          <a:xfrm>
            <a:off x="831850" y="4637088"/>
            <a:ext cx="5256213" cy="1103312"/>
          </a:xfrm>
          <a:prstGeom prst="rect">
            <a:avLst/>
          </a:prstGeom>
          <a:solidFill>
            <a:srgbClr val="FFFF00"/>
          </a:solidFill>
          <a:ln w="9525">
            <a:solidFill>
              <a:schemeClr val="tx1"/>
            </a:solidFill>
            <a:miter lim="800000"/>
          </a:ln>
        </p:spPr>
        <p:txBody>
          <a:bodyPr lIns="91390" tIns="45694" rIns="91390" bIns="45694">
            <a:spAutoFit/>
          </a:bodyPr>
          <a:lstStyle>
            <a:lvl1pPr defTabSz="930275">
              <a:spcBef>
                <a:spcPct val="30000"/>
              </a:spcBef>
              <a:defRPr sz="1200">
                <a:solidFill>
                  <a:schemeClr val="tx1"/>
                </a:solidFill>
                <a:latin typeface="Arial" pitchFamily="34" charset="0"/>
                <a:cs typeface="Arial" pitchFamily="34" charset="0"/>
              </a:defRPr>
            </a:lvl1pPr>
            <a:lvl2pPr marL="742950" indent="-285750" defTabSz="930275">
              <a:spcBef>
                <a:spcPct val="30000"/>
              </a:spcBef>
              <a:buFont typeface="Wingdings" pitchFamily="2" charset="2"/>
              <a:buChar char="§"/>
              <a:defRPr sz="1200">
                <a:solidFill>
                  <a:schemeClr val="tx1"/>
                </a:solidFill>
                <a:latin typeface="Arial" pitchFamily="34" charset="0"/>
                <a:cs typeface="Arial" pitchFamily="34" charset="0"/>
              </a:defRPr>
            </a:lvl2pPr>
            <a:lvl3pPr marL="1143000" indent="-228600" defTabSz="930275">
              <a:spcBef>
                <a:spcPct val="30000"/>
              </a:spcBef>
              <a:buFont typeface="Arial" pitchFamily="34" charset="0"/>
              <a:buChar char="–"/>
              <a:defRPr sz="1200">
                <a:solidFill>
                  <a:schemeClr val="tx1"/>
                </a:solidFill>
                <a:latin typeface="Arial" pitchFamily="34" charset="0"/>
                <a:cs typeface="Arial" pitchFamily="34" charset="0"/>
              </a:defRPr>
            </a:lvl3pPr>
            <a:lvl4pPr marL="1600200" indent="-228600" defTabSz="930275">
              <a:spcBef>
                <a:spcPct val="30000"/>
              </a:spcBef>
              <a:buChar char="•"/>
              <a:defRPr sz="1200">
                <a:solidFill>
                  <a:schemeClr val="tx1"/>
                </a:solidFill>
                <a:latin typeface="Arial" pitchFamily="34" charset="0"/>
                <a:cs typeface="Arial" pitchFamily="34" charset="0"/>
              </a:defRPr>
            </a:lvl4pPr>
            <a:lvl5pPr marL="2057400" indent="-228600" defTabSz="930275">
              <a:spcBef>
                <a:spcPct val="30000"/>
              </a:spcBef>
              <a:buFont typeface="Arial" pitchFamily="34" charset="0"/>
              <a:buChar char="»"/>
              <a:defRPr sz="1200">
                <a:solidFill>
                  <a:schemeClr val="tx1"/>
                </a:solidFill>
                <a:latin typeface="Arial" pitchFamily="34" charset="0"/>
                <a:cs typeface="Arial" pitchFamily="34" charset="0"/>
              </a:defRPr>
            </a:lvl5pPr>
            <a:lvl6pPr marL="2514600" indent="-228600" defTabSz="930275" eaLnBrk="0" fontAlgn="base" hangingPunct="0">
              <a:spcBef>
                <a:spcPct val="30000"/>
              </a:spcBef>
              <a:spcAft>
                <a:spcPct val="0"/>
              </a:spcAft>
              <a:buFont typeface="Arial" pitchFamily="34" charset="0"/>
              <a:buChar char="»"/>
              <a:defRPr sz="1200">
                <a:solidFill>
                  <a:schemeClr val="tx1"/>
                </a:solidFill>
                <a:latin typeface="Arial" pitchFamily="34" charset="0"/>
                <a:cs typeface="Arial" pitchFamily="34" charset="0"/>
              </a:defRPr>
            </a:lvl6pPr>
            <a:lvl7pPr marL="2971800" indent="-228600" defTabSz="930275" eaLnBrk="0" fontAlgn="base" hangingPunct="0">
              <a:spcBef>
                <a:spcPct val="30000"/>
              </a:spcBef>
              <a:spcAft>
                <a:spcPct val="0"/>
              </a:spcAft>
              <a:buFont typeface="Arial" pitchFamily="34" charset="0"/>
              <a:buChar char="»"/>
              <a:defRPr sz="1200">
                <a:solidFill>
                  <a:schemeClr val="tx1"/>
                </a:solidFill>
                <a:latin typeface="Arial" pitchFamily="34" charset="0"/>
                <a:cs typeface="Arial" pitchFamily="34" charset="0"/>
              </a:defRPr>
            </a:lvl7pPr>
            <a:lvl8pPr marL="3429000" indent="-228600" defTabSz="930275" eaLnBrk="0" fontAlgn="base" hangingPunct="0">
              <a:spcBef>
                <a:spcPct val="30000"/>
              </a:spcBef>
              <a:spcAft>
                <a:spcPct val="0"/>
              </a:spcAft>
              <a:buFont typeface="Arial" pitchFamily="34" charset="0"/>
              <a:buChar char="»"/>
              <a:defRPr sz="1200">
                <a:solidFill>
                  <a:schemeClr val="tx1"/>
                </a:solidFill>
                <a:latin typeface="Arial" pitchFamily="34" charset="0"/>
                <a:cs typeface="Arial" pitchFamily="34" charset="0"/>
              </a:defRPr>
            </a:lvl8pPr>
            <a:lvl9pPr marL="3886200" indent="-228600" defTabSz="930275" eaLnBrk="0" fontAlgn="base" hangingPunct="0">
              <a:spcBef>
                <a:spcPct val="30000"/>
              </a:spcBef>
              <a:spcAft>
                <a:spcPct val="0"/>
              </a:spcAft>
              <a:buFont typeface="Arial" pitchFamily="34" charset="0"/>
              <a:buChar char="»"/>
              <a:defRPr sz="1200">
                <a:solidFill>
                  <a:schemeClr val="tx1"/>
                </a:solidFill>
                <a:latin typeface="Arial" pitchFamily="34" charset="0"/>
                <a:cs typeface="Arial" pitchFamily="34" charset="0"/>
              </a:defRPr>
            </a:lvl9pPr>
          </a:lstStyle>
          <a:p>
            <a:pPr eaLnBrk="1" hangingPunct="1"/>
            <a:r>
              <a:rPr lang="en-US" altLang="en-US" sz="900" b="1">
                <a:solidFill>
                  <a:srgbClr val="000000"/>
                </a:solidFill>
              </a:rPr>
              <a:t>Purpose</a:t>
            </a:r>
            <a:br>
              <a:rPr lang="en-US" altLang="en-US" sz="900" b="1">
                <a:solidFill>
                  <a:srgbClr val="000000"/>
                </a:solidFill>
              </a:rPr>
            </a:br>
            <a:r>
              <a:rPr lang="en-US" altLang="en-US" sz="900">
                <a:solidFill>
                  <a:srgbClr val="000000"/>
                </a:solidFill>
              </a:rPr>
              <a:t>To present the effect of add-on treatment with sitagliptin or glipizide on body weight and the incidence of hypoglycemia at 104 weeks for the all-patients-as-treated (APaT) population.</a:t>
            </a:r>
          </a:p>
          <a:p>
            <a:pPr eaLnBrk="1" hangingPunct="1"/>
            <a:r>
              <a:rPr lang="en-US" altLang="en-US" sz="900" b="1">
                <a:solidFill>
                  <a:srgbClr val="000000"/>
                </a:solidFill>
              </a:rPr>
              <a:t>Takeaway</a:t>
            </a:r>
            <a:br>
              <a:rPr lang="en-US" altLang="en-US" sz="900" b="1">
                <a:solidFill>
                  <a:srgbClr val="000000"/>
                </a:solidFill>
              </a:rPr>
            </a:br>
            <a:r>
              <a:rPr lang="en-US" altLang="en-US" sz="900">
                <a:solidFill>
                  <a:srgbClr val="000000"/>
                </a:solidFill>
              </a:rPr>
              <a:t>The addition of sitagliptin resulted in a reduction in body weight over 104 weeks compared with a slight increase in body weight over 104 weeks with glipizide.</a:t>
            </a:r>
            <a:r>
              <a:rPr lang="en-US" altLang="en-US" sz="900" b="1">
                <a:solidFill>
                  <a:srgbClr val="000000"/>
                </a:solidFill>
              </a:rPr>
              <a:t> </a:t>
            </a:r>
            <a:r>
              <a:rPr lang="en-US" altLang="en-US" sz="900">
                <a:solidFill>
                  <a:srgbClr val="000000"/>
                </a:solidFill>
              </a:rPr>
              <a:t>The proportion of patients with at least 1 hypoglycemic episode was higher in the glipizide group than in the sitagliptin group. </a:t>
            </a:r>
          </a:p>
        </p:txBody>
      </p:sp>
      <p:sp>
        <p:nvSpPr>
          <p:cNvPr id="183302" name="Text Box 5"/>
          <p:cNvSpPr txBox="1">
            <a:spLocks noChangeArrowheads="1"/>
          </p:cNvSpPr>
          <p:nvPr/>
        </p:nvSpPr>
        <p:spPr bwMode="auto">
          <a:xfrm>
            <a:off x="238125" y="9531350"/>
            <a:ext cx="5826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lIns="91390" tIns="45694" rIns="91390" bIns="45694" anchor="b">
            <a:spAutoFit/>
          </a:bodyPr>
          <a:lstStyle>
            <a:lvl1pPr marL="171450" indent="-171450" defTabSz="887095">
              <a:spcBef>
                <a:spcPct val="30000"/>
              </a:spcBef>
              <a:tabLst>
                <a:tab pos="171450" algn="l"/>
              </a:tabLst>
              <a:defRPr sz="1200">
                <a:solidFill>
                  <a:schemeClr val="tx1"/>
                </a:solidFill>
                <a:latin typeface="Arial" pitchFamily="34" charset="0"/>
                <a:cs typeface="Arial" pitchFamily="34" charset="0"/>
              </a:defRPr>
            </a:lvl1pPr>
            <a:lvl2pPr marL="742950" indent="-285750" defTabSz="887095">
              <a:spcBef>
                <a:spcPct val="30000"/>
              </a:spcBef>
              <a:buFont typeface="Wingdings" pitchFamily="2" charset="2"/>
              <a:buChar char="§"/>
              <a:tabLst>
                <a:tab pos="171450" algn="l"/>
              </a:tabLst>
              <a:defRPr sz="1200">
                <a:solidFill>
                  <a:schemeClr val="tx1"/>
                </a:solidFill>
                <a:latin typeface="Arial" pitchFamily="34" charset="0"/>
                <a:cs typeface="Arial" pitchFamily="34" charset="0"/>
              </a:defRPr>
            </a:lvl2pPr>
            <a:lvl3pPr marL="1143000" indent="-228600" defTabSz="887095">
              <a:spcBef>
                <a:spcPct val="30000"/>
              </a:spcBef>
              <a:buFont typeface="Arial" pitchFamily="34" charset="0"/>
              <a:buChar char="–"/>
              <a:tabLst>
                <a:tab pos="171450" algn="l"/>
              </a:tabLst>
              <a:defRPr sz="1200">
                <a:solidFill>
                  <a:schemeClr val="tx1"/>
                </a:solidFill>
                <a:latin typeface="Arial" pitchFamily="34" charset="0"/>
                <a:cs typeface="Arial" pitchFamily="34" charset="0"/>
              </a:defRPr>
            </a:lvl3pPr>
            <a:lvl4pPr marL="1600200" indent="-228600" defTabSz="887095">
              <a:spcBef>
                <a:spcPct val="30000"/>
              </a:spcBef>
              <a:buChar char="•"/>
              <a:tabLst>
                <a:tab pos="171450" algn="l"/>
              </a:tabLst>
              <a:defRPr sz="1200">
                <a:solidFill>
                  <a:schemeClr val="tx1"/>
                </a:solidFill>
                <a:latin typeface="Arial" pitchFamily="34" charset="0"/>
                <a:cs typeface="Arial" pitchFamily="34" charset="0"/>
              </a:defRPr>
            </a:lvl4pPr>
            <a:lvl5pPr marL="2057400" indent="-228600" defTabSz="887095">
              <a:spcBef>
                <a:spcPct val="30000"/>
              </a:spcBef>
              <a:buFont typeface="Arial" pitchFamily="34" charset="0"/>
              <a:buChar char="»"/>
              <a:tabLst>
                <a:tab pos="171450" algn="l"/>
              </a:tabLst>
              <a:defRPr sz="1200">
                <a:solidFill>
                  <a:schemeClr val="tx1"/>
                </a:solidFill>
                <a:latin typeface="Arial" pitchFamily="34" charset="0"/>
                <a:cs typeface="Arial" pitchFamily="34" charset="0"/>
              </a:defRPr>
            </a:lvl5pPr>
            <a:lvl6pPr marL="2514600" indent="-228600" defTabSz="887095" eaLnBrk="0" fontAlgn="base" hangingPunct="0">
              <a:spcBef>
                <a:spcPct val="30000"/>
              </a:spcBef>
              <a:spcAft>
                <a:spcPct val="0"/>
              </a:spcAft>
              <a:buFont typeface="Arial" pitchFamily="34" charset="0"/>
              <a:buChar char="»"/>
              <a:tabLst>
                <a:tab pos="171450" algn="l"/>
              </a:tabLst>
              <a:defRPr sz="1200">
                <a:solidFill>
                  <a:schemeClr val="tx1"/>
                </a:solidFill>
                <a:latin typeface="Arial" pitchFamily="34" charset="0"/>
                <a:cs typeface="Arial" pitchFamily="34" charset="0"/>
              </a:defRPr>
            </a:lvl6pPr>
            <a:lvl7pPr marL="2971800" indent="-228600" defTabSz="887095" eaLnBrk="0" fontAlgn="base" hangingPunct="0">
              <a:spcBef>
                <a:spcPct val="30000"/>
              </a:spcBef>
              <a:spcAft>
                <a:spcPct val="0"/>
              </a:spcAft>
              <a:buFont typeface="Arial" pitchFamily="34" charset="0"/>
              <a:buChar char="»"/>
              <a:tabLst>
                <a:tab pos="171450" algn="l"/>
              </a:tabLst>
              <a:defRPr sz="1200">
                <a:solidFill>
                  <a:schemeClr val="tx1"/>
                </a:solidFill>
                <a:latin typeface="Arial" pitchFamily="34" charset="0"/>
                <a:cs typeface="Arial" pitchFamily="34" charset="0"/>
              </a:defRPr>
            </a:lvl7pPr>
            <a:lvl8pPr marL="3429000" indent="-228600" defTabSz="887095" eaLnBrk="0" fontAlgn="base" hangingPunct="0">
              <a:spcBef>
                <a:spcPct val="30000"/>
              </a:spcBef>
              <a:spcAft>
                <a:spcPct val="0"/>
              </a:spcAft>
              <a:buFont typeface="Arial" pitchFamily="34" charset="0"/>
              <a:buChar char="»"/>
              <a:tabLst>
                <a:tab pos="171450" algn="l"/>
              </a:tabLst>
              <a:defRPr sz="1200">
                <a:solidFill>
                  <a:schemeClr val="tx1"/>
                </a:solidFill>
                <a:latin typeface="Arial" pitchFamily="34" charset="0"/>
                <a:cs typeface="Arial" pitchFamily="34" charset="0"/>
              </a:defRPr>
            </a:lvl8pPr>
            <a:lvl9pPr marL="3886200" indent="-228600" defTabSz="887095" eaLnBrk="0" fontAlgn="base" hangingPunct="0">
              <a:spcBef>
                <a:spcPct val="30000"/>
              </a:spcBef>
              <a:spcAft>
                <a:spcPct val="0"/>
              </a:spcAft>
              <a:buFont typeface="Arial" pitchFamily="34" charset="0"/>
              <a:buChar char="»"/>
              <a:tabLst>
                <a:tab pos="171450" algn="l"/>
              </a:tabLst>
              <a:defRPr sz="1200">
                <a:solidFill>
                  <a:schemeClr val="tx1"/>
                </a:solidFill>
                <a:latin typeface="Arial" pitchFamily="34" charset="0"/>
                <a:cs typeface="Arial" pitchFamily="34" charset="0"/>
              </a:defRPr>
            </a:lvl9pPr>
          </a:lstStyle>
          <a:p>
            <a:pPr eaLnBrk="1" hangingPunct="1">
              <a:spcBef>
                <a:spcPct val="0"/>
              </a:spcBef>
            </a:pPr>
            <a:r>
              <a:rPr lang="en-US" altLang="en-US" sz="800" b="1">
                <a:solidFill>
                  <a:srgbClr val="000000"/>
                </a:solidFill>
                <a:ea typeface="Arial Unicode MS" pitchFamily="34" charset="-128"/>
                <a:cs typeface="Arial Unicode MS" pitchFamily="34" charset="-128"/>
              </a:rPr>
              <a:t>1.	</a:t>
            </a:r>
            <a:r>
              <a:rPr lang="en-US" altLang="en-US" sz="800">
                <a:solidFill>
                  <a:srgbClr val="000000"/>
                </a:solidFill>
                <a:ea typeface="Arial Unicode MS" pitchFamily="34" charset="-128"/>
                <a:cs typeface="Arial Unicode MS" pitchFamily="34" charset="-128"/>
              </a:rPr>
              <a:t>Seck T et al. </a:t>
            </a:r>
            <a:r>
              <a:rPr lang="en-US" altLang="en-US" sz="800" i="1">
                <a:solidFill>
                  <a:srgbClr val="000000"/>
                </a:solidFill>
                <a:ea typeface="Arial Unicode MS" pitchFamily="34" charset="-128"/>
                <a:cs typeface="Arial Unicode MS" pitchFamily="34" charset="-128"/>
              </a:rPr>
              <a:t>Int J Clin Pract</a:t>
            </a:r>
            <a:r>
              <a:rPr lang="en-US" altLang="en-US" sz="800">
                <a:solidFill>
                  <a:srgbClr val="000000"/>
                </a:solidFill>
                <a:ea typeface="Arial Unicode MS" pitchFamily="34" charset="-128"/>
                <a:cs typeface="Arial Unicode MS" pitchFamily="34" charset="-128"/>
              </a:rPr>
              <a:t>. 2010;64(5):562–576.</a:t>
            </a:r>
          </a:p>
        </p:txBody>
      </p:sp>
    </p:spTree>
    <p:extLst>
      <p:ext uri="{BB962C8B-B14F-4D97-AF65-F5344CB8AC3E}">
        <p14:creationId xmlns:p14="http://schemas.microsoft.com/office/powerpoint/2010/main" val="20784135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6421" y="4344025"/>
            <a:ext cx="5485158" cy="4114488"/>
          </a:xfrm>
          <a:prstGeom prst="rect">
            <a:avLst/>
          </a:prstGeom>
        </p:spPr>
        <p:txBody>
          <a:bodyPr lIns="89730" tIns="44865" rIns="89730" bIns="44865"/>
          <a:lstStyle/>
          <a:p>
            <a:endParaRPr lang="en-GB"/>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C629AFC8-8EB5-49CA-9DC2-4B7A15FF3068}"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8095384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2A5BBA-C9E0-4D47-A60A-F2BEEEB94B45}" type="slidenum">
              <a:rPr lang="en-GB" smtClean="0"/>
              <a:pPr/>
              <a:t>45</a:t>
            </a:fld>
            <a:endParaRPr lang="en-GB"/>
          </a:p>
        </p:txBody>
      </p:sp>
    </p:spTree>
    <p:extLst>
      <p:ext uri="{BB962C8B-B14F-4D97-AF65-F5344CB8AC3E}">
        <p14:creationId xmlns:p14="http://schemas.microsoft.com/office/powerpoint/2010/main" val="20384465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46</a:t>
            </a:fld>
            <a:endParaRPr lang="en-GB"/>
          </a:p>
        </p:txBody>
      </p:sp>
    </p:spTree>
    <p:extLst>
      <p:ext uri="{BB962C8B-B14F-4D97-AF65-F5344CB8AC3E}">
        <p14:creationId xmlns:p14="http://schemas.microsoft.com/office/powerpoint/2010/main" val="10024551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47</a:t>
            </a:fld>
            <a:endParaRPr lang="en-GB"/>
          </a:p>
        </p:txBody>
      </p:sp>
    </p:spTree>
    <p:extLst>
      <p:ext uri="{BB962C8B-B14F-4D97-AF65-F5344CB8AC3E}">
        <p14:creationId xmlns:p14="http://schemas.microsoft.com/office/powerpoint/2010/main" val="32956430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48</a:t>
            </a:fld>
            <a:endParaRPr lang="en-GB"/>
          </a:p>
        </p:txBody>
      </p:sp>
    </p:spTree>
    <p:extLst>
      <p:ext uri="{BB962C8B-B14F-4D97-AF65-F5344CB8AC3E}">
        <p14:creationId xmlns:p14="http://schemas.microsoft.com/office/powerpoint/2010/main" val="31231609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49</a:t>
            </a:fld>
            <a:endParaRPr lang="en-GB"/>
          </a:p>
        </p:txBody>
      </p:sp>
    </p:spTree>
    <p:extLst>
      <p:ext uri="{BB962C8B-B14F-4D97-AF65-F5344CB8AC3E}">
        <p14:creationId xmlns:p14="http://schemas.microsoft.com/office/powerpoint/2010/main" val="3467074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5</a:t>
            </a:fld>
            <a:endParaRPr lang="en-GB"/>
          </a:p>
        </p:txBody>
      </p:sp>
    </p:spTree>
    <p:extLst>
      <p:ext uri="{BB962C8B-B14F-4D97-AF65-F5344CB8AC3E}">
        <p14:creationId xmlns:p14="http://schemas.microsoft.com/office/powerpoint/2010/main" val="10521093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57B526D-7C5A-4342-9EDF-88508648CD8B}" type="slidenum">
              <a:rPr lang="en-US" altLang="en-US" smtClean="0">
                <a:latin typeface="Arial" pitchFamily="34" charset="0"/>
                <a:cs typeface="Arial" pitchFamily="34" charset="0"/>
              </a:rPr>
              <a:t>50</a:t>
            </a:fld>
            <a:endParaRPr lang="en-US" altLang="en-US" smtClean="0">
              <a:latin typeface="Arial" pitchFamily="34" charset="0"/>
              <a:cs typeface="Arial" pitchFamily="34" charset="0"/>
            </a:endParaRPr>
          </a:p>
        </p:txBody>
      </p:sp>
      <p:sp>
        <p:nvSpPr>
          <p:cNvPr id="53251" name="Rectangle 2"/>
          <p:cNvSpPr>
            <a:spLocks noGrp="1" noRot="1" noChangeAspect="1" noChangeArrowheads="1" noTextEdit="1"/>
          </p:cNvSpPr>
          <p:nvPr>
            <p:ph type="sldImg"/>
          </p:nvPr>
        </p:nvSpPr>
        <p:spPr>
          <a:xfrm>
            <a:off x="685800" y="1143000"/>
            <a:ext cx="5486400" cy="3086100"/>
          </a:xfrm>
        </p:spPr>
      </p:sp>
      <p:sp>
        <p:nvSpPr>
          <p:cNvPr id="53252" name="Rectangle 3"/>
          <p:cNvSpPr>
            <a:spLocks noGrp="1" noChangeArrowheads="1"/>
          </p:cNvSpPr>
          <p:nvPr>
            <p:ph type="body" idx="1"/>
          </p:nvPr>
        </p:nvSpPr>
        <p:spPr>
          <a:xfrm>
            <a:off x="914400" y="4343400"/>
            <a:ext cx="5029200" cy="4114800"/>
          </a:xfrm>
          <a:noFill/>
        </p:spPr>
        <p:txBody>
          <a:bodyPr/>
          <a:lstStyle/>
          <a:p>
            <a:pPr marL="225425" indent="-225425">
              <a:spcBef>
                <a:spcPct val="0"/>
              </a:spcBef>
            </a:pPr>
            <a:r>
              <a:rPr lang="en-US" altLang="en-US" sz="1000" b="1" smtClean="0">
                <a:cs typeface="Arial" pitchFamily="34" charset="0"/>
              </a:rPr>
              <a:t>Low-density lipoprotein (LDL) consists of multiple distinct subclasses differing in size and lipid content</a:t>
            </a:r>
          </a:p>
          <a:p>
            <a:pPr marL="225425" indent="-225425"/>
            <a:r>
              <a:rPr lang="en-US" altLang="en-US" sz="1000" smtClean="0">
                <a:cs typeface="Arial" pitchFamily="34" charset="0"/>
              </a:rPr>
              <a:t>Low-density lipoproteins (LDLs) are known, however, to consist of a number of distinct subclasses, ranging from larger, more buoyant and lipid-enriched particles to smaller, more dense, and lipid-depleted particles. The smaller species have been associated more strongly with risk for cardiovascular disease. A number of properties of smaller LDLs may contribute to this risk, including reduced receptor-mediated clearance from plasma and, hence, greater exposure and entry into arterial tissue. In addition, smaller LDLs have been found to bind more avidly to arterial proteoglycans, leading to greater potential for retention in the artery when compared with larger LDLs. Finally, smaller LDLs are more susceptible to oxidation than are larger particles, and this property may lead to greater uptake by the arterial macrophages that form the foam cells of the arterial plaque.</a:t>
            </a:r>
          </a:p>
          <a:p>
            <a:pPr marL="225425" indent="-225425"/>
            <a:r>
              <a:rPr lang="en-US" altLang="en-US" sz="1000" smtClean="0">
                <a:cs typeface="Arial" pitchFamily="34" charset="0"/>
              </a:rPr>
              <a:t>Notably, the distribution of the major LDL subclasses differs widely among individuals, and this distribution is independent of LDL cholesterol.</a:t>
            </a:r>
          </a:p>
          <a:p>
            <a:pPr marL="225425" indent="-225425"/>
            <a:endParaRPr lang="en-US" altLang="en-US" sz="1000" b="1" smtClean="0">
              <a:ea typeface="MS Mincho" pitchFamily="49" charset="-128"/>
              <a:cs typeface="Arial" pitchFamily="34" charset="0"/>
            </a:endParaRPr>
          </a:p>
          <a:p>
            <a:pPr marL="225425" indent="-225425">
              <a:buFontTx/>
              <a:buAutoNum type="arabicPeriod"/>
            </a:pPr>
            <a:r>
              <a:rPr lang="en-US" altLang="en-US" sz="1000" smtClean="0">
                <a:ea typeface="MS Mincho" pitchFamily="49" charset="-128"/>
                <a:cs typeface="Arial" pitchFamily="34" charset="0"/>
              </a:rPr>
              <a:t>Berneis KK, Krauss RM. Metabolic origins and clinical significance of LDL heterogeneity. J Lipid Res. 2002;43:1363-1379.</a:t>
            </a:r>
          </a:p>
        </p:txBody>
      </p:sp>
    </p:spTree>
    <p:extLst>
      <p:ext uri="{BB962C8B-B14F-4D97-AF65-F5344CB8AC3E}">
        <p14:creationId xmlns:p14="http://schemas.microsoft.com/office/powerpoint/2010/main" val="30699971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50269A3-7254-41CF-83C2-88BB00999DBA}" type="slidenum">
              <a:rPr lang="en-US" altLang="en-US" smtClean="0">
                <a:latin typeface="Arial" pitchFamily="34" charset="0"/>
                <a:cs typeface="Arial" pitchFamily="34" charset="0"/>
              </a:rPr>
              <a:t>51</a:t>
            </a:fld>
            <a:endParaRPr lang="en-US" altLang="en-US" smtClean="0">
              <a:latin typeface="Arial" pitchFamily="34" charset="0"/>
              <a:cs typeface="Arial" pitchFamily="34" charset="0"/>
            </a:endParaRPr>
          </a:p>
        </p:txBody>
      </p:sp>
      <p:sp>
        <p:nvSpPr>
          <p:cNvPr id="62467" name="Rectangle 2"/>
          <p:cNvSpPr>
            <a:spLocks noGrp="1" noRot="1" noChangeAspect="1" noChangeArrowheads="1" noTextEdit="1"/>
          </p:cNvSpPr>
          <p:nvPr>
            <p:ph type="sldImg"/>
          </p:nvPr>
        </p:nvSpPr>
        <p:spPr>
          <a:xfrm>
            <a:off x="385763" y="685800"/>
            <a:ext cx="6094412" cy="3429000"/>
          </a:xfrm>
        </p:spPr>
      </p:sp>
      <p:sp>
        <p:nvSpPr>
          <p:cNvPr id="62468" name="Rectangle 3"/>
          <p:cNvSpPr>
            <a:spLocks noGrp="1" noChangeArrowheads="1"/>
          </p:cNvSpPr>
          <p:nvPr>
            <p:ph type="body" idx="1"/>
          </p:nvPr>
        </p:nvSpPr>
        <p:spPr>
          <a:xfrm>
            <a:off x="698500" y="4352925"/>
            <a:ext cx="5032375" cy="4584700"/>
          </a:xfrm>
          <a:noFill/>
        </p:spPr>
        <p:txBody>
          <a:bodyPr/>
          <a:lstStyle/>
          <a:p>
            <a:pPr marL="132080" indent="-132080" defTabSz="112395"/>
            <a:r>
              <a:rPr lang="en-US" altLang="en-US" sz="1000" b="1" smtClean="0">
                <a:cs typeface="Arial" pitchFamily="34" charset="0"/>
              </a:rPr>
              <a:t>Adults With Diabetes Achieving Vascular Disease Risk Factor Goals</a:t>
            </a:r>
          </a:p>
          <a:p>
            <a:pPr marL="132080" indent="-132080" defTabSz="112395">
              <a:buFontTx/>
              <a:buChar char="•"/>
            </a:pPr>
            <a:r>
              <a:rPr lang="en-US" altLang="en-US" sz="1000" smtClean="0">
                <a:cs typeface="Arial" pitchFamily="34" charset="0"/>
              </a:rPr>
              <a:t>Another review of data from NHANES III and data from NHANES 1999–2000 compared vascular disease risk factor goals among adults aged 20 years and older with previously diagnosed diabetes.</a:t>
            </a:r>
            <a:r>
              <a:rPr lang="en-US" altLang="en-US" sz="1000" baseline="30000" smtClean="0">
                <a:cs typeface="Arial" pitchFamily="34" charset="0"/>
              </a:rPr>
              <a:t>1</a:t>
            </a:r>
          </a:p>
          <a:p>
            <a:pPr marL="132080" indent="-132080" defTabSz="112395">
              <a:buFontTx/>
              <a:buChar char="•"/>
            </a:pPr>
            <a:r>
              <a:rPr lang="en-US" altLang="en-US" sz="1000" smtClean="0">
                <a:cs typeface="Arial" pitchFamily="34" charset="0"/>
              </a:rPr>
              <a:t>The goal of A1C &lt;7%, as determined by the American Diabetes Association (ADA), decreased from 44.3% in NHANES III to 37% in NHANES 1999–2000.</a:t>
            </a:r>
            <a:r>
              <a:rPr lang="en-US" altLang="en-US" sz="1000" baseline="30000" smtClean="0">
                <a:cs typeface="Arial" pitchFamily="34" charset="0"/>
              </a:rPr>
              <a:t>1</a:t>
            </a:r>
            <a:endParaRPr lang="en-US" altLang="en-US" sz="1000" smtClean="0">
              <a:cs typeface="Arial" pitchFamily="34" charset="0"/>
            </a:endParaRPr>
          </a:p>
          <a:p>
            <a:pPr marL="132080" indent="-132080" defTabSz="112395">
              <a:buFontTx/>
              <a:buChar char="•"/>
            </a:pPr>
            <a:r>
              <a:rPr lang="en-US" altLang="en-US" sz="1000" smtClean="0">
                <a:cs typeface="Arial" pitchFamily="34" charset="0"/>
              </a:rPr>
              <a:t>Blood pressure &lt;130/80 mmHg, as recommended by the ADA and Joint National Committee (JNC), increased from 29% to 35.8%.</a:t>
            </a:r>
            <a:r>
              <a:rPr lang="en-US" altLang="en-US" sz="1000" baseline="30000" smtClean="0">
                <a:cs typeface="Arial" pitchFamily="34" charset="0"/>
              </a:rPr>
              <a:t>1</a:t>
            </a:r>
            <a:endParaRPr lang="en-US" altLang="en-US" sz="1000" smtClean="0">
              <a:cs typeface="Arial" pitchFamily="34" charset="0"/>
            </a:endParaRPr>
          </a:p>
          <a:p>
            <a:pPr marL="132080" indent="-132080" defTabSz="112395">
              <a:buFontTx/>
              <a:buChar char="•"/>
            </a:pPr>
            <a:r>
              <a:rPr lang="en-US" altLang="en-US" sz="1000" smtClean="0">
                <a:cs typeface="Arial" pitchFamily="34" charset="0"/>
              </a:rPr>
              <a:t>Total cholesterol &lt;200 mg/dL, as recommended by the National Cholesterol Education Program Adult Treatment Panel III (NCEP ATP III), increased from 33.9% to 48.2%.</a:t>
            </a:r>
            <a:r>
              <a:rPr lang="en-US" altLang="en-US" sz="1000" baseline="30000" smtClean="0">
                <a:cs typeface="Arial" pitchFamily="34" charset="0"/>
              </a:rPr>
              <a:t>1</a:t>
            </a:r>
            <a:endParaRPr lang="en-US" altLang="en-US" sz="1000" smtClean="0">
              <a:cs typeface="Arial" pitchFamily="34" charset="0"/>
            </a:endParaRPr>
          </a:p>
          <a:p>
            <a:pPr marL="132080" indent="-132080" defTabSz="112395">
              <a:buFontTx/>
              <a:buChar char="•"/>
            </a:pPr>
            <a:r>
              <a:rPr lang="en-US" altLang="en-US" sz="1000" smtClean="0">
                <a:cs typeface="Arial" pitchFamily="34" charset="0"/>
              </a:rPr>
              <a:t>Overall, the percentage of adults who achieved all 3 treatment goals was just 5.2% in NHANES III and 7.3% in NHANES 1999–2000.</a:t>
            </a:r>
            <a:r>
              <a:rPr lang="en-US" altLang="en-US" sz="1000" baseline="30000" smtClean="0">
                <a:cs typeface="Arial" pitchFamily="34" charset="0"/>
              </a:rPr>
              <a:t>1</a:t>
            </a:r>
            <a:endParaRPr lang="en-US" altLang="en-US" sz="1000" smtClean="0">
              <a:cs typeface="Arial" pitchFamily="34" charset="0"/>
            </a:endParaRPr>
          </a:p>
          <a:p>
            <a:pPr marL="132080" indent="-132080" defTabSz="112395">
              <a:buFontTx/>
              <a:buChar char="•"/>
            </a:pPr>
            <a:r>
              <a:rPr lang="en-US" altLang="en-US" sz="1000" smtClean="0">
                <a:cs typeface="Arial" pitchFamily="34" charset="0"/>
              </a:rPr>
              <a:t>This small improvement in goal achievement indicates that more public health efforts are needed to control risk factors among adults with diabetes.</a:t>
            </a:r>
            <a:r>
              <a:rPr lang="en-US" altLang="en-US" sz="1000" baseline="30000" smtClean="0">
                <a:cs typeface="Arial" pitchFamily="34" charset="0"/>
              </a:rPr>
              <a:t>1</a:t>
            </a:r>
            <a:endParaRPr lang="en-US" altLang="en-US" sz="1000" b="1" baseline="30000" smtClean="0">
              <a:cs typeface="Arial" pitchFamily="34" charset="0"/>
            </a:endParaRPr>
          </a:p>
          <a:p>
            <a:pPr marL="132080" indent="-132080" defTabSz="112395"/>
            <a:endParaRPr lang="en-US" altLang="en-US" sz="1000" smtClean="0">
              <a:cs typeface="Arial" pitchFamily="34" charset="0"/>
            </a:endParaRPr>
          </a:p>
          <a:p>
            <a:pPr marL="132080" indent="-132080" defTabSz="112395"/>
            <a:r>
              <a:rPr lang="en-US" altLang="en-US" sz="1000" b="1" smtClean="0">
                <a:cs typeface="Arial" pitchFamily="34" charset="0"/>
              </a:rPr>
              <a:t>Reference:</a:t>
            </a:r>
          </a:p>
          <a:p>
            <a:pPr marL="132080" indent="-132080" defTabSz="112395"/>
            <a:r>
              <a:rPr lang="en-US" altLang="en-US" sz="1000" b="1" smtClean="0">
                <a:cs typeface="Arial" pitchFamily="34" charset="0"/>
              </a:rPr>
              <a:t>1.</a:t>
            </a:r>
            <a:r>
              <a:rPr lang="en-US" altLang="en-US" sz="1000" smtClean="0">
                <a:cs typeface="Arial" pitchFamily="34" charset="0"/>
              </a:rPr>
              <a:t> Saydah SH, Fradkin J, Cowie CC. Poor control of risk factors for vascular disease among adults with previously diagnosed diabetes. </a:t>
            </a:r>
            <a:r>
              <a:rPr lang="en-US" altLang="en-US" sz="1000" i="1" smtClean="0">
                <a:cs typeface="Arial" pitchFamily="34" charset="0"/>
              </a:rPr>
              <a:t>JAMA</a:t>
            </a:r>
            <a:r>
              <a:rPr lang="en-US" altLang="en-US" sz="1000" smtClean="0">
                <a:cs typeface="Arial" pitchFamily="34" charset="0"/>
              </a:rPr>
              <a:t>. 2004;291:335–342.</a:t>
            </a:r>
          </a:p>
        </p:txBody>
      </p:sp>
      <p:sp>
        <p:nvSpPr>
          <p:cNvPr id="62469" name="Text Box 4"/>
          <p:cNvSpPr txBox="1">
            <a:spLocks noChangeArrowheads="1"/>
          </p:cNvSpPr>
          <p:nvPr/>
        </p:nvSpPr>
        <p:spPr bwMode="auto">
          <a:xfrm>
            <a:off x="5867400" y="1524000"/>
            <a:ext cx="990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defTabSz="912495">
              <a:defRPr>
                <a:solidFill>
                  <a:schemeClr val="tx1"/>
                </a:solidFill>
                <a:latin typeface="Tahoma" pitchFamily="34" charset="0"/>
              </a:defRPr>
            </a:lvl1pPr>
            <a:lvl2pPr marL="742950" indent="-285750" defTabSz="912495">
              <a:defRPr>
                <a:solidFill>
                  <a:schemeClr val="tx1"/>
                </a:solidFill>
                <a:latin typeface="Tahoma" pitchFamily="34" charset="0"/>
              </a:defRPr>
            </a:lvl2pPr>
            <a:lvl3pPr marL="1143000" indent="-228600" defTabSz="912495">
              <a:defRPr>
                <a:solidFill>
                  <a:schemeClr val="tx1"/>
                </a:solidFill>
                <a:latin typeface="Tahoma" pitchFamily="34" charset="0"/>
              </a:defRPr>
            </a:lvl3pPr>
            <a:lvl4pPr marL="1600200" indent="-228600" defTabSz="912495">
              <a:defRPr>
                <a:solidFill>
                  <a:schemeClr val="tx1"/>
                </a:solidFill>
                <a:latin typeface="Tahoma" pitchFamily="34" charset="0"/>
              </a:defRPr>
            </a:lvl4pPr>
            <a:lvl5pPr marL="2057400" indent="-228600" defTabSz="912495">
              <a:defRPr>
                <a:solidFill>
                  <a:schemeClr val="tx1"/>
                </a:solidFill>
                <a:latin typeface="Tahoma" pitchFamily="34" charset="0"/>
              </a:defRPr>
            </a:lvl5pPr>
            <a:lvl6pPr marL="2514600" indent="-228600" defTabSz="912495" eaLnBrk="0" fontAlgn="base" hangingPunct="0">
              <a:spcBef>
                <a:spcPct val="0"/>
              </a:spcBef>
              <a:spcAft>
                <a:spcPct val="0"/>
              </a:spcAft>
              <a:defRPr>
                <a:solidFill>
                  <a:schemeClr val="tx1"/>
                </a:solidFill>
                <a:latin typeface="Tahoma" pitchFamily="34" charset="0"/>
              </a:defRPr>
            </a:lvl6pPr>
            <a:lvl7pPr marL="2971800" indent="-228600" defTabSz="912495" eaLnBrk="0" fontAlgn="base" hangingPunct="0">
              <a:spcBef>
                <a:spcPct val="0"/>
              </a:spcBef>
              <a:spcAft>
                <a:spcPct val="0"/>
              </a:spcAft>
              <a:defRPr>
                <a:solidFill>
                  <a:schemeClr val="tx1"/>
                </a:solidFill>
                <a:latin typeface="Tahoma" pitchFamily="34" charset="0"/>
              </a:defRPr>
            </a:lvl7pPr>
            <a:lvl8pPr marL="3429000" indent="-228600" defTabSz="912495" eaLnBrk="0" fontAlgn="base" hangingPunct="0">
              <a:spcBef>
                <a:spcPct val="0"/>
              </a:spcBef>
              <a:spcAft>
                <a:spcPct val="0"/>
              </a:spcAft>
              <a:defRPr>
                <a:solidFill>
                  <a:schemeClr val="tx1"/>
                </a:solidFill>
                <a:latin typeface="Tahoma" pitchFamily="34" charset="0"/>
              </a:defRPr>
            </a:lvl8pPr>
            <a:lvl9pPr marL="3886200" indent="-228600" defTabSz="912495"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sz="900"/>
              <a:t>Saydah 2004</a:t>
            </a:r>
            <a:br>
              <a:rPr lang="en-US" altLang="en-US" sz="900"/>
            </a:br>
            <a:r>
              <a:rPr lang="en-US" altLang="en-US" sz="900"/>
              <a:t>p. 338 A–C</a:t>
            </a:r>
            <a:br>
              <a:rPr lang="en-US" altLang="en-US" sz="900"/>
            </a:br>
            <a:r>
              <a:rPr lang="en-US" altLang="en-US" sz="900"/>
              <a:t>p. 339 A–D</a:t>
            </a:r>
          </a:p>
        </p:txBody>
      </p:sp>
      <p:sp>
        <p:nvSpPr>
          <p:cNvPr id="62470" name="Text Box 5"/>
          <p:cNvSpPr txBox="1">
            <a:spLocks noChangeArrowheads="1"/>
          </p:cNvSpPr>
          <p:nvPr/>
        </p:nvSpPr>
        <p:spPr bwMode="auto">
          <a:xfrm>
            <a:off x="5849938" y="4497388"/>
            <a:ext cx="990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defTabSz="912495">
              <a:defRPr>
                <a:solidFill>
                  <a:schemeClr val="tx1"/>
                </a:solidFill>
                <a:latin typeface="Tahoma" pitchFamily="34" charset="0"/>
              </a:defRPr>
            </a:lvl1pPr>
            <a:lvl2pPr marL="742950" indent="-285750" defTabSz="912495">
              <a:defRPr>
                <a:solidFill>
                  <a:schemeClr val="tx1"/>
                </a:solidFill>
                <a:latin typeface="Tahoma" pitchFamily="34" charset="0"/>
              </a:defRPr>
            </a:lvl2pPr>
            <a:lvl3pPr marL="1143000" indent="-228600" defTabSz="912495">
              <a:defRPr>
                <a:solidFill>
                  <a:schemeClr val="tx1"/>
                </a:solidFill>
                <a:latin typeface="Tahoma" pitchFamily="34" charset="0"/>
              </a:defRPr>
            </a:lvl3pPr>
            <a:lvl4pPr marL="1600200" indent="-228600" defTabSz="912495">
              <a:defRPr>
                <a:solidFill>
                  <a:schemeClr val="tx1"/>
                </a:solidFill>
                <a:latin typeface="Tahoma" pitchFamily="34" charset="0"/>
              </a:defRPr>
            </a:lvl4pPr>
            <a:lvl5pPr marL="2057400" indent="-228600" defTabSz="912495">
              <a:defRPr>
                <a:solidFill>
                  <a:schemeClr val="tx1"/>
                </a:solidFill>
                <a:latin typeface="Tahoma" pitchFamily="34" charset="0"/>
              </a:defRPr>
            </a:lvl5pPr>
            <a:lvl6pPr marL="2514600" indent="-228600" defTabSz="912495" eaLnBrk="0" fontAlgn="base" hangingPunct="0">
              <a:spcBef>
                <a:spcPct val="0"/>
              </a:spcBef>
              <a:spcAft>
                <a:spcPct val="0"/>
              </a:spcAft>
              <a:defRPr>
                <a:solidFill>
                  <a:schemeClr val="tx1"/>
                </a:solidFill>
                <a:latin typeface="Tahoma" pitchFamily="34" charset="0"/>
              </a:defRPr>
            </a:lvl6pPr>
            <a:lvl7pPr marL="2971800" indent="-228600" defTabSz="912495" eaLnBrk="0" fontAlgn="base" hangingPunct="0">
              <a:spcBef>
                <a:spcPct val="0"/>
              </a:spcBef>
              <a:spcAft>
                <a:spcPct val="0"/>
              </a:spcAft>
              <a:defRPr>
                <a:solidFill>
                  <a:schemeClr val="tx1"/>
                </a:solidFill>
                <a:latin typeface="Tahoma" pitchFamily="34" charset="0"/>
              </a:defRPr>
            </a:lvl7pPr>
            <a:lvl8pPr marL="3429000" indent="-228600" defTabSz="912495" eaLnBrk="0" fontAlgn="base" hangingPunct="0">
              <a:spcBef>
                <a:spcPct val="0"/>
              </a:spcBef>
              <a:spcAft>
                <a:spcPct val="0"/>
              </a:spcAft>
              <a:defRPr>
                <a:solidFill>
                  <a:schemeClr val="tx1"/>
                </a:solidFill>
                <a:latin typeface="Tahoma" pitchFamily="34" charset="0"/>
              </a:defRPr>
            </a:lvl8pPr>
            <a:lvl9pPr marL="3886200" indent="-228600" defTabSz="912495"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sz="900"/>
              <a:t>Saydah 2004</a:t>
            </a:r>
            <a:br>
              <a:rPr lang="en-US" altLang="en-US" sz="900"/>
            </a:br>
            <a:r>
              <a:rPr lang="en-US" altLang="en-US" sz="900"/>
              <a:t>p. 336 D,E</a:t>
            </a:r>
          </a:p>
        </p:txBody>
      </p:sp>
      <p:sp>
        <p:nvSpPr>
          <p:cNvPr id="62471" name="Text Box 6"/>
          <p:cNvSpPr txBox="1">
            <a:spLocks noChangeArrowheads="1"/>
          </p:cNvSpPr>
          <p:nvPr/>
        </p:nvSpPr>
        <p:spPr bwMode="auto">
          <a:xfrm>
            <a:off x="5849938" y="5095875"/>
            <a:ext cx="9906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defTabSz="912495">
              <a:defRPr>
                <a:solidFill>
                  <a:schemeClr val="tx1"/>
                </a:solidFill>
                <a:latin typeface="Tahoma" pitchFamily="34" charset="0"/>
              </a:defRPr>
            </a:lvl1pPr>
            <a:lvl2pPr marL="742950" indent="-285750" defTabSz="912495">
              <a:defRPr>
                <a:solidFill>
                  <a:schemeClr val="tx1"/>
                </a:solidFill>
                <a:latin typeface="Tahoma" pitchFamily="34" charset="0"/>
              </a:defRPr>
            </a:lvl2pPr>
            <a:lvl3pPr marL="1143000" indent="-228600" defTabSz="912495">
              <a:defRPr>
                <a:solidFill>
                  <a:schemeClr val="tx1"/>
                </a:solidFill>
                <a:latin typeface="Tahoma" pitchFamily="34" charset="0"/>
              </a:defRPr>
            </a:lvl3pPr>
            <a:lvl4pPr marL="1600200" indent="-228600" defTabSz="912495">
              <a:defRPr>
                <a:solidFill>
                  <a:schemeClr val="tx1"/>
                </a:solidFill>
                <a:latin typeface="Tahoma" pitchFamily="34" charset="0"/>
              </a:defRPr>
            </a:lvl4pPr>
            <a:lvl5pPr marL="2057400" indent="-228600" defTabSz="912495">
              <a:defRPr>
                <a:solidFill>
                  <a:schemeClr val="tx1"/>
                </a:solidFill>
                <a:latin typeface="Tahoma" pitchFamily="34" charset="0"/>
              </a:defRPr>
            </a:lvl5pPr>
            <a:lvl6pPr marL="2514600" indent="-228600" defTabSz="912495" eaLnBrk="0" fontAlgn="base" hangingPunct="0">
              <a:spcBef>
                <a:spcPct val="0"/>
              </a:spcBef>
              <a:spcAft>
                <a:spcPct val="0"/>
              </a:spcAft>
              <a:defRPr>
                <a:solidFill>
                  <a:schemeClr val="tx1"/>
                </a:solidFill>
                <a:latin typeface="Tahoma" pitchFamily="34" charset="0"/>
              </a:defRPr>
            </a:lvl6pPr>
            <a:lvl7pPr marL="2971800" indent="-228600" defTabSz="912495" eaLnBrk="0" fontAlgn="base" hangingPunct="0">
              <a:spcBef>
                <a:spcPct val="0"/>
              </a:spcBef>
              <a:spcAft>
                <a:spcPct val="0"/>
              </a:spcAft>
              <a:defRPr>
                <a:solidFill>
                  <a:schemeClr val="tx1"/>
                </a:solidFill>
                <a:latin typeface="Tahoma" pitchFamily="34" charset="0"/>
              </a:defRPr>
            </a:lvl7pPr>
            <a:lvl8pPr marL="3429000" indent="-228600" defTabSz="912495" eaLnBrk="0" fontAlgn="base" hangingPunct="0">
              <a:spcBef>
                <a:spcPct val="0"/>
              </a:spcBef>
              <a:spcAft>
                <a:spcPct val="0"/>
              </a:spcAft>
              <a:defRPr>
                <a:solidFill>
                  <a:schemeClr val="tx1"/>
                </a:solidFill>
                <a:latin typeface="Tahoma" pitchFamily="34" charset="0"/>
              </a:defRPr>
            </a:lvl8pPr>
            <a:lvl9pPr marL="3886200" indent="-228600" defTabSz="912495"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sz="900"/>
              <a:t>p. 339 A</a:t>
            </a:r>
          </a:p>
        </p:txBody>
      </p:sp>
      <p:sp>
        <p:nvSpPr>
          <p:cNvPr id="62472" name="Text Box 7"/>
          <p:cNvSpPr txBox="1">
            <a:spLocks noChangeArrowheads="1"/>
          </p:cNvSpPr>
          <p:nvPr/>
        </p:nvSpPr>
        <p:spPr bwMode="auto">
          <a:xfrm>
            <a:off x="5870575" y="6523038"/>
            <a:ext cx="8937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defTabSz="912495">
              <a:defRPr>
                <a:solidFill>
                  <a:schemeClr val="tx1"/>
                </a:solidFill>
                <a:latin typeface="Tahoma" pitchFamily="34" charset="0"/>
              </a:defRPr>
            </a:lvl1pPr>
            <a:lvl2pPr marL="742950" indent="-285750" defTabSz="912495">
              <a:defRPr>
                <a:solidFill>
                  <a:schemeClr val="tx1"/>
                </a:solidFill>
                <a:latin typeface="Tahoma" pitchFamily="34" charset="0"/>
              </a:defRPr>
            </a:lvl2pPr>
            <a:lvl3pPr marL="1143000" indent="-228600" defTabSz="912495">
              <a:defRPr>
                <a:solidFill>
                  <a:schemeClr val="tx1"/>
                </a:solidFill>
                <a:latin typeface="Tahoma" pitchFamily="34" charset="0"/>
              </a:defRPr>
            </a:lvl3pPr>
            <a:lvl4pPr marL="1600200" indent="-228600" defTabSz="912495">
              <a:defRPr>
                <a:solidFill>
                  <a:schemeClr val="tx1"/>
                </a:solidFill>
                <a:latin typeface="Tahoma" pitchFamily="34" charset="0"/>
              </a:defRPr>
            </a:lvl4pPr>
            <a:lvl5pPr marL="2057400" indent="-228600" defTabSz="912495">
              <a:defRPr>
                <a:solidFill>
                  <a:schemeClr val="tx1"/>
                </a:solidFill>
                <a:latin typeface="Tahoma" pitchFamily="34" charset="0"/>
              </a:defRPr>
            </a:lvl5pPr>
            <a:lvl6pPr marL="2514600" indent="-228600" defTabSz="912495" eaLnBrk="0" fontAlgn="base" hangingPunct="0">
              <a:spcBef>
                <a:spcPct val="0"/>
              </a:spcBef>
              <a:spcAft>
                <a:spcPct val="0"/>
              </a:spcAft>
              <a:defRPr>
                <a:solidFill>
                  <a:schemeClr val="tx1"/>
                </a:solidFill>
                <a:latin typeface="Tahoma" pitchFamily="34" charset="0"/>
              </a:defRPr>
            </a:lvl6pPr>
            <a:lvl7pPr marL="2971800" indent="-228600" defTabSz="912495" eaLnBrk="0" fontAlgn="base" hangingPunct="0">
              <a:spcBef>
                <a:spcPct val="0"/>
              </a:spcBef>
              <a:spcAft>
                <a:spcPct val="0"/>
              </a:spcAft>
              <a:defRPr>
                <a:solidFill>
                  <a:schemeClr val="tx1"/>
                </a:solidFill>
                <a:latin typeface="Tahoma" pitchFamily="34" charset="0"/>
              </a:defRPr>
            </a:lvl7pPr>
            <a:lvl8pPr marL="3429000" indent="-228600" defTabSz="912495" eaLnBrk="0" fontAlgn="base" hangingPunct="0">
              <a:spcBef>
                <a:spcPct val="0"/>
              </a:spcBef>
              <a:spcAft>
                <a:spcPct val="0"/>
              </a:spcAft>
              <a:defRPr>
                <a:solidFill>
                  <a:schemeClr val="tx1"/>
                </a:solidFill>
                <a:latin typeface="Tahoma" pitchFamily="34" charset="0"/>
              </a:defRPr>
            </a:lvl8pPr>
            <a:lvl9pPr marL="3886200" indent="-228600" defTabSz="912495"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sz="900"/>
              <a:t>p. 341 A</a:t>
            </a:r>
          </a:p>
        </p:txBody>
      </p:sp>
      <p:sp>
        <p:nvSpPr>
          <p:cNvPr id="62473" name="Text Box 8"/>
          <p:cNvSpPr txBox="1">
            <a:spLocks noChangeArrowheads="1"/>
          </p:cNvSpPr>
          <p:nvPr/>
        </p:nvSpPr>
        <p:spPr bwMode="auto">
          <a:xfrm>
            <a:off x="5848350" y="5395913"/>
            <a:ext cx="9906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defTabSz="912495">
              <a:defRPr>
                <a:solidFill>
                  <a:schemeClr val="tx1"/>
                </a:solidFill>
                <a:latin typeface="Tahoma" pitchFamily="34" charset="0"/>
              </a:defRPr>
            </a:lvl1pPr>
            <a:lvl2pPr marL="742950" indent="-285750" defTabSz="912495">
              <a:defRPr>
                <a:solidFill>
                  <a:schemeClr val="tx1"/>
                </a:solidFill>
                <a:latin typeface="Tahoma" pitchFamily="34" charset="0"/>
              </a:defRPr>
            </a:lvl2pPr>
            <a:lvl3pPr marL="1143000" indent="-228600" defTabSz="912495">
              <a:defRPr>
                <a:solidFill>
                  <a:schemeClr val="tx1"/>
                </a:solidFill>
                <a:latin typeface="Tahoma" pitchFamily="34" charset="0"/>
              </a:defRPr>
            </a:lvl3pPr>
            <a:lvl4pPr marL="1600200" indent="-228600" defTabSz="912495">
              <a:defRPr>
                <a:solidFill>
                  <a:schemeClr val="tx1"/>
                </a:solidFill>
                <a:latin typeface="Tahoma" pitchFamily="34" charset="0"/>
              </a:defRPr>
            </a:lvl4pPr>
            <a:lvl5pPr marL="2057400" indent="-228600" defTabSz="912495">
              <a:defRPr>
                <a:solidFill>
                  <a:schemeClr val="tx1"/>
                </a:solidFill>
                <a:latin typeface="Tahoma" pitchFamily="34" charset="0"/>
              </a:defRPr>
            </a:lvl5pPr>
            <a:lvl6pPr marL="2514600" indent="-228600" defTabSz="912495" eaLnBrk="0" fontAlgn="base" hangingPunct="0">
              <a:spcBef>
                <a:spcPct val="0"/>
              </a:spcBef>
              <a:spcAft>
                <a:spcPct val="0"/>
              </a:spcAft>
              <a:defRPr>
                <a:solidFill>
                  <a:schemeClr val="tx1"/>
                </a:solidFill>
                <a:latin typeface="Tahoma" pitchFamily="34" charset="0"/>
              </a:defRPr>
            </a:lvl6pPr>
            <a:lvl7pPr marL="2971800" indent="-228600" defTabSz="912495" eaLnBrk="0" fontAlgn="base" hangingPunct="0">
              <a:spcBef>
                <a:spcPct val="0"/>
              </a:spcBef>
              <a:spcAft>
                <a:spcPct val="0"/>
              </a:spcAft>
              <a:defRPr>
                <a:solidFill>
                  <a:schemeClr val="tx1"/>
                </a:solidFill>
                <a:latin typeface="Tahoma" pitchFamily="34" charset="0"/>
              </a:defRPr>
            </a:lvl7pPr>
            <a:lvl8pPr marL="3429000" indent="-228600" defTabSz="912495" eaLnBrk="0" fontAlgn="base" hangingPunct="0">
              <a:spcBef>
                <a:spcPct val="0"/>
              </a:spcBef>
              <a:spcAft>
                <a:spcPct val="0"/>
              </a:spcAft>
              <a:defRPr>
                <a:solidFill>
                  <a:schemeClr val="tx1"/>
                </a:solidFill>
                <a:latin typeface="Tahoma" pitchFamily="34" charset="0"/>
              </a:defRPr>
            </a:lvl8pPr>
            <a:lvl9pPr marL="3886200" indent="-228600" defTabSz="912495"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sz="900"/>
              <a:t>p. 339 A</a:t>
            </a:r>
          </a:p>
        </p:txBody>
      </p:sp>
      <p:sp>
        <p:nvSpPr>
          <p:cNvPr id="62474" name="Text Box 9"/>
          <p:cNvSpPr txBox="1">
            <a:spLocks noChangeArrowheads="1"/>
          </p:cNvSpPr>
          <p:nvPr/>
        </p:nvSpPr>
        <p:spPr bwMode="auto">
          <a:xfrm>
            <a:off x="5848350" y="5772150"/>
            <a:ext cx="9906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defTabSz="912495">
              <a:defRPr>
                <a:solidFill>
                  <a:schemeClr val="tx1"/>
                </a:solidFill>
                <a:latin typeface="Tahoma" pitchFamily="34" charset="0"/>
              </a:defRPr>
            </a:lvl1pPr>
            <a:lvl2pPr marL="742950" indent="-285750" defTabSz="912495">
              <a:defRPr>
                <a:solidFill>
                  <a:schemeClr val="tx1"/>
                </a:solidFill>
                <a:latin typeface="Tahoma" pitchFamily="34" charset="0"/>
              </a:defRPr>
            </a:lvl2pPr>
            <a:lvl3pPr marL="1143000" indent="-228600" defTabSz="912495">
              <a:defRPr>
                <a:solidFill>
                  <a:schemeClr val="tx1"/>
                </a:solidFill>
                <a:latin typeface="Tahoma" pitchFamily="34" charset="0"/>
              </a:defRPr>
            </a:lvl3pPr>
            <a:lvl4pPr marL="1600200" indent="-228600" defTabSz="912495">
              <a:defRPr>
                <a:solidFill>
                  <a:schemeClr val="tx1"/>
                </a:solidFill>
                <a:latin typeface="Tahoma" pitchFamily="34" charset="0"/>
              </a:defRPr>
            </a:lvl4pPr>
            <a:lvl5pPr marL="2057400" indent="-228600" defTabSz="912495">
              <a:defRPr>
                <a:solidFill>
                  <a:schemeClr val="tx1"/>
                </a:solidFill>
                <a:latin typeface="Tahoma" pitchFamily="34" charset="0"/>
              </a:defRPr>
            </a:lvl5pPr>
            <a:lvl6pPr marL="2514600" indent="-228600" defTabSz="912495" eaLnBrk="0" fontAlgn="base" hangingPunct="0">
              <a:spcBef>
                <a:spcPct val="0"/>
              </a:spcBef>
              <a:spcAft>
                <a:spcPct val="0"/>
              </a:spcAft>
              <a:defRPr>
                <a:solidFill>
                  <a:schemeClr val="tx1"/>
                </a:solidFill>
                <a:latin typeface="Tahoma" pitchFamily="34" charset="0"/>
              </a:defRPr>
            </a:lvl6pPr>
            <a:lvl7pPr marL="2971800" indent="-228600" defTabSz="912495" eaLnBrk="0" fontAlgn="base" hangingPunct="0">
              <a:spcBef>
                <a:spcPct val="0"/>
              </a:spcBef>
              <a:spcAft>
                <a:spcPct val="0"/>
              </a:spcAft>
              <a:defRPr>
                <a:solidFill>
                  <a:schemeClr val="tx1"/>
                </a:solidFill>
                <a:latin typeface="Tahoma" pitchFamily="34" charset="0"/>
              </a:defRPr>
            </a:lvl7pPr>
            <a:lvl8pPr marL="3429000" indent="-228600" defTabSz="912495" eaLnBrk="0" fontAlgn="base" hangingPunct="0">
              <a:spcBef>
                <a:spcPct val="0"/>
              </a:spcBef>
              <a:spcAft>
                <a:spcPct val="0"/>
              </a:spcAft>
              <a:defRPr>
                <a:solidFill>
                  <a:schemeClr val="tx1"/>
                </a:solidFill>
                <a:latin typeface="Tahoma" pitchFamily="34" charset="0"/>
              </a:defRPr>
            </a:lvl8pPr>
            <a:lvl9pPr marL="3886200" indent="-228600" defTabSz="912495"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sz="900"/>
              <a:t>p. 339 A</a:t>
            </a:r>
          </a:p>
        </p:txBody>
      </p:sp>
      <p:sp>
        <p:nvSpPr>
          <p:cNvPr id="62475" name="Text Box 10"/>
          <p:cNvSpPr txBox="1">
            <a:spLocks noChangeArrowheads="1"/>
          </p:cNvSpPr>
          <p:nvPr/>
        </p:nvSpPr>
        <p:spPr bwMode="auto">
          <a:xfrm>
            <a:off x="5848350" y="6145213"/>
            <a:ext cx="9906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defTabSz="912495">
              <a:defRPr>
                <a:solidFill>
                  <a:schemeClr val="tx1"/>
                </a:solidFill>
                <a:latin typeface="Tahoma" pitchFamily="34" charset="0"/>
              </a:defRPr>
            </a:lvl1pPr>
            <a:lvl2pPr marL="742950" indent="-285750" defTabSz="912495">
              <a:defRPr>
                <a:solidFill>
                  <a:schemeClr val="tx1"/>
                </a:solidFill>
                <a:latin typeface="Tahoma" pitchFamily="34" charset="0"/>
              </a:defRPr>
            </a:lvl2pPr>
            <a:lvl3pPr marL="1143000" indent="-228600" defTabSz="912495">
              <a:defRPr>
                <a:solidFill>
                  <a:schemeClr val="tx1"/>
                </a:solidFill>
                <a:latin typeface="Tahoma" pitchFamily="34" charset="0"/>
              </a:defRPr>
            </a:lvl3pPr>
            <a:lvl4pPr marL="1600200" indent="-228600" defTabSz="912495">
              <a:defRPr>
                <a:solidFill>
                  <a:schemeClr val="tx1"/>
                </a:solidFill>
                <a:latin typeface="Tahoma" pitchFamily="34" charset="0"/>
              </a:defRPr>
            </a:lvl4pPr>
            <a:lvl5pPr marL="2057400" indent="-228600" defTabSz="912495">
              <a:defRPr>
                <a:solidFill>
                  <a:schemeClr val="tx1"/>
                </a:solidFill>
                <a:latin typeface="Tahoma" pitchFamily="34" charset="0"/>
              </a:defRPr>
            </a:lvl5pPr>
            <a:lvl6pPr marL="2514600" indent="-228600" defTabSz="912495" eaLnBrk="0" fontAlgn="base" hangingPunct="0">
              <a:spcBef>
                <a:spcPct val="0"/>
              </a:spcBef>
              <a:spcAft>
                <a:spcPct val="0"/>
              </a:spcAft>
              <a:defRPr>
                <a:solidFill>
                  <a:schemeClr val="tx1"/>
                </a:solidFill>
                <a:latin typeface="Tahoma" pitchFamily="34" charset="0"/>
              </a:defRPr>
            </a:lvl6pPr>
            <a:lvl7pPr marL="2971800" indent="-228600" defTabSz="912495" eaLnBrk="0" fontAlgn="base" hangingPunct="0">
              <a:spcBef>
                <a:spcPct val="0"/>
              </a:spcBef>
              <a:spcAft>
                <a:spcPct val="0"/>
              </a:spcAft>
              <a:defRPr>
                <a:solidFill>
                  <a:schemeClr val="tx1"/>
                </a:solidFill>
                <a:latin typeface="Tahoma" pitchFamily="34" charset="0"/>
              </a:defRPr>
            </a:lvl7pPr>
            <a:lvl8pPr marL="3429000" indent="-228600" defTabSz="912495" eaLnBrk="0" fontAlgn="base" hangingPunct="0">
              <a:spcBef>
                <a:spcPct val="0"/>
              </a:spcBef>
              <a:spcAft>
                <a:spcPct val="0"/>
              </a:spcAft>
              <a:defRPr>
                <a:solidFill>
                  <a:schemeClr val="tx1"/>
                </a:solidFill>
                <a:latin typeface="Tahoma" pitchFamily="34" charset="0"/>
              </a:defRPr>
            </a:lvl8pPr>
            <a:lvl9pPr marL="3886200" indent="-228600" defTabSz="912495"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sz="900"/>
              <a:t>p. 339 C-D</a:t>
            </a:r>
          </a:p>
        </p:txBody>
      </p:sp>
    </p:spTree>
    <p:extLst>
      <p:ext uri="{BB962C8B-B14F-4D97-AF65-F5344CB8AC3E}">
        <p14:creationId xmlns:p14="http://schemas.microsoft.com/office/powerpoint/2010/main" val="38153129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52</a:t>
            </a:fld>
            <a:endParaRPr lang="en-GB"/>
          </a:p>
        </p:txBody>
      </p:sp>
    </p:spTree>
    <p:extLst>
      <p:ext uri="{BB962C8B-B14F-4D97-AF65-F5344CB8AC3E}">
        <p14:creationId xmlns:p14="http://schemas.microsoft.com/office/powerpoint/2010/main" val="34970065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53</a:t>
            </a:fld>
            <a:endParaRPr lang="en-GB"/>
          </a:p>
        </p:txBody>
      </p:sp>
    </p:spTree>
    <p:extLst>
      <p:ext uri="{BB962C8B-B14F-4D97-AF65-F5344CB8AC3E}">
        <p14:creationId xmlns:p14="http://schemas.microsoft.com/office/powerpoint/2010/main" val="31659545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54</a:t>
            </a:fld>
            <a:endParaRPr lang="en-GB"/>
          </a:p>
        </p:txBody>
      </p:sp>
    </p:spTree>
    <p:extLst>
      <p:ext uri="{BB962C8B-B14F-4D97-AF65-F5344CB8AC3E}">
        <p14:creationId xmlns:p14="http://schemas.microsoft.com/office/powerpoint/2010/main" val="30944837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55</a:t>
            </a:fld>
            <a:endParaRPr lang="en-GB"/>
          </a:p>
        </p:txBody>
      </p:sp>
    </p:spTree>
    <p:extLst>
      <p:ext uri="{BB962C8B-B14F-4D97-AF65-F5344CB8AC3E}">
        <p14:creationId xmlns:p14="http://schemas.microsoft.com/office/powerpoint/2010/main" val="9160304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0B2A28-4996-47B4-AC2C-288A394EC056}" type="slidenum">
              <a:rPr lang="en-GB" smtClean="0"/>
              <a:t>56</a:t>
            </a:fld>
            <a:endParaRPr lang="en-GB" dirty="0"/>
          </a:p>
        </p:txBody>
      </p:sp>
    </p:spTree>
    <p:extLst>
      <p:ext uri="{BB962C8B-B14F-4D97-AF65-F5344CB8AC3E}">
        <p14:creationId xmlns:p14="http://schemas.microsoft.com/office/powerpoint/2010/main" val="27112774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All cause death	</a:t>
            </a:r>
          </a:p>
          <a:p>
            <a:r>
              <a:rPr lang="en-US" dirty="0" smtClean="0"/>
              <a:t>Simva: 182 / 2221 (8,2%),</a:t>
            </a:r>
            <a:r>
              <a:rPr lang="en-US" baseline="0" dirty="0" smtClean="0"/>
              <a:t> placebo :</a:t>
            </a:r>
            <a:r>
              <a:rPr lang="en-US" dirty="0" smtClean="0"/>
              <a:t>256 / 2223 (11,5%)             HR= 0,71[0,59;0,85]</a:t>
            </a:r>
          </a:p>
          <a:p>
            <a:r>
              <a:rPr lang="en-US" sz="1200" b="0" i="0" u="none" strike="noStrike" kern="1200" baseline="0" dirty="0" smtClean="0">
                <a:solidFill>
                  <a:schemeClr val="tx1"/>
                </a:solidFill>
                <a:latin typeface="+mn-lt"/>
                <a:ea typeface="+mn-ea"/>
                <a:cs typeface="+mn-cs"/>
              </a:rPr>
              <a:t>pooled empa : 269 (5.7%)/2333, placebo : 194 (8.3%)/4687       </a:t>
            </a:r>
            <a:r>
              <a:rPr lang="en-US" dirty="0" smtClean="0"/>
              <a:t>HR= 0.68 </a:t>
            </a:r>
            <a:r>
              <a:rPr lang="en-US" sz="1200" b="0" i="0" u="none" strike="noStrike" kern="1200" baseline="0" dirty="0" smtClean="0">
                <a:solidFill>
                  <a:schemeClr val="tx1"/>
                </a:solidFill>
                <a:latin typeface="+mn-lt"/>
                <a:ea typeface="+mn-ea"/>
                <a:cs typeface="+mn-cs"/>
              </a:rPr>
              <a:t>(0.57,0.82)</a:t>
            </a:r>
          </a:p>
          <a:p>
            <a:r>
              <a:rPr lang="en-US" sz="1200" kern="1200" dirty="0" smtClean="0">
                <a:solidFill>
                  <a:schemeClr val="tx1"/>
                </a:solidFill>
                <a:effectLst/>
                <a:latin typeface="+mn-lt"/>
                <a:ea typeface="+mn-ea"/>
                <a:cs typeface="+mn-cs"/>
              </a:rPr>
              <a:t>Ramipril: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482 / 4645 (10,4%), placebo</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569 / 4652 (12,2%)       HR=0,85[0,76;0,95]</a:t>
            </a:r>
            <a:endParaRPr lang="en-US" dirty="0"/>
          </a:p>
        </p:txBody>
      </p:sp>
      <p:sp>
        <p:nvSpPr>
          <p:cNvPr id="4" name="Slide Number Placeholder 3"/>
          <p:cNvSpPr>
            <a:spLocks noGrp="1"/>
          </p:cNvSpPr>
          <p:nvPr>
            <p:ph type="sldNum" sz="quarter" idx="10"/>
          </p:nvPr>
        </p:nvSpPr>
        <p:spPr/>
        <p:txBody>
          <a:bodyPr/>
          <a:lstStyle/>
          <a:p>
            <a:fld id="{2A55CF5D-EFED-4911-972C-905BD70294F8}" type="slidenum">
              <a:rPr lang="en-GB">
                <a:solidFill>
                  <a:prstClr val="black"/>
                </a:solidFill>
              </a:rPr>
              <a:pPr/>
              <a:t>57</a:t>
            </a:fld>
            <a:endParaRPr lang="en-GB" dirty="0">
              <a:solidFill>
                <a:prstClr val="black"/>
              </a:solidFill>
            </a:endParaRPr>
          </a:p>
        </p:txBody>
      </p:sp>
    </p:spTree>
    <p:extLst>
      <p:ext uri="{BB962C8B-B14F-4D97-AF65-F5344CB8AC3E}">
        <p14:creationId xmlns:p14="http://schemas.microsoft.com/office/powerpoint/2010/main" val="13016970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58</a:t>
            </a:fld>
            <a:endParaRPr lang="en-GB"/>
          </a:p>
        </p:txBody>
      </p:sp>
    </p:spTree>
    <p:extLst>
      <p:ext uri="{BB962C8B-B14F-4D97-AF65-F5344CB8AC3E}">
        <p14:creationId xmlns:p14="http://schemas.microsoft.com/office/powerpoint/2010/main" val="1735483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59</a:t>
            </a:fld>
            <a:endParaRPr lang="en-GB"/>
          </a:p>
        </p:txBody>
      </p:sp>
    </p:spTree>
    <p:extLst>
      <p:ext uri="{BB962C8B-B14F-4D97-AF65-F5344CB8AC3E}">
        <p14:creationId xmlns:p14="http://schemas.microsoft.com/office/powerpoint/2010/main" val="1991215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6</a:t>
            </a:fld>
            <a:endParaRPr lang="en-GB"/>
          </a:p>
        </p:txBody>
      </p:sp>
    </p:spTree>
    <p:extLst>
      <p:ext uri="{BB962C8B-B14F-4D97-AF65-F5344CB8AC3E}">
        <p14:creationId xmlns:p14="http://schemas.microsoft.com/office/powerpoint/2010/main" val="13023120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60</a:t>
            </a:fld>
            <a:endParaRPr lang="en-GB"/>
          </a:p>
        </p:txBody>
      </p:sp>
    </p:spTree>
    <p:extLst>
      <p:ext uri="{BB962C8B-B14F-4D97-AF65-F5344CB8AC3E}">
        <p14:creationId xmlns:p14="http://schemas.microsoft.com/office/powerpoint/2010/main" val="16877561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61</a:t>
            </a:fld>
            <a:endParaRPr lang="en-GB"/>
          </a:p>
        </p:txBody>
      </p:sp>
    </p:spTree>
    <p:extLst>
      <p:ext uri="{BB962C8B-B14F-4D97-AF65-F5344CB8AC3E}">
        <p14:creationId xmlns:p14="http://schemas.microsoft.com/office/powerpoint/2010/main" val="32345496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62</a:t>
            </a:fld>
            <a:endParaRPr lang="en-GB"/>
          </a:p>
        </p:txBody>
      </p:sp>
    </p:spTree>
    <p:extLst>
      <p:ext uri="{BB962C8B-B14F-4D97-AF65-F5344CB8AC3E}">
        <p14:creationId xmlns:p14="http://schemas.microsoft.com/office/powerpoint/2010/main" val="42900201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8A08C3-2FA2-4F09-941D-08B08ACF1615}" type="slidenum">
              <a:rPr lang="en-GB" smtClean="0"/>
              <a:t>63</a:t>
            </a:fld>
            <a:endParaRPr lang="en-GB"/>
          </a:p>
        </p:txBody>
      </p:sp>
    </p:spTree>
    <p:extLst>
      <p:ext uri="{BB962C8B-B14F-4D97-AF65-F5344CB8AC3E}">
        <p14:creationId xmlns:p14="http://schemas.microsoft.com/office/powerpoint/2010/main" val="16346188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64</a:t>
            </a:fld>
            <a:endParaRPr lang="en-GB"/>
          </a:p>
        </p:txBody>
      </p:sp>
    </p:spTree>
    <p:extLst>
      <p:ext uri="{BB962C8B-B14F-4D97-AF65-F5344CB8AC3E}">
        <p14:creationId xmlns:p14="http://schemas.microsoft.com/office/powerpoint/2010/main" val="42720756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65</a:t>
            </a:fld>
            <a:endParaRPr lang="en-GB"/>
          </a:p>
        </p:txBody>
      </p:sp>
    </p:spTree>
    <p:extLst>
      <p:ext uri="{BB962C8B-B14F-4D97-AF65-F5344CB8AC3E}">
        <p14:creationId xmlns:p14="http://schemas.microsoft.com/office/powerpoint/2010/main" val="3182995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66</a:t>
            </a:fld>
            <a:endParaRPr lang="en-GB"/>
          </a:p>
        </p:txBody>
      </p:sp>
    </p:spTree>
    <p:extLst>
      <p:ext uri="{BB962C8B-B14F-4D97-AF65-F5344CB8AC3E}">
        <p14:creationId xmlns:p14="http://schemas.microsoft.com/office/powerpoint/2010/main" val="39799512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67</a:t>
            </a:fld>
            <a:endParaRPr lang="en-GB"/>
          </a:p>
        </p:txBody>
      </p:sp>
    </p:spTree>
    <p:extLst>
      <p:ext uri="{BB962C8B-B14F-4D97-AF65-F5344CB8AC3E}">
        <p14:creationId xmlns:p14="http://schemas.microsoft.com/office/powerpoint/2010/main" val="34957112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GB" dirty="0"/>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FE2A5BBA-C9E0-4D47-A60A-F2BEEEB94B45}" type="slidenum">
              <a:rPr lang="en-GB" smtClean="0">
                <a:solidFill>
                  <a:prstClr val="black"/>
                </a:solidFill>
              </a:rPr>
              <a:pPr/>
              <a:t>68</a:t>
            </a:fld>
            <a:endParaRPr lang="en-GB">
              <a:solidFill>
                <a:prstClr val="black"/>
              </a:solidFill>
            </a:endParaRPr>
          </a:p>
        </p:txBody>
      </p:sp>
    </p:spTree>
    <p:extLst>
      <p:ext uri="{BB962C8B-B14F-4D97-AF65-F5344CB8AC3E}">
        <p14:creationId xmlns:p14="http://schemas.microsoft.com/office/powerpoint/2010/main" val="581377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7</a:t>
            </a:fld>
            <a:endParaRPr lang="en-GB"/>
          </a:p>
        </p:txBody>
      </p:sp>
    </p:spTree>
    <p:extLst>
      <p:ext uri="{BB962C8B-B14F-4D97-AF65-F5344CB8AC3E}">
        <p14:creationId xmlns:p14="http://schemas.microsoft.com/office/powerpoint/2010/main" val="2022885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8</a:t>
            </a:fld>
            <a:endParaRPr lang="en-GB"/>
          </a:p>
        </p:txBody>
      </p:sp>
    </p:spTree>
    <p:extLst>
      <p:ext uri="{BB962C8B-B14F-4D97-AF65-F5344CB8AC3E}">
        <p14:creationId xmlns:p14="http://schemas.microsoft.com/office/powerpoint/2010/main" val="3628238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A08C3-2FA2-4F09-941D-08B08ACF1615}" type="slidenum">
              <a:rPr lang="en-GB" smtClean="0"/>
              <a:t>9</a:t>
            </a:fld>
            <a:endParaRPr lang="en-GB"/>
          </a:p>
        </p:txBody>
      </p:sp>
    </p:spTree>
    <p:extLst>
      <p:ext uri="{BB962C8B-B14F-4D97-AF65-F5344CB8AC3E}">
        <p14:creationId xmlns:p14="http://schemas.microsoft.com/office/powerpoint/2010/main" val="1424920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5C3F08-5203-4537-8460-6BD10B990018}" type="datetimeFigureOut">
              <a:rPr lang="en-GB" smtClean="0">
                <a:solidFill>
                  <a:prstClr val="black">
                    <a:tint val="75000"/>
                  </a:prstClr>
                </a:solidFill>
              </a:r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72DA50-3DAF-49EF-A7FE-54CE98CD96DC}"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5C3F08-5203-4537-8460-6BD10B990018}" type="datetimeFigureOut">
              <a:rPr lang="en-GB" smtClean="0">
                <a:solidFill>
                  <a:prstClr val="black">
                    <a:tint val="75000"/>
                  </a:prstClr>
                </a:solidFill>
              </a:r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72DA50-3DAF-49EF-A7FE-54CE98CD96DC}"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5C3F08-5203-4537-8460-6BD10B990018}" type="datetimeFigureOut">
              <a:rPr lang="en-GB" smtClean="0">
                <a:solidFill>
                  <a:prstClr val="black">
                    <a:tint val="75000"/>
                  </a:prstClr>
                </a:solidFill>
              </a:r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72DA50-3DAF-49EF-A7FE-54CE98CD96DC}"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p>
            <a:pPr fontAlgn="base">
              <a:spcBef>
                <a:spcPct val="0"/>
              </a:spcBef>
              <a:spcAft>
                <a:spcPct val="0"/>
              </a:spcAft>
              <a:defRPr/>
            </a:pPr>
            <a:fld id="{EDB1CEB0-146D-41E0-B6B4-7C5A5D6A1FA2}" type="slidenum">
              <a:rPr lang="en-US" smtClean="0">
                <a:solidFill>
                  <a:srgbClr val="00877C"/>
                </a:solidFill>
                <a:ea typeface="ＭＳ Ｐゴシック" pitchFamily="34" charset="-128"/>
              </a:rPr>
              <a:pPr fontAlgn="base">
                <a:spcBef>
                  <a:spcPct val="0"/>
                </a:spcBef>
                <a:spcAft>
                  <a:spcPct val="0"/>
                </a:spcAft>
                <a:defRPr/>
              </a:pPr>
              <a:t>‹#›</a:t>
            </a:fld>
            <a:endParaRPr lang="en-US" dirty="0">
              <a:solidFill>
                <a:srgbClr val="00877C"/>
              </a:solidFill>
              <a:ea typeface="ＭＳ Ｐゴシック" pitchFamily="34" charset="-128"/>
            </a:endParaRPr>
          </a:p>
        </p:txBody>
      </p:sp>
      <p:sp>
        <p:nvSpPr>
          <p:cNvPr id="5" name="Text Placeholder 4"/>
          <p:cNvSpPr>
            <a:spLocks noGrp="1"/>
          </p:cNvSpPr>
          <p:nvPr>
            <p:ph type="body" sz="quarter" idx="11"/>
          </p:nvPr>
        </p:nvSpPr>
        <p:spPr>
          <a:xfrm>
            <a:off x="527051" y="1773238"/>
            <a:ext cx="9889429" cy="4176712"/>
          </a:xfrm>
        </p:spPr>
        <p:txBody>
          <a:bodyPr/>
          <a:lstStyle>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46457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pPr fontAlgn="base">
              <a:spcBef>
                <a:spcPct val="0"/>
              </a:spcBef>
              <a:spcAft>
                <a:spcPct val="0"/>
              </a:spcAft>
              <a:defRPr/>
            </a:pPr>
            <a:fld id="{EDB1CEB0-146D-41E0-B6B4-7C5A5D6A1FA2}" type="slidenum">
              <a:rPr lang="en-US" smtClean="0">
                <a:ea typeface="ＭＳ Ｐゴシック" pitchFamily="34" charset="-128"/>
              </a:rPr>
              <a:pPr fontAlgn="base">
                <a:spcBef>
                  <a:spcPct val="0"/>
                </a:spcBef>
                <a:spcAft>
                  <a:spcPct val="0"/>
                </a:spcAft>
                <a:defRPr/>
              </a:pPr>
              <a:t>‹#›</a:t>
            </a:fld>
            <a:endParaRPr lang="en-US" dirty="0">
              <a:ea typeface="ＭＳ Ｐゴシック" pitchFamily="34" charset="-128"/>
            </a:endParaRPr>
          </a:p>
        </p:txBody>
      </p:sp>
      <p:sp>
        <p:nvSpPr>
          <p:cNvPr id="4" name="TextBox 3"/>
          <p:cNvSpPr txBox="1"/>
          <p:nvPr userDrawn="1"/>
        </p:nvSpPr>
        <p:spPr>
          <a:xfrm>
            <a:off x="623393" y="6478794"/>
            <a:ext cx="10240399" cy="230832"/>
          </a:xfrm>
          <a:prstGeom prst="rect">
            <a:avLst/>
          </a:prstGeom>
          <a:noFill/>
        </p:spPr>
        <p:txBody>
          <a:bodyPr wrap="square" rtlCol="0">
            <a:spAutoFit/>
          </a:bodyPr>
          <a:lstStyle/>
          <a:p>
            <a:pPr algn="l"/>
            <a:r>
              <a:rPr lang="en-GB" sz="900" dirty="0" smtClean="0">
                <a:solidFill>
                  <a:schemeClr val="bg1"/>
                </a:solidFill>
              </a:rPr>
              <a:t>Copyright © 2016 Merck Sharp &amp; Dohme Corp.</a:t>
            </a:r>
            <a:endParaRPr lang="en-GB" sz="900" dirty="0">
              <a:solidFill>
                <a:schemeClr val="bg1"/>
              </a:solidFill>
            </a:endParaRPr>
          </a:p>
        </p:txBody>
      </p:sp>
      <p:sp>
        <p:nvSpPr>
          <p:cNvPr id="5" name="Title 1"/>
          <p:cNvSpPr>
            <a:spLocks noGrp="1"/>
          </p:cNvSpPr>
          <p:nvPr>
            <p:ph type="title"/>
          </p:nvPr>
        </p:nvSpPr>
        <p:spPr>
          <a:xfrm>
            <a:off x="527381" y="228601"/>
            <a:ext cx="9878483" cy="1209674"/>
          </a:xfrm>
        </p:spPr>
        <p:txBody>
          <a:bodyPr/>
          <a:lstStyle/>
          <a:p>
            <a:r>
              <a:rPr lang="en-GB"/>
              <a:t>Click to edit Master title style</a:t>
            </a:r>
            <a:endParaRPr lang="en-US"/>
          </a:p>
        </p:txBody>
      </p:sp>
      <p:sp>
        <p:nvSpPr>
          <p:cNvPr id="6" name="Text Placeholder 4"/>
          <p:cNvSpPr>
            <a:spLocks noGrp="1"/>
          </p:cNvSpPr>
          <p:nvPr>
            <p:ph type="body" sz="quarter" idx="11"/>
          </p:nvPr>
        </p:nvSpPr>
        <p:spPr>
          <a:xfrm>
            <a:off x="527051" y="1773238"/>
            <a:ext cx="9889429" cy="4176712"/>
          </a:xfrm>
        </p:spPr>
        <p:txBody>
          <a:bodyPr/>
          <a:lstStyle>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61980354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p>
            <a:pPr fontAlgn="base">
              <a:spcBef>
                <a:spcPct val="0"/>
              </a:spcBef>
              <a:spcAft>
                <a:spcPct val="0"/>
              </a:spcAft>
              <a:defRPr/>
            </a:pPr>
            <a:fld id="{EDB1CEB0-146D-41E0-B6B4-7C5A5D6A1FA2}" type="slidenum">
              <a:rPr lang="en-US" smtClean="0">
                <a:solidFill>
                  <a:srgbClr val="00877C"/>
                </a:solidFill>
                <a:ea typeface="ＭＳ Ｐゴシック" pitchFamily="34" charset="-128"/>
              </a:rPr>
              <a:pPr fontAlgn="base">
                <a:spcBef>
                  <a:spcPct val="0"/>
                </a:spcBef>
                <a:spcAft>
                  <a:spcPct val="0"/>
                </a:spcAft>
                <a:defRPr/>
              </a:pPr>
              <a:t>‹#›</a:t>
            </a:fld>
            <a:endParaRPr lang="en-US" dirty="0">
              <a:solidFill>
                <a:srgbClr val="00877C"/>
              </a:solidFill>
              <a:ea typeface="ＭＳ Ｐゴシック" pitchFamily="34" charset="-128"/>
            </a:endParaRPr>
          </a:p>
        </p:txBody>
      </p:sp>
      <p:sp>
        <p:nvSpPr>
          <p:cNvPr id="5" name="Text Placeholder 4"/>
          <p:cNvSpPr>
            <a:spLocks noGrp="1"/>
          </p:cNvSpPr>
          <p:nvPr>
            <p:ph type="body" sz="quarter" idx="11"/>
          </p:nvPr>
        </p:nvSpPr>
        <p:spPr>
          <a:xfrm>
            <a:off x="527051" y="1773238"/>
            <a:ext cx="9889429" cy="4176712"/>
          </a:xfrm>
        </p:spPr>
        <p:txBody>
          <a:bodyPr/>
          <a:lstStyle>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89107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7971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667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0605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752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4905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5C3F08-5203-4537-8460-6BD10B990018}" type="datetimeFigureOut">
              <a:rPr lang="en-GB" smtClean="0">
                <a:solidFill>
                  <a:prstClr val="black">
                    <a:tint val="75000"/>
                  </a:prstClr>
                </a:solidFill>
              </a:r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72DA50-3DAF-49EF-A7FE-54CE98CD96DC}"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5467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2746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3059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3881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7730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9401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1211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4429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26360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1604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5C3F08-5203-4537-8460-6BD10B990018}" type="datetimeFigureOut">
              <a:rPr lang="en-GB" smtClean="0">
                <a:solidFill>
                  <a:prstClr val="black">
                    <a:tint val="75000"/>
                  </a:prstClr>
                </a:solidFill>
              </a:r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72DA50-3DAF-49EF-A7FE-54CE98CD96DC}"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33704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608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10483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50581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38067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22131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48402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30188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31350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664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5C3F08-5203-4537-8460-6BD10B990018}" type="datetimeFigureOut">
              <a:rPr lang="en-GB" smtClean="0">
                <a:solidFill>
                  <a:prstClr val="black">
                    <a:tint val="75000"/>
                  </a:prstClr>
                </a:solidFill>
              </a:rPr>
              <a:t>28/04/2018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72DA50-3DAF-49EF-A7FE-54CE98CD96DC}"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02576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52438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68580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96303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66645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333137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06559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614624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68952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22047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5C3F08-5203-4537-8460-6BD10B990018}" type="datetimeFigureOut">
              <a:rPr lang="en-GB" smtClean="0">
                <a:solidFill>
                  <a:prstClr val="black">
                    <a:tint val="75000"/>
                  </a:prstClr>
                </a:solidFill>
              </a:rPr>
              <a:t>28/04/2018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972DA50-3DAF-49EF-A7FE-54CE98CD96DC}"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15017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20921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34839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55975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6408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92717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79249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29939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4631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p>
            <a:pPr fontAlgn="base">
              <a:spcBef>
                <a:spcPct val="0"/>
              </a:spcBef>
              <a:spcAft>
                <a:spcPct val="0"/>
              </a:spcAft>
              <a:defRPr/>
            </a:pPr>
            <a:fld id="{EDB1CEB0-146D-41E0-B6B4-7C5A5D6A1FA2}" type="slidenum">
              <a:rPr lang="en-US" smtClean="0">
                <a:solidFill>
                  <a:srgbClr val="00877C"/>
                </a:solidFill>
                <a:ea typeface="ＭＳ Ｐゴシック" pitchFamily="34" charset="-128"/>
              </a:rPr>
              <a:pPr fontAlgn="base">
                <a:spcBef>
                  <a:spcPct val="0"/>
                </a:spcBef>
                <a:spcAft>
                  <a:spcPct val="0"/>
                </a:spcAft>
                <a:defRPr/>
              </a:pPr>
              <a:t>‹#›</a:t>
            </a:fld>
            <a:endParaRPr lang="en-US" dirty="0">
              <a:solidFill>
                <a:srgbClr val="00877C"/>
              </a:solidFill>
              <a:ea typeface="ＭＳ Ｐゴシック" pitchFamily="34" charset="-128"/>
            </a:endParaRPr>
          </a:p>
        </p:txBody>
      </p:sp>
      <p:sp>
        <p:nvSpPr>
          <p:cNvPr id="5" name="Text Placeholder 4"/>
          <p:cNvSpPr>
            <a:spLocks noGrp="1"/>
          </p:cNvSpPr>
          <p:nvPr>
            <p:ph type="body" sz="quarter" idx="11"/>
          </p:nvPr>
        </p:nvSpPr>
        <p:spPr>
          <a:xfrm>
            <a:off x="527051" y="1773238"/>
            <a:ext cx="9889429" cy="4176712"/>
          </a:xfrm>
        </p:spPr>
        <p:txBody>
          <a:bodyPr/>
          <a:lstStyle>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651764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5C3F08-5203-4537-8460-6BD10B990018}" type="datetimeFigureOut">
              <a:rPr lang="en-GB" smtClean="0">
                <a:solidFill>
                  <a:prstClr val="black">
                    <a:tint val="75000"/>
                  </a:prstClr>
                </a:solidFill>
              </a:rPr>
              <a:t>28/04/2018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972DA50-3DAF-49EF-A7FE-54CE98CD96DC}"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89521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84119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51312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56424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2747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9246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13006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90658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61525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9792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C3F08-5203-4537-8460-6BD10B990018}" type="datetimeFigureOut">
              <a:rPr lang="en-GB" smtClean="0">
                <a:solidFill>
                  <a:prstClr val="black">
                    <a:tint val="75000"/>
                  </a:prstClr>
                </a:solidFill>
              </a:rPr>
              <a:t>28/04/2018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972DA50-3DAF-49EF-A7FE-54CE98CD96DC}"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719132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5C3F08-5203-4537-8460-6BD10B990018}"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72DA50-3DAF-49EF-A7FE-54CE98CD96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47230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5C3F08-5203-4537-8460-6BD10B990018}"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72DA50-3DAF-49EF-A7FE-54CE98CD96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21956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5C3F08-5203-4537-8460-6BD10B990018}"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72DA50-3DAF-49EF-A7FE-54CE98CD96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28179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5C3F08-5203-4537-8460-6BD10B990018}" type="datetimeFigureOut">
              <a:rPr lang="en-GB" smtClean="0">
                <a:solidFill>
                  <a:prstClr val="black">
                    <a:tint val="75000"/>
                  </a:prstClr>
                </a:solidFill>
              </a:rPr>
              <a:pPr/>
              <a:t>28/04/2018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72DA50-3DAF-49EF-A7FE-54CE98CD96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93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5C3F08-5203-4537-8460-6BD10B990018}" type="datetimeFigureOut">
              <a:rPr lang="en-GB" smtClean="0">
                <a:solidFill>
                  <a:prstClr val="black">
                    <a:tint val="75000"/>
                  </a:prstClr>
                </a:solidFill>
              </a:rPr>
              <a:pPr/>
              <a:t>28/04/2018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972DA50-3DAF-49EF-A7FE-54CE98CD96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95841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5C3F08-5203-4537-8460-6BD10B990018}" type="datetimeFigureOut">
              <a:rPr lang="en-GB" smtClean="0">
                <a:solidFill>
                  <a:prstClr val="black">
                    <a:tint val="75000"/>
                  </a:prstClr>
                </a:solidFill>
              </a:rPr>
              <a:pPr/>
              <a:t>28/04/2018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972DA50-3DAF-49EF-A7FE-54CE98CD96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59054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C3F08-5203-4537-8460-6BD10B990018}" type="datetimeFigureOut">
              <a:rPr lang="en-GB" smtClean="0">
                <a:solidFill>
                  <a:prstClr val="black">
                    <a:tint val="75000"/>
                  </a:prstClr>
                </a:solidFill>
              </a:rPr>
              <a:pPr/>
              <a:t>28/04/2018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972DA50-3DAF-49EF-A7FE-54CE98CD96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30305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5C3F08-5203-4537-8460-6BD10B990018}" type="datetimeFigureOut">
              <a:rPr lang="en-GB" smtClean="0">
                <a:solidFill>
                  <a:prstClr val="black">
                    <a:tint val="75000"/>
                  </a:prstClr>
                </a:solidFill>
              </a:rPr>
              <a:pPr/>
              <a:t>28/04/2018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72DA50-3DAF-49EF-A7FE-54CE98CD96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53127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5C3F08-5203-4537-8460-6BD10B990018}" type="datetimeFigureOut">
              <a:rPr lang="en-GB" smtClean="0">
                <a:solidFill>
                  <a:prstClr val="black">
                    <a:tint val="75000"/>
                  </a:prstClr>
                </a:solidFill>
              </a:rPr>
              <a:pPr/>
              <a:t>28/04/2018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72DA50-3DAF-49EF-A7FE-54CE98CD96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810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5C3F08-5203-4537-8460-6BD10B990018}" type="datetimeFigureOut">
              <a:rPr lang="en-GB" smtClean="0">
                <a:solidFill>
                  <a:prstClr val="black">
                    <a:tint val="75000"/>
                  </a:prstClr>
                </a:solidFill>
              </a:rPr>
              <a:t>28/04/2018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72DA50-3DAF-49EF-A7FE-54CE98CD96DC}"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5C3F08-5203-4537-8460-6BD10B990018}"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72DA50-3DAF-49EF-A7FE-54CE98CD96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78120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5C3F08-5203-4537-8460-6BD10B990018}"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72DA50-3DAF-49EF-A7FE-54CE98CD96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2528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Slide Dark Backgroun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613834" y="2768902"/>
            <a:ext cx="10841567" cy="467820"/>
          </a:xfrm>
        </p:spPr>
        <p:txBody>
          <a:bodyPr wrap="square" tIns="0" rIns="0" bIns="0" anchor="b" anchorCtr="0">
            <a:spAutoFit/>
          </a:bodyPr>
          <a:lstStyle>
            <a:lvl1pPr>
              <a:defRPr sz="3200">
                <a:solidFill>
                  <a:schemeClr val="bg1"/>
                </a:solidFill>
                <a:latin typeface="+mj-lt"/>
              </a:defRPr>
            </a:lvl1pPr>
          </a:lstStyle>
          <a:p>
            <a:pPr lvl="0"/>
            <a:r>
              <a:rPr lang="en-US" altLang="en-US" noProof="0" dirty="0" smtClean="0"/>
              <a:t>Click to edit Master title style</a:t>
            </a:r>
          </a:p>
        </p:txBody>
      </p:sp>
      <p:sp>
        <p:nvSpPr>
          <p:cNvPr id="8" name="Rectangle 3"/>
          <p:cNvSpPr>
            <a:spLocks noGrp="1" noChangeArrowheads="1"/>
          </p:cNvSpPr>
          <p:nvPr>
            <p:ph type="subTitle" idx="1"/>
          </p:nvPr>
        </p:nvSpPr>
        <p:spPr>
          <a:xfrm>
            <a:off x="613835" y="3501009"/>
            <a:ext cx="10841568" cy="350865"/>
          </a:xfrm>
        </p:spPr>
        <p:txBody>
          <a:bodyPr wrap="square" tIns="0" rIns="0">
            <a:spAutoFit/>
          </a:bodyPr>
          <a:lstStyle>
            <a:lvl1pPr marL="0" indent="0">
              <a:buFontTx/>
              <a:buNone/>
              <a:defRPr sz="1800">
                <a:solidFill>
                  <a:schemeClr val="bg1"/>
                </a:solidFill>
                <a:latin typeface="+mj-lt"/>
              </a:defRPr>
            </a:lvl1pPr>
          </a:lstStyle>
          <a:p>
            <a:pPr lvl="0"/>
            <a:r>
              <a:rPr lang="en-US" altLang="en-US" noProof="0" smtClean="0"/>
              <a:t>Click to edit Master subtitle style</a:t>
            </a:r>
            <a:endParaRPr lang="en-US" altLang="en-US" noProof="0" dirty="0" smtClean="0"/>
          </a:p>
        </p:txBody>
      </p:sp>
      <p:sp>
        <p:nvSpPr>
          <p:cNvPr id="9" name="Rectangle 6"/>
          <p:cNvSpPr>
            <a:spLocks noGrp="1" noChangeArrowheads="1"/>
          </p:cNvSpPr>
          <p:nvPr>
            <p:ph type="sldNum" sz="quarter" idx="4"/>
          </p:nvPr>
        </p:nvSpPr>
        <p:spPr bwMode="auto">
          <a:xfrm>
            <a:off x="0" y="6473826"/>
            <a:ext cx="541867"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FontTx/>
              <a:buNone/>
              <a:defRPr sz="1000">
                <a:solidFill>
                  <a:schemeClr val="accent1"/>
                </a:solidFill>
              </a:defRPr>
            </a:lvl1pPr>
          </a:lstStyle>
          <a:p>
            <a:pPr fontAlgn="base">
              <a:spcBef>
                <a:spcPct val="0"/>
              </a:spcBef>
              <a:spcAft>
                <a:spcPct val="0"/>
              </a:spcAft>
              <a:defRPr/>
            </a:pPr>
            <a:fld id="{EDB1CEB0-146D-41E0-B6B4-7C5A5D6A1FA2}" type="slidenum">
              <a:rPr lang="en-US" smtClean="0">
                <a:solidFill>
                  <a:srgbClr val="00877C"/>
                </a:solidFill>
                <a:ea typeface="ＭＳ Ｐゴシック" pitchFamily="34" charset="-128"/>
              </a:rPr>
              <a:pPr fontAlgn="base">
                <a:spcBef>
                  <a:spcPct val="0"/>
                </a:spcBef>
                <a:spcAft>
                  <a:spcPct val="0"/>
                </a:spcAft>
                <a:defRPr/>
              </a:pPr>
              <a:t>‹#›</a:t>
            </a:fld>
            <a:endParaRPr lang="en-US" dirty="0">
              <a:solidFill>
                <a:srgbClr val="00877C"/>
              </a:solidFill>
              <a:ea typeface="ＭＳ Ｐゴシック" pitchFamily="34" charset="-128"/>
            </a:endParaRPr>
          </a:p>
        </p:txBody>
      </p:sp>
    </p:spTree>
    <p:extLst>
      <p:ext uri="{BB962C8B-B14F-4D97-AF65-F5344CB8AC3E}">
        <p14:creationId xmlns:p14="http://schemas.microsoft.com/office/powerpoint/2010/main" val="2683063858"/>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613834" y="2768902"/>
            <a:ext cx="10841567" cy="467820"/>
          </a:xfrm>
        </p:spPr>
        <p:txBody>
          <a:bodyPr wrap="square" tIns="0" rIns="0" bIns="0" anchor="b" anchorCtr="0">
            <a:spAutoFit/>
          </a:bodyPr>
          <a:lstStyle>
            <a:lvl1pPr>
              <a:defRPr sz="3200">
                <a:solidFill>
                  <a:schemeClr val="bg1"/>
                </a:solidFill>
                <a:latin typeface="+mj-lt"/>
              </a:defRPr>
            </a:lvl1pPr>
          </a:lstStyle>
          <a:p>
            <a:pPr lvl="0"/>
            <a:r>
              <a:rPr lang="en-US" altLang="en-US" noProof="0" dirty="0" smtClean="0"/>
              <a:t>Click to edit Master title style</a:t>
            </a:r>
          </a:p>
        </p:txBody>
      </p:sp>
      <p:sp>
        <p:nvSpPr>
          <p:cNvPr id="5" name="Rectangle 3"/>
          <p:cNvSpPr>
            <a:spLocks noGrp="1" noChangeArrowheads="1"/>
          </p:cNvSpPr>
          <p:nvPr>
            <p:ph type="subTitle" idx="1"/>
          </p:nvPr>
        </p:nvSpPr>
        <p:spPr>
          <a:xfrm>
            <a:off x="613835" y="3501009"/>
            <a:ext cx="10841568" cy="350865"/>
          </a:xfrm>
        </p:spPr>
        <p:txBody>
          <a:bodyPr wrap="square" tIns="0" rIns="0">
            <a:spAutoFit/>
          </a:bodyPr>
          <a:lstStyle>
            <a:lvl1pPr marL="0" indent="0">
              <a:buFontTx/>
              <a:buNone/>
              <a:defRPr sz="1800">
                <a:solidFill>
                  <a:schemeClr val="bg1"/>
                </a:solidFill>
                <a:latin typeface="+mj-lt"/>
              </a:defRPr>
            </a:lvl1pPr>
          </a:lstStyle>
          <a:p>
            <a:pPr lvl="0"/>
            <a:r>
              <a:rPr lang="en-US" altLang="en-US" noProof="0" smtClean="0"/>
              <a:t>Click to edit Master subtitle style</a:t>
            </a:r>
            <a:endParaRPr lang="en-US" altLang="en-US" noProof="0" dirty="0" smtClean="0"/>
          </a:p>
        </p:txBody>
      </p:sp>
      <p:sp>
        <p:nvSpPr>
          <p:cNvPr id="6" name="Rectangle 6"/>
          <p:cNvSpPr>
            <a:spLocks noGrp="1" noChangeArrowheads="1"/>
          </p:cNvSpPr>
          <p:nvPr>
            <p:ph type="sldNum" sz="quarter" idx="4"/>
          </p:nvPr>
        </p:nvSpPr>
        <p:spPr bwMode="auto">
          <a:xfrm>
            <a:off x="0" y="6473826"/>
            <a:ext cx="541867"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FontTx/>
              <a:buNone/>
              <a:defRPr sz="1000">
                <a:solidFill>
                  <a:schemeClr val="accent1"/>
                </a:solidFill>
              </a:defRPr>
            </a:lvl1pPr>
          </a:lstStyle>
          <a:p>
            <a:pPr fontAlgn="base">
              <a:spcBef>
                <a:spcPct val="0"/>
              </a:spcBef>
              <a:spcAft>
                <a:spcPct val="0"/>
              </a:spcAft>
              <a:defRPr/>
            </a:pPr>
            <a:fld id="{EDB1CEB0-146D-41E0-B6B4-7C5A5D6A1FA2}" type="slidenum">
              <a:rPr lang="en-US" smtClean="0">
                <a:solidFill>
                  <a:srgbClr val="00877C"/>
                </a:solidFill>
                <a:ea typeface="ＭＳ Ｐゴシック" pitchFamily="34" charset="-128"/>
              </a:rPr>
              <a:pPr fontAlgn="base">
                <a:spcBef>
                  <a:spcPct val="0"/>
                </a:spcBef>
                <a:spcAft>
                  <a:spcPct val="0"/>
                </a:spcAft>
                <a:defRPr/>
              </a:pPr>
              <a:t>‹#›</a:t>
            </a:fld>
            <a:endParaRPr lang="en-US" dirty="0">
              <a:solidFill>
                <a:srgbClr val="00877C"/>
              </a:solidFill>
              <a:ea typeface="ＭＳ Ｐゴシック" pitchFamily="34" charset="-128"/>
            </a:endParaRPr>
          </a:p>
        </p:txBody>
      </p:sp>
    </p:spTree>
    <p:extLst>
      <p:ext uri="{BB962C8B-B14F-4D97-AF65-F5344CB8AC3E}">
        <p14:creationId xmlns:p14="http://schemas.microsoft.com/office/powerpoint/2010/main" val="14964586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527381" y="228601"/>
            <a:ext cx="9878483" cy="1209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a:solidFill>
                  <a:schemeClr val="bg1"/>
                </a:solidFill>
              </a:defRPr>
            </a:lvl1pPr>
          </a:lstStyle>
          <a:p>
            <a:pPr lvl="0"/>
            <a:r>
              <a:rPr lang="en-US" altLang="en-US" smtClean="0"/>
              <a:t>Click to edit Master title style</a:t>
            </a:r>
            <a:endParaRPr lang="en-US" altLang="en-US" dirty="0" smtClean="0"/>
          </a:p>
        </p:txBody>
      </p:sp>
      <p:sp>
        <p:nvSpPr>
          <p:cNvPr id="8" name="Rectangle 3"/>
          <p:cNvSpPr>
            <a:spLocks noGrp="1" noChangeArrowheads="1"/>
          </p:cNvSpPr>
          <p:nvPr>
            <p:ph idx="1"/>
          </p:nvPr>
        </p:nvSpPr>
        <p:spPr bwMode="auto">
          <a:xfrm>
            <a:off x="508000" y="1728788"/>
            <a:ext cx="11260667" cy="439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normAutofit/>
          </a:bodyPr>
          <a:lstStyle>
            <a:lvl1pPr>
              <a:buClr>
                <a:schemeClr val="bg1"/>
              </a:buClr>
              <a:defRPr>
                <a:solidFill>
                  <a:schemeClr val="bg1"/>
                </a:solidFill>
              </a:defRPr>
            </a:lvl1pPr>
            <a:lvl2pPr>
              <a:defRPr>
                <a:solidFill>
                  <a:schemeClr val="bg1"/>
                </a:solidFill>
              </a:defRPr>
            </a:lvl2pPr>
            <a:lvl3pPr marL="1254125" indent="-339725">
              <a:defRPr>
                <a:solidFill>
                  <a:schemeClr val="bg1"/>
                </a:solidFill>
              </a:defRPr>
            </a:lvl3pPr>
            <a:lvl4pPr>
              <a:defRPr>
                <a:solidFill>
                  <a:schemeClr val="bg1"/>
                </a:solidFill>
              </a:defRPr>
            </a:lvl4p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p:txBody>
      </p:sp>
      <p:sp>
        <p:nvSpPr>
          <p:cNvPr id="9" name="Rectangle 6"/>
          <p:cNvSpPr>
            <a:spLocks noGrp="1" noChangeArrowheads="1"/>
          </p:cNvSpPr>
          <p:nvPr>
            <p:ph type="sldNum" sz="quarter" idx="4"/>
          </p:nvPr>
        </p:nvSpPr>
        <p:spPr bwMode="auto">
          <a:xfrm>
            <a:off x="0" y="6473826"/>
            <a:ext cx="541867"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FontTx/>
              <a:buNone/>
              <a:defRPr sz="1000">
                <a:solidFill>
                  <a:schemeClr val="bg1"/>
                </a:solidFill>
              </a:defRPr>
            </a:lvl1pPr>
          </a:lstStyle>
          <a:p>
            <a:pPr fontAlgn="base">
              <a:spcBef>
                <a:spcPct val="0"/>
              </a:spcBef>
              <a:spcAft>
                <a:spcPct val="0"/>
              </a:spcAft>
              <a:defRPr/>
            </a:pPr>
            <a:fld id="{EDB1CEB0-146D-41E0-B6B4-7C5A5D6A1FA2}" type="slidenum">
              <a:rPr lang="en-US" smtClean="0">
                <a:solidFill>
                  <a:srgbClr val="FFFFFF"/>
                </a:solidFill>
                <a:ea typeface="ＭＳ Ｐゴシック" pitchFamily="34" charset="-128"/>
              </a:rPr>
              <a:pPr fontAlgn="base">
                <a:spcBef>
                  <a:spcPct val="0"/>
                </a:spcBef>
                <a:spcAft>
                  <a:spcPct val="0"/>
                </a:spcAft>
                <a:defRPr/>
              </a:pPr>
              <a:t>‹#›</a:t>
            </a:fld>
            <a:endParaRPr lang="en-US" dirty="0">
              <a:solidFill>
                <a:srgbClr val="FFFFFF"/>
              </a:solidFill>
              <a:ea typeface="ＭＳ Ｐゴシック" pitchFamily="34" charset="-128"/>
            </a:endParaRPr>
          </a:p>
        </p:txBody>
      </p:sp>
      <p:sp>
        <p:nvSpPr>
          <p:cNvPr id="10" name="TextBox 9"/>
          <p:cNvSpPr txBox="1"/>
          <p:nvPr userDrawn="1"/>
        </p:nvSpPr>
        <p:spPr>
          <a:xfrm>
            <a:off x="623392" y="6478794"/>
            <a:ext cx="10240399" cy="230832"/>
          </a:xfrm>
          <a:prstGeom prst="rect">
            <a:avLst/>
          </a:prstGeom>
          <a:noFill/>
        </p:spPr>
        <p:txBody>
          <a:bodyPr wrap="square" rtlCol="0">
            <a:spAutoFit/>
          </a:bodyPr>
          <a:lstStyle/>
          <a:p>
            <a:r>
              <a:rPr lang="en-GB" sz="900" dirty="0" smtClean="0">
                <a:solidFill>
                  <a:srgbClr val="FFFFFF"/>
                </a:solidFill>
              </a:rPr>
              <a:t>Copyright © 2016 Merck Sharp &amp; Dohme Corp.</a:t>
            </a:r>
            <a:endParaRPr lang="en-GB" sz="900" dirty="0">
              <a:solidFill>
                <a:srgbClr val="FFFFFF"/>
              </a:solidFill>
            </a:endParaRPr>
          </a:p>
        </p:txBody>
      </p:sp>
    </p:spTree>
    <p:extLst>
      <p:ext uri="{BB962C8B-B14F-4D97-AF65-F5344CB8AC3E}">
        <p14:creationId xmlns:p14="http://schemas.microsoft.com/office/powerpoint/2010/main" val="383641270"/>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p>
            <a:pPr fontAlgn="base">
              <a:spcBef>
                <a:spcPct val="0"/>
              </a:spcBef>
              <a:spcAft>
                <a:spcPct val="0"/>
              </a:spcAft>
              <a:defRPr/>
            </a:pPr>
            <a:fld id="{EDB1CEB0-146D-41E0-B6B4-7C5A5D6A1FA2}" type="slidenum">
              <a:rPr lang="en-US" smtClean="0">
                <a:solidFill>
                  <a:srgbClr val="00877C"/>
                </a:solidFill>
                <a:ea typeface="ＭＳ Ｐゴシック" pitchFamily="34" charset="-128"/>
              </a:rPr>
              <a:pPr fontAlgn="base">
                <a:spcBef>
                  <a:spcPct val="0"/>
                </a:spcBef>
                <a:spcAft>
                  <a:spcPct val="0"/>
                </a:spcAft>
                <a:defRPr/>
              </a:pPr>
              <a:t>‹#›</a:t>
            </a:fld>
            <a:endParaRPr lang="en-US" dirty="0">
              <a:solidFill>
                <a:srgbClr val="00877C"/>
              </a:solidFill>
              <a:ea typeface="ＭＳ Ｐゴシック" pitchFamily="34" charset="-128"/>
            </a:endParaRPr>
          </a:p>
        </p:txBody>
      </p:sp>
      <p:sp>
        <p:nvSpPr>
          <p:cNvPr id="5" name="Text Placeholder 4"/>
          <p:cNvSpPr>
            <a:spLocks noGrp="1"/>
          </p:cNvSpPr>
          <p:nvPr>
            <p:ph type="body" sz="quarter" idx="11"/>
          </p:nvPr>
        </p:nvSpPr>
        <p:spPr>
          <a:xfrm>
            <a:off x="527051" y="1773238"/>
            <a:ext cx="9889429" cy="4176712"/>
          </a:xfrm>
        </p:spPr>
        <p:txBody>
          <a:bodyPr/>
          <a:lstStyle>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1358718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pPr fontAlgn="base">
              <a:spcBef>
                <a:spcPct val="0"/>
              </a:spcBef>
              <a:spcAft>
                <a:spcPct val="0"/>
              </a:spcAft>
              <a:defRPr/>
            </a:pPr>
            <a:fld id="{EDB1CEB0-146D-41E0-B6B4-7C5A5D6A1FA2}" type="slidenum">
              <a:rPr lang="en-US" smtClean="0">
                <a:solidFill>
                  <a:srgbClr val="FFFFFF"/>
                </a:solidFill>
                <a:ea typeface="ＭＳ Ｐゴシック" pitchFamily="34" charset="-128"/>
              </a:rPr>
              <a:pPr fontAlgn="base">
                <a:spcBef>
                  <a:spcPct val="0"/>
                </a:spcBef>
                <a:spcAft>
                  <a:spcPct val="0"/>
                </a:spcAft>
                <a:defRPr/>
              </a:pPr>
              <a:t>‹#›</a:t>
            </a:fld>
            <a:endParaRPr lang="en-US" dirty="0">
              <a:solidFill>
                <a:srgbClr val="FFFFFF"/>
              </a:solidFill>
              <a:ea typeface="ＭＳ Ｐゴシック" pitchFamily="34" charset="-128"/>
            </a:endParaRPr>
          </a:p>
        </p:txBody>
      </p:sp>
      <p:sp>
        <p:nvSpPr>
          <p:cNvPr id="4" name="Rectangle 2"/>
          <p:cNvSpPr>
            <a:spLocks noGrp="1" noChangeArrowheads="1"/>
          </p:cNvSpPr>
          <p:nvPr>
            <p:ph type="ctrTitle"/>
          </p:nvPr>
        </p:nvSpPr>
        <p:spPr>
          <a:xfrm>
            <a:off x="613834" y="2768902"/>
            <a:ext cx="10841567" cy="467820"/>
          </a:xfrm>
        </p:spPr>
        <p:txBody>
          <a:bodyPr wrap="square" tIns="0" rIns="0" bIns="0" anchor="b" anchorCtr="0">
            <a:spAutoFit/>
          </a:bodyPr>
          <a:lstStyle>
            <a:lvl1pPr>
              <a:defRPr sz="3200">
                <a:solidFill>
                  <a:schemeClr val="bg1"/>
                </a:solidFill>
                <a:latin typeface="+mj-lt"/>
              </a:defRPr>
            </a:lvl1pPr>
          </a:lstStyle>
          <a:p>
            <a:pPr lvl="0"/>
            <a:r>
              <a:rPr lang="en-US" altLang="en-US" noProof="0" dirty="0" smtClean="0"/>
              <a:t>Click to edit Master title style</a:t>
            </a:r>
          </a:p>
        </p:txBody>
      </p:sp>
      <p:sp>
        <p:nvSpPr>
          <p:cNvPr id="5" name="Rectangle 3"/>
          <p:cNvSpPr>
            <a:spLocks noGrp="1" noChangeArrowheads="1"/>
          </p:cNvSpPr>
          <p:nvPr>
            <p:ph type="subTitle" idx="1"/>
          </p:nvPr>
        </p:nvSpPr>
        <p:spPr>
          <a:xfrm>
            <a:off x="613835" y="3501009"/>
            <a:ext cx="10841568" cy="350865"/>
          </a:xfrm>
        </p:spPr>
        <p:txBody>
          <a:bodyPr wrap="square" tIns="0" rIns="0">
            <a:spAutoFit/>
          </a:bodyPr>
          <a:lstStyle>
            <a:lvl1pPr marL="0" indent="0">
              <a:buFontTx/>
              <a:buNone/>
              <a:defRPr sz="1800">
                <a:solidFill>
                  <a:schemeClr val="bg1"/>
                </a:solidFill>
                <a:latin typeface="+mj-lt"/>
              </a:defRPr>
            </a:lvl1pPr>
          </a:lstStyle>
          <a:p>
            <a:pPr lvl="0"/>
            <a:r>
              <a:rPr lang="en-US" altLang="en-US" noProof="0" smtClean="0"/>
              <a:t>Click to edit Master subtitle style</a:t>
            </a:r>
            <a:endParaRPr lang="en-US" altLang="en-US" noProof="0" dirty="0" smtClean="0"/>
          </a:p>
        </p:txBody>
      </p:sp>
      <p:sp>
        <p:nvSpPr>
          <p:cNvPr id="7" name="TextBox 6"/>
          <p:cNvSpPr txBox="1"/>
          <p:nvPr userDrawn="1"/>
        </p:nvSpPr>
        <p:spPr>
          <a:xfrm>
            <a:off x="623392" y="6478794"/>
            <a:ext cx="10240399" cy="230832"/>
          </a:xfrm>
          <a:prstGeom prst="rect">
            <a:avLst/>
          </a:prstGeom>
          <a:noFill/>
        </p:spPr>
        <p:txBody>
          <a:bodyPr wrap="square" rtlCol="0">
            <a:spAutoFit/>
          </a:bodyPr>
          <a:lstStyle/>
          <a:p>
            <a:r>
              <a:rPr lang="en-GB" sz="900" dirty="0" smtClean="0">
                <a:solidFill>
                  <a:srgbClr val="FFFFFF"/>
                </a:solidFill>
              </a:rPr>
              <a:t>Copyright © 2016 Merck Sharp &amp; Dohme Corp.</a:t>
            </a:r>
            <a:endParaRPr lang="en-GB" sz="900" dirty="0">
              <a:solidFill>
                <a:srgbClr val="FFFFFF"/>
              </a:solidFill>
            </a:endParaRPr>
          </a:p>
        </p:txBody>
      </p:sp>
    </p:spTree>
    <p:extLst>
      <p:ext uri="{BB962C8B-B14F-4D97-AF65-F5344CB8AC3E}">
        <p14:creationId xmlns:p14="http://schemas.microsoft.com/office/powerpoint/2010/main" val="292255551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pPr fontAlgn="base">
              <a:spcBef>
                <a:spcPct val="0"/>
              </a:spcBef>
              <a:spcAft>
                <a:spcPct val="0"/>
              </a:spcAft>
              <a:defRPr/>
            </a:pPr>
            <a:fld id="{EDB1CEB0-146D-41E0-B6B4-7C5A5D6A1FA2}" type="slidenum">
              <a:rPr lang="en-US" smtClean="0">
                <a:solidFill>
                  <a:srgbClr val="FFFFFF"/>
                </a:solidFill>
                <a:ea typeface="ＭＳ Ｐゴシック" pitchFamily="34" charset="-128"/>
              </a:rPr>
              <a:pPr fontAlgn="base">
                <a:spcBef>
                  <a:spcPct val="0"/>
                </a:spcBef>
                <a:spcAft>
                  <a:spcPct val="0"/>
                </a:spcAft>
                <a:defRPr/>
              </a:pPr>
              <a:t>‹#›</a:t>
            </a:fld>
            <a:endParaRPr lang="en-US" dirty="0">
              <a:solidFill>
                <a:srgbClr val="FFFFFF"/>
              </a:solidFill>
              <a:ea typeface="ＭＳ Ｐゴシック" pitchFamily="34" charset="-128"/>
            </a:endParaRPr>
          </a:p>
        </p:txBody>
      </p:sp>
      <p:sp>
        <p:nvSpPr>
          <p:cNvPr id="4" name="TextBox 3"/>
          <p:cNvSpPr txBox="1"/>
          <p:nvPr userDrawn="1"/>
        </p:nvSpPr>
        <p:spPr>
          <a:xfrm>
            <a:off x="623392" y="6478794"/>
            <a:ext cx="10240399" cy="230832"/>
          </a:xfrm>
          <a:prstGeom prst="rect">
            <a:avLst/>
          </a:prstGeom>
          <a:noFill/>
        </p:spPr>
        <p:txBody>
          <a:bodyPr wrap="square" rtlCol="0">
            <a:spAutoFit/>
          </a:bodyPr>
          <a:lstStyle/>
          <a:p>
            <a:r>
              <a:rPr lang="en-GB" sz="900" dirty="0" smtClean="0">
                <a:solidFill>
                  <a:srgbClr val="FFFFFF"/>
                </a:solidFill>
              </a:rPr>
              <a:t>Copyright © 2016 Merck Sharp &amp; Dohme Corp.</a:t>
            </a:r>
            <a:endParaRPr lang="en-GB" sz="900" dirty="0">
              <a:solidFill>
                <a:srgbClr val="FFFFFF"/>
              </a:solidFill>
            </a:endParaRPr>
          </a:p>
        </p:txBody>
      </p:sp>
      <p:sp>
        <p:nvSpPr>
          <p:cNvPr id="5" name="Title 1"/>
          <p:cNvSpPr>
            <a:spLocks noGrp="1"/>
          </p:cNvSpPr>
          <p:nvPr>
            <p:ph type="title"/>
          </p:nvPr>
        </p:nvSpPr>
        <p:spPr>
          <a:xfrm>
            <a:off x="527381" y="228601"/>
            <a:ext cx="9878483" cy="1209674"/>
          </a:xfrm>
        </p:spPr>
        <p:txBody>
          <a:bodyPr/>
          <a:lstStyle/>
          <a:p>
            <a:r>
              <a:rPr lang="en-GB"/>
              <a:t>Click to edit Master title style</a:t>
            </a:r>
            <a:endParaRPr lang="en-US"/>
          </a:p>
        </p:txBody>
      </p:sp>
      <p:sp>
        <p:nvSpPr>
          <p:cNvPr id="6" name="Text Placeholder 4"/>
          <p:cNvSpPr>
            <a:spLocks noGrp="1"/>
          </p:cNvSpPr>
          <p:nvPr>
            <p:ph type="body" sz="quarter" idx="11"/>
          </p:nvPr>
        </p:nvSpPr>
        <p:spPr>
          <a:xfrm>
            <a:off x="527051" y="1773238"/>
            <a:ext cx="9889429" cy="4176712"/>
          </a:xfrm>
        </p:spPr>
        <p:txBody>
          <a:bodyPr/>
          <a:lstStyle>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242090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a:xfrm>
            <a:off x="0" y="6473826"/>
            <a:ext cx="541867" cy="231775"/>
          </a:xfrm>
        </p:spPr>
        <p:txBody>
          <a:bodyPr/>
          <a:lstStyle>
            <a:lvl1pPr>
              <a:defRPr>
                <a:solidFill>
                  <a:schemeClr val="bg1"/>
                </a:solidFill>
              </a:defRPr>
            </a:lvl1pPr>
          </a:lstStyle>
          <a:p>
            <a:pPr fontAlgn="base">
              <a:spcBef>
                <a:spcPct val="0"/>
              </a:spcBef>
              <a:spcAft>
                <a:spcPct val="0"/>
              </a:spcAft>
              <a:defRPr/>
            </a:pPr>
            <a:fld id="{EDB1CEB0-146D-41E0-B6B4-7C5A5D6A1FA2}" type="slidenum">
              <a:rPr lang="en-US" smtClean="0">
                <a:solidFill>
                  <a:srgbClr val="FFFFFF"/>
                </a:solidFill>
                <a:ea typeface="ＭＳ Ｐゴシック" pitchFamily="34" charset="-128"/>
              </a:rPr>
              <a:pPr fontAlgn="base">
                <a:spcBef>
                  <a:spcPct val="0"/>
                </a:spcBef>
                <a:spcAft>
                  <a:spcPct val="0"/>
                </a:spcAft>
                <a:defRPr/>
              </a:pPr>
              <a:t>‹#›</a:t>
            </a:fld>
            <a:endParaRPr lang="en-US" dirty="0">
              <a:solidFill>
                <a:srgbClr val="FFFFFF"/>
              </a:solidFill>
              <a:ea typeface="ＭＳ Ｐゴシック" pitchFamily="34" charset="-128"/>
            </a:endParaRPr>
          </a:p>
        </p:txBody>
      </p:sp>
      <p:sp>
        <p:nvSpPr>
          <p:cNvPr id="5" name="TextBox 4"/>
          <p:cNvSpPr txBox="1"/>
          <p:nvPr userDrawn="1"/>
        </p:nvSpPr>
        <p:spPr>
          <a:xfrm>
            <a:off x="623392" y="6478794"/>
            <a:ext cx="10240399" cy="230832"/>
          </a:xfrm>
          <a:prstGeom prst="rect">
            <a:avLst/>
          </a:prstGeom>
          <a:noFill/>
        </p:spPr>
        <p:txBody>
          <a:bodyPr wrap="square" rtlCol="0">
            <a:spAutoFit/>
          </a:bodyPr>
          <a:lstStyle/>
          <a:p>
            <a:r>
              <a:rPr lang="en-GB" sz="900" dirty="0" smtClean="0">
                <a:solidFill>
                  <a:srgbClr val="FFFFFF"/>
                </a:solidFill>
              </a:rPr>
              <a:t>Copyright © 2016 Merck Sharp &amp; Dohme Corp.</a:t>
            </a:r>
            <a:endParaRPr lang="en-GB" sz="900" dirty="0">
              <a:solidFill>
                <a:srgbClr val="FFFFFF"/>
              </a:solidFill>
            </a:endParaRPr>
          </a:p>
        </p:txBody>
      </p:sp>
      <p:sp>
        <p:nvSpPr>
          <p:cNvPr id="6" name="Rectangle 2"/>
          <p:cNvSpPr>
            <a:spLocks noGrp="1" noChangeArrowheads="1"/>
          </p:cNvSpPr>
          <p:nvPr>
            <p:ph type="title"/>
          </p:nvPr>
        </p:nvSpPr>
        <p:spPr bwMode="auto">
          <a:xfrm>
            <a:off x="527381" y="228601"/>
            <a:ext cx="9878483" cy="1209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a:solidFill>
                  <a:schemeClr val="bg1"/>
                </a:solidFill>
              </a:defRPr>
            </a:lvl1pPr>
          </a:lstStyle>
          <a:p>
            <a:pPr lvl="0"/>
            <a:r>
              <a:rPr lang="en-US" altLang="en-US" smtClean="0"/>
              <a:t>Click to edit Master title style</a:t>
            </a:r>
            <a:endParaRPr lang="en-US" altLang="en-US" dirty="0" smtClean="0"/>
          </a:p>
        </p:txBody>
      </p:sp>
      <p:sp>
        <p:nvSpPr>
          <p:cNvPr id="11" name="Text Placeholder 10"/>
          <p:cNvSpPr>
            <a:spLocks noGrp="1"/>
          </p:cNvSpPr>
          <p:nvPr>
            <p:ph type="body" sz="quarter" idx="11"/>
          </p:nvPr>
        </p:nvSpPr>
        <p:spPr>
          <a:xfrm>
            <a:off x="527051" y="1773238"/>
            <a:ext cx="9889067" cy="4248150"/>
          </a:xfrm>
        </p:spPr>
        <p:txBody>
          <a:bodyPr/>
          <a:lstStyle>
            <a:lvl1pPr>
              <a:buClr>
                <a:schemeClr val="bg1"/>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38930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35000" y="274639"/>
            <a:ext cx="10972800" cy="523875"/>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596900" y="1001714"/>
            <a:ext cx="10972800" cy="5419725"/>
          </a:xfrm>
        </p:spPr>
        <p:txBody>
          <a:bodyPr/>
          <a:lstStyle/>
          <a:p>
            <a:pPr lvl="0"/>
            <a:endParaRPr lang="fr-FR" noProof="0" smtClean="0"/>
          </a:p>
        </p:txBody>
      </p:sp>
    </p:spTree>
    <p:extLst>
      <p:ext uri="{BB962C8B-B14F-4D97-AF65-F5344CB8AC3E}">
        <p14:creationId xmlns:p14="http://schemas.microsoft.com/office/powerpoint/2010/main" val="880676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5C3F08-5203-4537-8460-6BD10B990018}" type="datetimeFigureOut">
              <a:rPr lang="en-GB" smtClean="0">
                <a:solidFill>
                  <a:prstClr val="black">
                    <a:tint val="75000"/>
                  </a:prstClr>
                </a:solidFill>
              </a:rPr>
              <a:t>28/04/2018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72DA50-3DAF-49EF-A7FE-54CE98CD96DC}"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5C87AF59-C38E-45D8-A387-FEA7F863BBF0}" type="datetimeFigureOut">
              <a:rPr lang="en-GB" smtClean="0">
                <a:solidFill>
                  <a:srgbClr val="000000"/>
                </a:solidFill>
              </a:rPr>
              <a:pPr/>
              <a:t>28/04/2018</a:t>
            </a:fld>
            <a:endParaRPr lang="en-GB">
              <a:solidFill>
                <a:srgbClr val="000000"/>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a:solidFill>
                <a:srgbClr val="000000"/>
              </a:solidFill>
            </a:endParaRPr>
          </a:p>
        </p:txBody>
      </p:sp>
      <p:sp>
        <p:nvSpPr>
          <p:cNvPr id="4" name="Slide Number Placeholder 3"/>
          <p:cNvSpPr>
            <a:spLocks noGrp="1"/>
          </p:cNvSpPr>
          <p:nvPr>
            <p:ph type="sldNum" sz="quarter" idx="12"/>
          </p:nvPr>
        </p:nvSpPr>
        <p:spPr/>
        <p:txBody>
          <a:bodyPr/>
          <a:lstStyle/>
          <a:p>
            <a:fld id="{A230A8D8-DB3C-4C92-A910-B977E9A4F558}" type="slidenum">
              <a:rPr lang="en-GB" smtClean="0">
                <a:solidFill>
                  <a:srgbClr val="00539F"/>
                </a:solidFill>
              </a:rPr>
              <a:pPr/>
              <a:t>‹#›</a:t>
            </a:fld>
            <a:endParaRPr lang="en-GB">
              <a:solidFill>
                <a:srgbClr val="00539F"/>
              </a:solidFill>
            </a:endParaRPr>
          </a:p>
        </p:txBody>
      </p:sp>
    </p:spTree>
    <p:extLst>
      <p:ext uri="{BB962C8B-B14F-4D97-AF65-F5344CB8AC3E}">
        <p14:creationId xmlns:p14="http://schemas.microsoft.com/office/powerpoint/2010/main" val="16884439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C87AF59-C38E-45D8-A387-FEA7F863BBF0}" type="datetimeFigureOut">
              <a:rPr lang="en-GB" smtClean="0">
                <a:solidFill>
                  <a:srgbClr val="000000"/>
                </a:solidFill>
              </a:rPr>
              <a:pPr/>
              <a:t>28/04/2018</a:t>
            </a:fld>
            <a:endParaRPr lang="en-GB">
              <a:solidFill>
                <a:srgbClr val="000000"/>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p:txBody>
          <a:bodyPr/>
          <a:lstStyle/>
          <a:p>
            <a:fld id="{A230A8D8-DB3C-4C92-A910-B977E9A4F558}" type="slidenum">
              <a:rPr lang="en-GB" smtClean="0">
                <a:solidFill>
                  <a:srgbClr val="00539F"/>
                </a:solidFill>
              </a:rPr>
              <a:pPr/>
              <a:t>‹#›</a:t>
            </a:fld>
            <a:endParaRPr lang="en-GB">
              <a:solidFill>
                <a:srgbClr val="00539F"/>
              </a:solidFill>
            </a:endParaRPr>
          </a:p>
        </p:txBody>
      </p:sp>
    </p:spTree>
    <p:extLst>
      <p:ext uri="{BB962C8B-B14F-4D97-AF65-F5344CB8AC3E}">
        <p14:creationId xmlns:p14="http://schemas.microsoft.com/office/powerpoint/2010/main" val="21728828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anose="020B060602020203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36750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BA5CAE31-2090-4A99-8F04-D4F65F104B50}" type="datetimeFigureOut">
              <a:rPr lang="en-GB" smtClean="0">
                <a:solidFill>
                  <a:srgbClr val="000000"/>
                </a:solidFill>
              </a:rPr>
              <a:pPr/>
              <a:t>28/04/2018</a:t>
            </a:fld>
            <a:endParaRPr lang="en-GB">
              <a:solidFill>
                <a:srgbClr val="000000"/>
              </a:solidFill>
            </a:endParaRPr>
          </a:p>
        </p:txBody>
      </p:sp>
      <p:sp>
        <p:nvSpPr>
          <p:cNvPr id="4" name="Slide Number Placeholder 3"/>
          <p:cNvSpPr>
            <a:spLocks noGrp="1"/>
          </p:cNvSpPr>
          <p:nvPr>
            <p:ph type="sldNum" sz="quarter" idx="12"/>
          </p:nvPr>
        </p:nvSpPr>
        <p:spPr/>
        <p:txBody>
          <a:bodyPr/>
          <a:lstStyle/>
          <a:p>
            <a:fld id="{468F1B89-8840-4448-AD32-72B0BA9EF04B}" type="slidenum">
              <a:rPr lang="en-GB" smtClean="0">
                <a:solidFill>
                  <a:srgbClr val="00539F"/>
                </a:solidFill>
              </a:rPr>
              <a:pPr/>
              <a:t>‹#›</a:t>
            </a:fld>
            <a:endParaRPr lang="en-GB">
              <a:solidFill>
                <a:srgbClr val="00539F"/>
              </a:solidFill>
            </a:endParaRPr>
          </a:p>
        </p:txBody>
      </p:sp>
      <p:sp>
        <p:nvSpPr>
          <p:cNvPr id="5" name="Title 1"/>
          <p:cNvSpPr>
            <a:spLocks noGrp="1"/>
          </p:cNvSpPr>
          <p:nvPr>
            <p:ph type="title"/>
          </p:nvPr>
        </p:nvSpPr>
        <p:spPr>
          <a:xfrm>
            <a:off x="431371" y="764704"/>
            <a:ext cx="10972800" cy="576064"/>
          </a:xfrm>
          <a:prstGeom prst="rect">
            <a:avLst/>
          </a:prstGeom>
        </p:spPr>
        <p:txBody>
          <a:bodyPr>
            <a:normAutofit/>
          </a:bodyPr>
          <a:lstStyle>
            <a:lvl1pPr algn="l">
              <a:defRPr sz="2800" b="1"/>
            </a:lvl1pPr>
          </a:lstStyle>
          <a:p>
            <a:r>
              <a:rPr lang="en-GB" dirty="0"/>
              <a:t>Click to edit Master title style</a:t>
            </a:r>
            <a:endParaRPr lang="en-US" dirty="0"/>
          </a:p>
        </p:txBody>
      </p:sp>
    </p:spTree>
    <p:extLst>
      <p:ext uri="{BB962C8B-B14F-4D97-AF65-F5344CB8AC3E}">
        <p14:creationId xmlns:p14="http://schemas.microsoft.com/office/powerpoint/2010/main" val="307308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C3F08-5203-4537-8460-6BD10B990018}" type="datetimeFigureOut">
              <a:rPr lang="en-GB" smtClean="0">
                <a:solidFill>
                  <a:prstClr val="black">
                    <a:tint val="75000"/>
                  </a:prstClr>
                </a:solidFill>
              </a:rPr>
              <a:t>28/04/2018</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2DA50-3DAF-49EF-A7FE-54CE98CD96DC}" type="slidenum">
              <a:rPr lang="en-GB" smtClean="0">
                <a:solidFill>
                  <a:prstClr val="black">
                    <a:tint val="75000"/>
                  </a:prstClr>
                </a:solidFill>
              </a:r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73" r:id="rId12"/>
    <p:sldLayoutId id="2147483774" r:id="rId13"/>
    <p:sldLayoutId id="2147483770" r:id="rId14"/>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5202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662148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445652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545131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72" r:id="rId12"/>
  </p:sldLayoutIdLst>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9AE10-6F70-4F06-8414-59F71A6E402F}"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5A6D1-2ECD-4C77-81B0-CC3910201C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09371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C3F08-5203-4537-8460-6BD10B990018}" type="datetimeFigureOut">
              <a:rPr lang="en-GB" smtClean="0">
                <a:solidFill>
                  <a:prstClr val="black">
                    <a:tint val="75000"/>
                  </a:prstClr>
                </a:solidFill>
              </a:rPr>
              <a:pPr/>
              <a:t>28/04/2018</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2DA50-3DAF-49EF-A7FE-54CE98CD96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710950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3765"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itchFamily="34" charset="0"/>
        <a:buChar char="•"/>
        <a:defRPr sz="2400" b="0" i="0" u="none"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512" name="Rectangle 2"/>
          <p:cNvSpPr>
            <a:spLocks noGrp="1" noChangeArrowheads="1"/>
          </p:cNvSpPr>
          <p:nvPr>
            <p:ph type="title"/>
          </p:nvPr>
        </p:nvSpPr>
        <p:spPr bwMode="auto">
          <a:xfrm>
            <a:off x="527381" y="228601"/>
            <a:ext cx="9878483" cy="1209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en-US" dirty="0" smtClean="0"/>
              <a:t>Click to edit Master title style</a:t>
            </a:r>
          </a:p>
        </p:txBody>
      </p:sp>
      <p:sp>
        <p:nvSpPr>
          <p:cNvPr id="21513" name="Rectangle 3"/>
          <p:cNvSpPr>
            <a:spLocks noGrp="1" noChangeArrowheads="1"/>
          </p:cNvSpPr>
          <p:nvPr>
            <p:ph type="body" idx="1"/>
          </p:nvPr>
        </p:nvSpPr>
        <p:spPr bwMode="auto">
          <a:xfrm>
            <a:off x="528000" y="1774800"/>
            <a:ext cx="11260667" cy="439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normAutofit/>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p:txBody>
      </p:sp>
      <p:sp>
        <p:nvSpPr>
          <p:cNvPr id="1030" name="Rectangle 6"/>
          <p:cNvSpPr>
            <a:spLocks noGrp="1" noChangeArrowheads="1"/>
          </p:cNvSpPr>
          <p:nvPr>
            <p:ph type="sldNum" sz="quarter" idx="4"/>
          </p:nvPr>
        </p:nvSpPr>
        <p:spPr bwMode="auto">
          <a:xfrm>
            <a:off x="0" y="6473826"/>
            <a:ext cx="541867"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FontTx/>
              <a:buNone/>
              <a:defRPr sz="1000">
                <a:solidFill>
                  <a:schemeClr val="accent1"/>
                </a:solidFill>
              </a:defRPr>
            </a:lvl1pPr>
          </a:lstStyle>
          <a:p>
            <a:pPr fontAlgn="base">
              <a:spcBef>
                <a:spcPct val="0"/>
              </a:spcBef>
              <a:spcAft>
                <a:spcPct val="0"/>
              </a:spcAft>
              <a:defRPr/>
            </a:pPr>
            <a:fld id="{EDB1CEB0-146D-41E0-B6B4-7C5A5D6A1FA2}" type="slidenum">
              <a:rPr lang="en-US" smtClean="0">
                <a:solidFill>
                  <a:srgbClr val="00877C"/>
                </a:solidFill>
                <a:ea typeface="ＭＳ Ｐゴシック" pitchFamily="34" charset="-128"/>
              </a:rPr>
              <a:pPr fontAlgn="base">
                <a:spcBef>
                  <a:spcPct val="0"/>
                </a:spcBef>
                <a:spcAft>
                  <a:spcPct val="0"/>
                </a:spcAft>
                <a:defRPr/>
              </a:pPr>
              <a:t>‹#›</a:t>
            </a:fld>
            <a:endParaRPr lang="en-US" dirty="0">
              <a:solidFill>
                <a:srgbClr val="00877C"/>
              </a:solidFill>
              <a:ea typeface="ＭＳ Ｐゴシック" pitchFamily="34" charset="-128"/>
            </a:endParaRPr>
          </a:p>
        </p:txBody>
      </p:sp>
    </p:spTree>
    <p:extLst>
      <p:ext uri="{BB962C8B-B14F-4D97-AF65-F5344CB8AC3E}">
        <p14:creationId xmlns:p14="http://schemas.microsoft.com/office/powerpoint/2010/main" val="466187870"/>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iming>
    <p:tnLst>
      <p:par>
        <p:cTn id="1" dur="indefinite" restart="never" nodeType="tmRoot"/>
      </p:par>
    </p:tnLst>
  </p:timing>
  <p:hf sldNum="0" hdr="0" ftr="0" dt="0"/>
  <p:txStyles>
    <p:titleStyle>
      <a:lvl1pPr algn="l" rtl="0" eaLnBrk="1" fontAlgn="base" hangingPunct="1">
        <a:lnSpc>
          <a:spcPct val="95000"/>
        </a:lnSpc>
        <a:spcBef>
          <a:spcPct val="0"/>
        </a:spcBef>
        <a:spcAft>
          <a:spcPct val="0"/>
        </a:spcAft>
        <a:defRPr sz="2600" b="1">
          <a:solidFill>
            <a:schemeClr val="tx1">
              <a:lumMod val="50000"/>
              <a:lumOff val="50000"/>
            </a:schemeClr>
          </a:solidFill>
          <a:latin typeface="+mj-lt"/>
          <a:ea typeface="+mj-ea"/>
          <a:cs typeface="+mj-cs"/>
        </a:defRPr>
      </a:lvl1pPr>
      <a:lvl2pPr algn="l" rtl="0" eaLnBrk="1" fontAlgn="base" hangingPunct="1">
        <a:spcBef>
          <a:spcPct val="0"/>
        </a:spcBef>
        <a:spcAft>
          <a:spcPct val="0"/>
        </a:spcAft>
        <a:defRPr sz="3200" b="1">
          <a:solidFill>
            <a:schemeClr val="bg1"/>
          </a:solidFill>
          <a:latin typeface="Arial Narrow" pitchFamily="34" charset="0"/>
          <a:cs typeface="Arial" charset="0"/>
        </a:defRPr>
      </a:lvl2pPr>
      <a:lvl3pPr algn="l" rtl="0" eaLnBrk="1" fontAlgn="base" hangingPunct="1">
        <a:spcBef>
          <a:spcPct val="0"/>
        </a:spcBef>
        <a:spcAft>
          <a:spcPct val="0"/>
        </a:spcAft>
        <a:defRPr sz="3200" b="1">
          <a:solidFill>
            <a:schemeClr val="bg1"/>
          </a:solidFill>
          <a:latin typeface="Arial Narrow" pitchFamily="34" charset="0"/>
          <a:cs typeface="Arial" charset="0"/>
        </a:defRPr>
      </a:lvl3pPr>
      <a:lvl4pPr algn="l" rtl="0" eaLnBrk="1" fontAlgn="base" hangingPunct="1">
        <a:spcBef>
          <a:spcPct val="0"/>
        </a:spcBef>
        <a:spcAft>
          <a:spcPct val="0"/>
        </a:spcAft>
        <a:defRPr sz="3200" b="1">
          <a:solidFill>
            <a:schemeClr val="bg1"/>
          </a:solidFill>
          <a:latin typeface="Arial Narrow" pitchFamily="34" charset="0"/>
          <a:cs typeface="Arial" charset="0"/>
        </a:defRPr>
      </a:lvl4pPr>
      <a:lvl5pPr algn="l" rtl="0" eaLnBrk="1" fontAlgn="base" hangingPunct="1">
        <a:spcBef>
          <a:spcPct val="0"/>
        </a:spcBef>
        <a:spcAft>
          <a:spcPct val="0"/>
        </a:spcAft>
        <a:defRPr sz="3200" b="1">
          <a:solidFill>
            <a:schemeClr val="bg1"/>
          </a:solidFill>
          <a:latin typeface="Arial Narrow" pitchFamily="34" charset="0"/>
          <a:cs typeface="Arial" charset="0"/>
        </a:defRPr>
      </a:lvl5pPr>
      <a:lvl6pPr marL="457200" algn="l" rtl="0" eaLnBrk="1" fontAlgn="base" hangingPunct="1">
        <a:spcBef>
          <a:spcPct val="0"/>
        </a:spcBef>
        <a:spcAft>
          <a:spcPct val="0"/>
        </a:spcAft>
        <a:defRPr sz="3200" b="1">
          <a:solidFill>
            <a:schemeClr val="bg1"/>
          </a:solidFill>
          <a:latin typeface="Arial Narrow" pitchFamily="34" charset="0"/>
          <a:cs typeface="Arial" charset="0"/>
        </a:defRPr>
      </a:lvl6pPr>
      <a:lvl7pPr marL="914400" algn="l" rtl="0" eaLnBrk="1" fontAlgn="base" hangingPunct="1">
        <a:spcBef>
          <a:spcPct val="0"/>
        </a:spcBef>
        <a:spcAft>
          <a:spcPct val="0"/>
        </a:spcAft>
        <a:defRPr sz="3200" b="1">
          <a:solidFill>
            <a:schemeClr val="bg1"/>
          </a:solidFill>
          <a:latin typeface="Arial Narrow" pitchFamily="34" charset="0"/>
          <a:cs typeface="Arial" charset="0"/>
        </a:defRPr>
      </a:lvl7pPr>
      <a:lvl8pPr marL="1371600" algn="l" rtl="0" eaLnBrk="1" fontAlgn="base" hangingPunct="1">
        <a:spcBef>
          <a:spcPct val="0"/>
        </a:spcBef>
        <a:spcAft>
          <a:spcPct val="0"/>
        </a:spcAft>
        <a:defRPr sz="3200" b="1">
          <a:solidFill>
            <a:schemeClr val="bg1"/>
          </a:solidFill>
          <a:latin typeface="Arial Narrow" pitchFamily="34" charset="0"/>
          <a:cs typeface="Arial" charset="0"/>
        </a:defRPr>
      </a:lvl8pPr>
      <a:lvl9pPr marL="1828800" algn="l" rtl="0" eaLnBrk="1" fontAlgn="base" hangingPunct="1">
        <a:spcBef>
          <a:spcPct val="0"/>
        </a:spcBef>
        <a:spcAft>
          <a:spcPct val="0"/>
        </a:spcAft>
        <a:defRPr sz="3200" b="1">
          <a:solidFill>
            <a:schemeClr val="bg1"/>
          </a:solidFill>
          <a:latin typeface="Arial Narrow" pitchFamily="34" charset="0"/>
          <a:cs typeface="Arial" charset="0"/>
        </a:defRPr>
      </a:lvl9pPr>
    </p:titleStyle>
    <p:bodyStyle>
      <a:lvl1pPr marL="342900" indent="-342900" algn="l" rtl="0" eaLnBrk="1" fontAlgn="base" hangingPunct="1">
        <a:lnSpc>
          <a:spcPct val="110000"/>
        </a:lnSpc>
        <a:spcBef>
          <a:spcPts val="1200"/>
        </a:spcBef>
        <a:spcAft>
          <a:spcPts val="0"/>
        </a:spcAft>
        <a:buClr>
          <a:schemeClr val="accent1"/>
        </a:buClr>
        <a:buFont typeface="Wingdings" panose="05000000000000000000" pitchFamily="2" charset="2"/>
        <a:buChar char="§"/>
        <a:tabLst/>
        <a:defRPr sz="1600">
          <a:solidFill>
            <a:schemeClr val="tx1">
              <a:lumMod val="50000"/>
              <a:lumOff val="50000"/>
            </a:schemeClr>
          </a:solidFill>
          <a:latin typeface="+mn-lt"/>
          <a:ea typeface="+mn-ea"/>
          <a:cs typeface="+mn-cs"/>
        </a:defRPr>
      </a:lvl1pPr>
      <a:lvl2pPr marL="648000" indent="-285750" algn="l" rtl="0" eaLnBrk="1" fontAlgn="base" hangingPunct="1">
        <a:lnSpc>
          <a:spcPct val="110000"/>
        </a:lnSpc>
        <a:spcBef>
          <a:spcPts val="600"/>
        </a:spcBef>
        <a:spcAft>
          <a:spcPts val="0"/>
        </a:spcAft>
        <a:buClr>
          <a:schemeClr val="accent2">
            <a:lumMod val="75000"/>
          </a:schemeClr>
        </a:buClr>
        <a:buFont typeface="Wingdings" panose="05000000000000000000" pitchFamily="2" charset="2"/>
        <a:buChar char="§"/>
        <a:tabLst/>
        <a:defRPr sz="1600">
          <a:solidFill>
            <a:schemeClr val="tx1">
              <a:lumMod val="50000"/>
              <a:lumOff val="50000"/>
            </a:schemeClr>
          </a:solidFill>
          <a:latin typeface="+mn-lt"/>
          <a:cs typeface="+mn-cs"/>
        </a:defRPr>
      </a:lvl2pPr>
      <a:lvl3pPr marL="1166813" indent="-252413" algn="l" rtl="0" eaLnBrk="1" fontAlgn="base" hangingPunct="1">
        <a:lnSpc>
          <a:spcPct val="95000"/>
        </a:lnSpc>
        <a:spcBef>
          <a:spcPts val="300"/>
        </a:spcBef>
        <a:spcAft>
          <a:spcPts val="0"/>
        </a:spcAft>
        <a:buClr>
          <a:schemeClr val="accent2">
            <a:lumMod val="75000"/>
          </a:schemeClr>
        </a:buClr>
        <a:buFont typeface="Wingdings" panose="05000000000000000000" pitchFamily="2" charset="2"/>
        <a:buChar char="§"/>
        <a:tabLst>
          <a:tab pos="114300" algn="l"/>
        </a:tabLst>
        <a:defRPr sz="1600">
          <a:solidFill>
            <a:schemeClr val="tx1">
              <a:lumMod val="50000"/>
              <a:lumOff val="50000"/>
            </a:schemeClr>
          </a:solidFill>
          <a:latin typeface="+mn-lt"/>
          <a:cs typeface="+mn-cs"/>
        </a:defRPr>
      </a:lvl3pPr>
      <a:lvl4pPr marL="1600200" indent="-228600" algn="l" rtl="0" eaLnBrk="1" fontAlgn="base" hangingPunct="1">
        <a:lnSpc>
          <a:spcPct val="95000"/>
        </a:lnSpc>
        <a:spcBef>
          <a:spcPts val="300"/>
        </a:spcBef>
        <a:spcAft>
          <a:spcPts val="0"/>
        </a:spcAft>
        <a:buClrTx/>
        <a:buFont typeface="Wingdings" panose="05000000000000000000" pitchFamily="2" charset="2"/>
        <a:buChar char="§"/>
        <a:tabLst>
          <a:tab pos="114300" algn="l"/>
        </a:tabLst>
        <a:defRPr sz="1600">
          <a:solidFill>
            <a:schemeClr val="tx1">
              <a:lumMod val="50000"/>
              <a:lumOff val="50000"/>
            </a:schemeClr>
          </a:solidFill>
          <a:latin typeface="+mn-lt"/>
          <a:cs typeface="+mn-cs"/>
        </a:defRPr>
      </a:lvl4pPr>
      <a:lvl5pPr marL="2057400" indent="-228600" algn="l" rtl="0" eaLnBrk="1" fontAlgn="base" hangingPunct="1">
        <a:spcBef>
          <a:spcPct val="20000"/>
        </a:spcBef>
        <a:spcAft>
          <a:spcPct val="0"/>
        </a:spcAft>
        <a:buChar char="»"/>
        <a:tabLst>
          <a:tab pos="114300" algn="l"/>
        </a:tabLst>
        <a:defRPr sz="2000">
          <a:solidFill>
            <a:schemeClr val="tx1"/>
          </a:solidFill>
          <a:latin typeface="+mn-lt"/>
          <a:cs typeface="+mn-cs"/>
        </a:defRPr>
      </a:lvl5pPr>
      <a:lvl6pPr marL="2514600" indent="-228600" algn="l" rtl="0" eaLnBrk="1" fontAlgn="base" hangingPunct="1">
        <a:spcBef>
          <a:spcPct val="20000"/>
        </a:spcBef>
        <a:spcAft>
          <a:spcPct val="0"/>
        </a:spcAft>
        <a:buChar char="»"/>
        <a:tabLst>
          <a:tab pos="114300" algn="l"/>
        </a:tabLst>
        <a:defRPr sz="2000">
          <a:solidFill>
            <a:schemeClr val="tx1"/>
          </a:solidFill>
          <a:latin typeface="+mn-lt"/>
          <a:cs typeface="+mn-cs"/>
        </a:defRPr>
      </a:lvl6pPr>
      <a:lvl7pPr marL="2971800" indent="-228600" algn="l" rtl="0" eaLnBrk="1" fontAlgn="base" hangingPunct="1">
        <a:spcBef>
          <a:spcPct val="20000"/>
        </a:spcBef>
        <a:spcAft>
          <a:spcPct val="0"/>
        </a:spcAft>
        <a:buChar char="»"/>
        <a:tabLst>
          <a:tab pos="114300" algn="l"/>
        </a:tabLst>
        <a:defRPr sz="2000">
          <a:solidFill>
            <a:schemeClr val="tx1"/>
          </a:solidFill>
          <a:latin typeface="+mn-lt"/>
          <a:cs typeface="+mn-cs"/>
        </a:defRPr>
      </a:lvl7pPr>
      <a:lvl8pPr marL="3429000" indent="-228600" algn="l" rtl="0" eaLnBrk="1" fontAlgn="base" hangingPunct="1">
        <a:spcBef>
          <a:spcPct val="20000"/>
        </a:spcBef>
        <a:spcAft>
          <a:spcPct val="0"/>
        </a:spcAft>
        <a:buChar char="»"/>
        <a:tabLst>
          <a:tab pos="114300" algn="l"/>
        </a:tabLst>
        <a:defRPr sz="2000">
          <a:solidFill>
            <a:schemeClr val="tx1"/>
          </a:solidFill>
          <a:latin typeface="+mn-lt"/>
          <a:cs typeface="+mn-cs"/>
        </a:defRPr>
      </a:lvl8pPr>
      <a:lvl9pPr marL="3886200" indent="-228600" algn="l" rtl="0" eaLnBrk="1" fontAlgn="base" hangingPunct="1">
        <a:spcBef>
          <a:spcPct val="20000"/>
        </a:spcBef>
        <a:spcAft>
          <a:spcPct val="0"/>
        </a:spcAft>
        <a:buChar char="»"/>
        <a:tabLst>
          <a:tab pos="114300" algn="l"/>
        </a:tabLst>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3" Type="http://schemas.openxmlformats.org/officeDocument/2006/relationships/hyperlink" Target="http://reference.medscape.com/features/slideshow/dmc"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7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7.xml"/></Relationships>
</file>

<file path=ppt/slides/_rels/slide3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3.xml"/><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notesSlide" Target="../notesSlides/notesSlide37.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8" Type="http://schemas.openxmlformats.org/officeDocument/2006/relationships/tags" Target="../tags/tag8.xml"/><Relationship Id="rId51" Type="http://schemas.openxmlformats.org/officeDocument/2006/relationships/tags" Target="../tags/tag5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43.xml"/><Relationship Id="rId7" Type="http://schemas.openxmlformats.org/officeDocument/2006/relationships/oleObject" Target="../embeddings/Microsoft_Excel_97-2003_Worksheet1.xls"/><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2.emf"/><Relationship Id="rId4"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0ahUKEwjkg6airsnTAhXFORQKHRZTBi4QjRwIBw&amp;url=http://xn--80aimdkbedbcjx6amr0ivae.xn--p1ai/triko/millionaire-odejda&amp;psig=AFQjCNHsyT_OGdRHAplKksyyNB6lHhNVKg&amp;ust=1493544801262937&amp;cad=rjt"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433138"/>
            <a:ext cx="10363200" cy="1034715"/>
          </a:xfrm>
        </p:spPr>
        <p:txBody>
          <a:bodyPr>
            <a:noAutofit/>
          </a:bodyPr>
          <a:lstStyle/>
          <a:p>
            <a:r>
              <a:rPr lang="en-GB" sz="3600" b="1" dirty="0" smtClean="0">
                <a:solidFill>
                  <a:srgbClr val="FF0000"/>
                </a:solidFill>
              </a:rPr>
              <a:t>DIABETES AND THE HEART </a:t>
            </a:r>
            <a:endParaRPr lang="en-GB" sz="3600" b="1" dirty="0">
              <a:solidFill>
                <a:srgbClr val="FF0000"/>
              </a:solidFill>
            </a:endParaRPr>
          </a:p>
        </p:txBody>
      </p:sp>
      <p:sp>
        <p:nvSpPr>
          <p:cNvPr id="4" name="Subtitle 3"/>
          <p:cNvSpPr>
            <a:spLocks noGrp="1"/>
          </p:cNvSpPr>
          <p:nvPr>
            <p:ph type="subTitle" idx="1"/>
          </p:nvPr>
        </p:nvSpPr>
        <p:spPr>
          <a:xfrm>
            <a:off x="745959" y="2261937"/>
            <a:ext cx="9938083" cy="3296652"/>
          </a:xfrm>
          <a:noFill/>
        </p:spPr>
        <p:txBody>
          <a:bodyPr>
            <a:normAutofit fontScale="25000" lnSpcReduction="20000"/>
          </a:bodyPr>
          <a:lstStyle/>
          <a:p>
            <a:r>
              <a:rPr lang="en-GB" sz="7200" dirty="0" smtClean="0">
                <a:solidFill>
                  <a:schemeClr val="tx1">
                    <a:lumMod val="75000"/>
                    <a:lumOff val="25000"/>
                  </a:schemeClr>
                </a:solidFill>
              </a:rPr>
              <a:t>This </a:t>
            </a:r>
            <a:r>
              <a:rPr lang="en-GB" sz="7200" dirty="0">
                <a:solidFill>
                  <a:schemeClr val="tx1">
                    <a:lumMod val="75000"/>
                    <a:lumOff val="25000"/>
                  </a:schemeClr>
                </a:solidFill>
              </a:rPr>
              <a:t>meeting has been fully organised and funded by MSD </a:t>
            </a:r>
            <a:endParaRPr lang="en-GB" sz="7200" dirty="0" smtClean="0">
              <a:solidFill>
                <a:schemeClr val="tx1">
                  <a:lumMod val="75000"/>
                  <a:lumOff val="25000"/>
                </a:schemeClr>
              </a:solidFill>
            </a:endParaRPr>
          </a:p>
          <a:p>
            <a:endParaRPr lang="en-GB" sz="7200" dirty="0" smtClean="0">
              <a:solidFill>
                <a:schemeClr val="tx1">
                  <a:lumMod val="75000"/>
                  <a:lumOff val="25000"/>
                </a:schemeClr>
              </a:solidFill>
            </a:endParaRPr>
          </a:p>
          <a:p>
            <a:endParaRPr lang="en-GB" sz="7200" dirty="0">
              <a:solidFill>
                <a:schemeClr val="tx1">
                  <a:lumMod val="75000"/>
                  <a:lumOff val="25000"/>
                </a:schemeClr>
              </a:solidFill>
            </a:endParaRPr>
          </a:p>
          <a:p>
            <a:r>
              <a:rPr lang="en-GB" sz="7200" dirty="0" smtClean="0">
                <a:solidFill>
                  <a:schemeClr val="tx1">
                    <a:lumMod val="75000"/>
                    <a:lumOff val="25000"/>
                  </a:schemeClr>
                </a:solidFill>
              </a:rPr>
              <a:t>Prescribing </a:t>
            </a:r>
            <a:r>
              <a:rPr lang="en-GB" sz="7200" dirty="0">
                <a:solidFill>
                  <a:schemeClr val="tx1">
                    <a:lumMod val="75000"/>
                    <a:lumOff val="25000"/>
                  </a:schemeClr>
                </a:solidFill>
              </a:rPr>
              <a:t>and Adverse Event Reporting information can be found on the final slide</a:t>
            </a:r>
          </a:p>
          <a:p>
            <a:endParaRPr lang="en-GB" sz="7200" dirty="0" smtClean="0">
              <a:solidFill>
                <a:schemeClr val="tx1">
                  <a:lumMod val="75000"/>
                  <a:lumOff val="25000"/>
                </a:schemeClr>
              </a:solidFill>
            </a:endParaRPr>
          </a:p>
          <a:p>
            <a:endParaRPr lang="en-GB" sz="7200" dirty="0">
              <a:solidFill>
                <a:schemeClr val="tx1">
                  <a:lumMod val="75000"/>
                  <a:lumOff val="25000"/>
                </a:schemeClr>
              </a:solidFill>
            </a:endParaRPr>
          </a:p>
          <a:p>
            <a:r>
              <a:rPr lang="en-GB" sz="7200" dirty="0" smtClean="0">
                <a:solidFill>
                  <a:schemeClr val="tx1">
                    <a:lumMod val="75000"/>
                    <a:lumOff val="25000"/>
                  </a:schemeClr>
                </a:solidFill>
              </a:rPr>
              <a:t>Please </a:t>
            </a:r>
            <a:r>
              <a:rPr lang="en-GB" sz="7200" dirty="0">
                <a:solidFill>
                  <a:schemeClr val="tx1">
                    <a:lumMod val="75000"/>
                    <a:lumOff val="25000"/>
                  </a:schemeClr>
                </a:solidFill>
              </a:rPr>
              <a:t>refer to relevant product SPC for full prescribing </a:t>
            </a:r>
            <a:r>
              <a:rPr lang="en-GB" sz="7200" dirty="0" smtClean="0">
                <a:solidFill>
                  <a:schemeClr val="tx1">
                    <a:lumMod val="75000"/>
                    <a:lumOff val="25000"/>
                  </a:schemeClr>
                </a:solidFill>
              </a:rPr>
              <a:t>information</a:t>
            </a:r>
          </a:p>
          <a:p>
            <a:endParaRPr lang="en-GB" sz="7200" dirty="0">
              <a:solidFill>
                <a:schemeClr val="tx1">
                  <a:lumMod val="75000"/>
                  <a:lumOff val="25000"/>
                </a:schemeClr>
              </a:solidFill>
            </a:endParaRPr>
          </a:p>
          <a:p>
            <a:r>
              <a:rPr lang="en-GB" sz="7200" dirty="0" smtClean="0">
                <a:solidFill>
                  <a:schemeClr val="tx1">
                    <a:lumMod val="75000"/>
                    <a:lumOff val="25000"/>
                  </a:schemeClr>
                </a:solidFill>
              </a:rPr>
              <a:t>The views of the speaker are their own and may not represent  he opinions of MSD </a:t>
            </a:r>
          </a:p>
          <a:p>
            <a:endParaRPr lang="en-GB" sz="7200" dirty="0" smtClean="0">
              <a:solidFill>
                <a:schemeClr val="bg1"/>
              </a:solidFill>
            </a:endParaRPr>
          </a:p>
          <a:p>
            <a:pPr algn="l"/>
            <a:endParaRPr lang="en-GB" sz="3400" dirty="0" smtClean="0">
              <a:solidFill>
                <a:schemeClr val="bg1"/>
              </a:solidFill>
            </a:endParaRPr>
          </a:p>
          <a:p>
            <a:pPr algn="l"/>
            <a:r>
              <a:rPr lang="en-GB" sz="5600" dirty="0">
                <a:solidFill>
                  <a:schemeClr val="bg1"/>
                </a:solidFill>
              </a:rPr>
              <a:t> </a:t>
            </a:r>
            <a:r>
              <a:rPr lang="en-GB" sz="5600" dirty="0" smtClean="0">
                <a:solidFill>
                  <a:schemeClr val="bg1"/>
                </a:solidFill>
              </a:rPr>
              <a:t>                                 Dr   </a:t>
            </a:r>
            <a:r>
              <a:rPr lang="en-GB" sz="5600" dirty="0" err="1" smtClean="0">
                <a:solidFill>
                  <a:schemeClr val="bg1"/>
                </a:solidFill>
              </a:rPr>
              <a:t>Somnath</a:t>
            </a:r>
            <a:r>
              <a:rPr lang="en-GB" sz="5600" dirty="0" smtClean="0">
                <a:solidFill>
                  <a:schemeClr val="bg1"/>
                </a:solidFill>
              </a:rPr>
              <a:t> Kumar  - Consultant Cardiologist    Lancashire Teaching  Hospital </a:t>
            </a:r>
            <a:endParaRPr lang="en-GB" sz="5600" dirty="0">
              <a:solidFill>
                <a:schemeClr val="bg1"/>
              </a:solidFill>
            </a:endParaRPr>
          </a:p>
          <a:p>
            <a:pPr algn="l"/>
            <a:endParaRPr lang="en-GB" sz="5600" dirty="0" smtClean="0">
              <a:solidFill>
                <a:schemeClr val="bg1"/>
              </a:solidFill>
            </a:endParaRPr>
          </a:p>
          <a:p>
            <a:pPr algn="l"/>
            <a:r>
              <a:rPr lang="en-GB" sz="5400" dirty="0" smtClean="0">
                <a:solidFill>
                  <a:schemeClr val="bg1"/>
                </a:solidFill>
              </a:rPr>
              <a:t>DIAB-1245268-0000</a:t>
            </a:r>
            <a:endParaRPr lang="en-GB" sz="5400" dirty="0">
              <a:solidFill>
                <a:schemeClr val="bg1"/>
              </a:solidFill>
            </a:endParaRPr>
          </a:p>
          <a:p>
            <a:pPr algn="l"/>
            <a:r>
              <a:rPr lang="en-GB" sz="5400" dirty="0">
                <a:solidFill>
                  <a:schemeClr val="bg1"/>
                </a:solidFill>
              </a:rPr>
              <a:t>Date of Preparation  </a:t>
            </a:r>
            <a:r>
              <a:rPr lang="en-GB" sz="5400" dirty="0" smtClean="0">
                <a:solidFill>
                  <a:schemeClr val="bg1"/>
                </a:solidFill>
              </a:rPr>
              <a:t>Jan 2018		</a:t>
            </a:r>
            <a:r>
              <a:rPr lang="en-GB" sz="3600" b="1" dirty="0" smtClean="0">
                <a:solidFill>
                  <a:schemeClr val="tx1">
                    <a:lumMod val="65000"/>
                    <a:lumOff val="35000"/>
                  </a:schemeClr>
                </a:solidFill>
              </a:rPr>
              <a:t>Me</a:t>
            </a:r>
            <a:r>
              <a:rPr lang="en-GB" sz="3600" dirty="0" smtClean="0">
                <a:solidFill>
                  <a:schemeClr val="tx1">
                    <a:lumMod val="65000"/>
                    <a:lumOff val="35000"/>
                  </a:schemeClr>
                </a:solidFill>
              </a:rPr>
              <a:t>rck </a:t>
            </a:r>
            <a:r>
              <a:rPr lang="en-GB" sz="3600" dirty="0">
                <a:solidFill>
                  <a:schemeClr val="tx1">
                    <a:lumMod val="65000"/>
                    <a:lumOff val="35000"/>
                  </a:schemeClr>
                </a:solidFill>
              </a:rPr>
              <a:t>Sharp &amp; Dohme Limited. Registered office:  Hertford Road, Hoddesdon, Hertfordshire, EN11 9BU</a:t>
            </a:r>
          </a:p>
          <a:p>
            <a:pPr algn="l"/>
            <a:endParaRPr lang="en-GB" sz="3400" dirty="0">
              <a:solidFill>
                <a:schemeClr val="bg1"/>
              </a:solidFill>
            </a:endParaRPr>
          </a:p>
          <a:p>
            <a:pPr algn="l"/>
            <a:endParaRPr lang="en-GB" sz="3400" dirty="0" smtClean="0">
              <a:solidFill>
                <a:schemeClr val="bg1"/>
              </a:solidFill>
            </a:endParaRPr>
          </a:p>
          <a:p>
            <a:pPr algn="l"/>
            <a:endParaRPr lang="en-GB" sz="2000" dirty="0" smtClean="0"/>
          </a:p>
          <a:p>
            <a:pPr algn="l"/>
            <a:endParaRPr lang="en-GB" sz="2000" dirty="0" smtClean="0"/>
          </a:p>
          <a:p>
            <a:pPr algn="l"/>
            <a:endParaRPr lang="en-GB" sz="2000" dirty="0"/>
          </a:p>
          <a:p>
            <a:pPr algn="l"/>
            <a:r>
              <a:rPr lang="en-GB" sz="2000" dirty="0" smtClean="0"/>
              <a:t>d</a:t>
            </a:r>
          </a:p>
          <a:p>
            <a:pPr algn="l"/>
            <a:endParaRPr lang="en-GB" sz="1100" dirty="0">
              <a:solidFill>
                <a:schemeClr val="tx1">
                  <a:lumMod val="65000"/>
                  <a:lumOff val="35000"/>
                </a:schemeClr>
              </a:solidFill>
            </a:endParaRPr>
          </a:p>
          <a:p>
            <a:endParaRPr lang="en-GB" sz="4000" dirty="0"/>
          </a:p>
          <a:p>
            <a:endParaRPr lang="en-GB" sz="4000" dirty="0"/>
          </a:p>
          <a:p>
            <a:pPr algn="l"/>
            <a:endParaRPr lang="en-GB" sz="4000" dirty="0"/>
          </a:p>
          <a:p>
            <a:endParaRPr lang="en-GB" sz="4000" dirty="0"/>
          </a:p>
          <a:p>
            <a:endParaRPr lang="en-US" sz="4000" dirty="0">
              <a:solidFill>
                <a:schemeClr val="tx1">
                  <a:lumMod val="65000"/>
                  <a:lumOff val="35000"/>
                </a:schemeClr>
              </a:solidFill>
            </a:endParaRPr>
          </a:p>
          <a:p>
            <a:endParaRPr lang="en-GB" sz="4000" dirty="0"/>
          </a:p>
          <a:p>
            <a:endParaRPr lang="en-GB" sz="4000" dirty="0" smtClean="0">
              <a:solidFill>
                <a:schemeClr val="tx1">
                  <a:lumMod val="65000"/>
                  <a:lumOff val="35000"/>
                </a:schemeClr>
              </a:solidFill>
            </a:endParaRPr>
          </a:p>
          <a:p>
            <a:endParaRPr lang="en-GB" sz="1100" dirty="0">
              <a:solidFill>
                <a:schemeClr val="tx1">
                  <a:lumMod val="65000"/>
                  <a:lumOff val="35000"/>
                </a:schemeClr>
              </a:solidFill>
            </a:endParaRPr>
          </a:p>
          <a:p>
            <a:endParaRPr lang="en-GB" sz="1100" dirty="0" smtClean="0">
              <a:solidFill>
                <a:schemeClr val="tx1">
                  <a:lumMod val="65000"/>
                  <a:lumOff val="35000"/>
                </a:schemeClr>
              </a:solidFill>
            </a:endParaRPr>
          </a:p>
          <a:p>
            <a:endParaRPr lang="en-GB" sz="2300" dirty="0">
              <a:solidFill>
                <a:schemeClr val="tx1">
                  <a:lumMod val="65000"/>
                  <a:lumOff val="35000"/>
                </a:schemeClr>
              </a:solidFill>
            </a:endParaRPr>
          </a:p>
          <a:p>
            <a:pPr algn="r"/>
            <a:endParaRPr lang="en-GB" sz="2300" dirty="0" smtClean="0">
              <a:solidFill>
                <a:schemeClr val="tx1">
                  <a:lumMod val="65000"/>
                  <a:lumOff val="35000"/>
                </a:schemeClr>
              </a:solidFill>
            </a:endParaRPr>
          </a:p>
          <a:p>
            <a:pPr algn="r"/>
            <a:endParaRPr lang="en-GB" sz="2300" dirty="0">
              <a:solidFill>
                <a:schemeClr val="tx1">
                  <a:lumMod val="65000"/>
                  <a:lumOff val="35000"/>
                </a:schemeClr>
              </a:solidFill>
            </a:endParaRPr>
          </a:p>
          <a:p>
            <a:pPr marL="0" indent="0" algn="r">
              <a:buNone/>
            </a:pPr>
            <a:endParaRPr lang="en-GB" sz="2300" dirty="0">
              <a:solidFill>
                <a:schemeClr val="tx1">
                  <a:lumMod val="65000"/>
                  <a:lumOff val="35000"/>
                </a:schemeClr>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5580" y="5558589"/>
            <a:ext cx="673767" cy="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3705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228601"/>
            <a:ext cx="8748464" cy="1209674"/>
          </a:xfrm>
        </p:spPr>
        <p:txBody>
          <a:bodyPr/>
          <a:lstStyle/>
          <a:p>
            <a:r>
              <a:rPr lang="en-GB" sz="2800" b="1" dirty="0">
                <a:solidFill>
                  <a:schemeClr val="accent1">
                    <a:lumMod val="75000"/>
                  </a:schemeClr>
                </a:solidFill>
                <a:cs typeface="Arial"/>
              </a:rPr>
              <a:t>Type 2 </a:t>
            </a:r>
            <a:r>
              <a:rPr lang="en-GB" sz="2800" b="1" dirty="0" smtClean="0">
                <a:solidFill>
                  <a:schemeClr val="accent1">
                    <a:lumMod val="75000"/>
                  </a:schemeClr>
                </a:solidFill>
                <a:cs typeface="Arial"/>
              </a:rPr>
              <a:t>diabetes and the heart : </a:t>
            </a:r>
            <a:r>
              <a:rPr lang="en-GB" sz="2800" b="1" dirty="0">
                <a:solidFill>
                  <a:schemeClr val="accent1">
                    <a:lumMod val="75000"/>
                  </a:schemeClr>
                </a:solidFill>
                <a:cs typeface="Arial"/>
              </a:rPr>
              <a:t>scope of presentation</a:t>
            </a:r>
            <a:endParaRPr lang="en-US" sz="2800" b="1" dirty="0">
              <a:solidFill>
                <a:schemeClr val="accent1">
                  <a:lumMod val="75000"/>
                </a:schemeClr>
              </a:solidFill>
              <a:cs typeface="Arial"/>
            </a:endParaRPr>
          </a:p>
        </p:txBody>
      </p:sp>
      <p:sp>
        <p:nvSpPr>
          <p:cNvPr id="8" name="Content Placeholder 2"/>
          <p:cNvSpPr txBox="1">
            <a:spLocks/>
          </p:cNvSpPr>
          <p:nvPr/>
        </p:nvSpPr>
        <p:spPr bwMode="auto">
          <a:xfrm>
            <a:off x="1934245" y="1412777"/>
            <a:ext cx="8229600" cy="46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0"/>
              </a:spcBef>
              <a:spcAft>
                <a:spcPts val="600"/>
              </a:spcAft>
              <a:buChar char="•"/>
              <a:defRPr sz="2800">
                <a:solidFill>
                  <a:schemeClr val="tx1"/>
                </a:solidFill>
                <a:latin typeface="+mn-lt"/>
                <a:ea typeface="+mn-ea"/>
                <a:cs typeface="+mn-cs"/>
              </a:defRPr>
            </a:lvl1pPr>
            <a:lvl2pPr marL="742950" indent="-285750" algn="l" rtl="0" eaLnBrk="0" fontAlgn="base" hangingPunct="0">
              <a:spcBef>
                <a:spcPts val="0"/>
              </a:spcBef>
              <a:spcAft>
                <a:spcPts val="600"/>
              </a:spcAft>
              <a:buChar char="–"/>
              <a:defRPr sz="2400">
                <a:solidFill>
                  <a:schemeClr val="tx1"/>
                </a:solidFill>
                <a:latin typeface="+mn-lt"/>
              </a:defRPr>
            </a:lvl2pPr>
            <a:lvl3pPr marL="1143000" indent="-228600" algn="l" rtl="0" eaLnBrk="0" fontAlgn="base" hangingPunct="0">
              <a:spcBef>
                <a:spcPts val="0"/>
              </a:spcBef>
              <a:spcAft>
                <a:spcPts val="600"/>
              </a:spcAft>
              <a:buChar char="•"/>
              <a:defRPr sz="2000">
                <a:solidFill>
                  <a:schemeClr val="tx1"/>
                </a:solidFill>
                <a:latin typeface="+mn-lt"/>
              </a:defRPr>
            </a:lvl3pPr>
            <a:lvl4pPr marL="1600200" indent="-228600" algn="l" rtl="0" eaLnBrk="0" fontAlgn="base" hangingPunct="0">
              <a:spcBef>
                <a:spcPts val="0"/>
              </a:spcBef>
              <a:spcAft>
                <a:spcPts val="600"/>
              </a:spcAft>
              <a:buChar char="–"/>
              <a:defRPr sz="1800">
                <a:solidFill>
                  <a:schemeClr val="tx1"/>
                </a:solidFill>
                <a:latin typeface="+mn-lt"/>
              </a:defRPr>
            </a:lvl4pPr>
            <a:lvl5pPr marL="2057400" indent="-228600" algn="l" rtl="0" eaLnBrk="0" fontAlgn="base" hangingPunct="0">
              <a:spcBef>
                <a:spcPts val="0"/>
              </a:spcBef>
              <a:spcAft>
                <a:spcPts val="60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endParaRPr lang="en-US" altLang="en-US" sz="2400" kern="0" dirty="0">
              <a:solidFill>
                <a:srgbClr val="000000">
                  <a:lumMod val="65000"/>
                  <a:lumOff val="35000"/>
                </a:srgbClr>
              </a:solidFill>
            </a:endParaRPr>
          </a:p>
          <a:p>
            <a:pPr>
              <a:defRPr/>
            </a:pPr>
            <a:r>
              <a:rPr lang="en-US" altLang="en-US" b="1" i="1" kern="0" dirty="0" smtClean="0">
                <a:solidFill>
                  <a:srgbClr val="000000">
                    <a:lumMod val="65000"/>
                    <a:lumOff val="35000"/>
                  </a:srgbClr>
                </a:solidFill>
              </a:rPr>
              <a:t>Why is it important  ?</a:t>
            </a:r>
          </a:p>
          <a:p>
            <a:pPr marL="0" indent="0">
              <a:buNone/>
              <a:defRPr/>
            </a:pPr>
            <a:endParaRPr lang="en-US" altLang="en-US" b="1" i="1" kern="0" dirty="0" smtClean="0">
              <a:solidFill>
                <a:srgbClr val="000000">
                  <a:lumMod val="65000"/>
                  <a:lumOff val="35000"/>
                </a:srgbClr>
              </a:solidFill>
            </a:endParaRPr>
          </a:p>
          <a:p>
            <a:pPr>
              <a:defRPr/>
            </a:pPr>
            <a:r>
              <a:rPr lang="en-US" altLang="en-US" b="1" i="1" kern="0" dirty="0" smtClean="0">
                <a:solidFill>
                  <a:srgbClr val="000000">
                    <a:lumMod val="65000"/>
                    <a:lumOff val="35000"/>
                  </a:srgbClr>
                </a:solidFill>
              </a:rPr>
              <a:t>Why </a:t>
            </a:r>
            <a:r>
              <a:rPr lang="en-US" altLang="en-US" i="1" kern="0" dirty="0" smtClean="0">
                <a:solidFill>
                  <a:srgbClr val="000000">
                    <a:lumMod val="65000"/>
                    <a:lumOff val="35000"/>
                  </a:srgbClr>
                </a:solidFill>
              </a:rPr>
              <a:t>does the</a:t>
            </a:r>
            <a:r>
              <a:rPr lang="en-US" altLang="en-US" b="1" i="1" kern="0" dirty="0" smtClean="0">
                <a:solidFill>
                  <a:srgbClr val="000000">
                    <a:lumMod val="65000"/>
                    <a:lumOff val="35000"/>
                  </a:srgbClr>
                </a:solidFill>
              </a:rPr>
              <a:t> heart </a:t>
            </a:r>
            <a:r>
              <a:rPr lang="en-US" altLang="en-US" i="1" kern="0" dirty="0" smtClean="0">
                <a:solidFill>
                  <a:srgbClr val="000000">
                    <a:lumMod val="65000"/>
                    <a:lumOff val="35000"/>
                  </a:srgbClr>
                </a:solidFill>
              </a:rPr>
              <a:t>get affected </a:t>
            </a:r>
            <a:r>
              <a:rPr lang="en-US" altLang="en-US" b="1" i="1" kern="0" dirty="0" smtClean="0">
                <a:solidFill>
                  <a:srgbClr val="000000">
                    <a:lumMod val="65000"/>
                    <a:lumOff val="35000"/>
                  </a:srgbClr>
                </a:solidFill>
              </a:rPr>
              <a:t>?</a:t>
            </a:r>
          </a:p>
          <a:p>
            <a:pPr marL="0" indent="0">
              <a:buNone/>
              <a:defRPr/>
            </a:pPr>
            <a:endParaRPr lang="en-US" altLang="en-US" b="1" i="1" kern="0" dirty="0" smtClean="0">
              <a:solidFill>
                <a:srgbClr val="000000">
                  <a:lumMod val="65000"/>
                  <a:lumOff val="35000"/>
                </a:srgbClr>
              </a:solidFill>
            </a:endParaRPr>
          </a:p>
          <a:p>
            <a:pPr>
              <a:defRPr/>
            </a:pPr>
            <a:r>
              <a:rPr lang="en-US" altLang="en-US" b="1" i="1" kern="0" dirty="0">
                <a:solidFill>
                  <a:srgbClr val="000000">
                    <a:lumMod val="65000"/>
                    <a:lumOff val="35000"/>
                  </a:srgbClr>
                </a:solidFill>
              </a:rPr>
              <a:t>Is it just the sugar </a:t>
            </a:r>
            <a:r>
              <a:rPr lang="en-US" altLang="en-US" b="1" i="1" kern="0" dirty="0" smtClean="0">
                <a:solidFill>
                  <a:srgbClr val="000000">
                    <a:lumMod val="65000"/>
                    <a:lumOff val="35000"/>
                  </a:srgbClr>
                </a:solidFill>
              </a:rPr>
              <a:t>?</a:t>
            </a:r>
          </a:p>
          <a:p>
            <a:pPr marL="0" indent="0">
              <a:buNone/>
              <a:defRPr/>
            </a:pPr>
            <a:endParaRPr lang="en-US" altLang="en-US" kern="0" dirty="0">
              <a:solidFill>
                <a:srgbClr val="000000">
                  <a:lumMod val="65000"/>
                  <a:lumOff val="35000"/>
                </a:srgbClr>
              </a:solidFill>
            </a:endParaRPr>
          </a:p>
          <a:p>
            <a:pPr>
              <a:defRPr/>
            </a:pPr>
            <a:r>
              <a:rPr lang="en-US" altLang="en-US" b="1" i="1" kern="0" dirty="0" smtClean="0">
                <a:solidFill>
                  <a:srgbClr val="000000">
                    <a:lumMod val="65000"/>
                    <a:lumOff val="35000"/>
                  </a:srgbClr>
                </a:solidFill>
              </a:rPr>
              <a:t>How </a:t>
            </a:r>
            <a:r>
              <a:rPr lang="en-US" altLang="en-US" i="1" kern="0" dirty="0" smtClean="0">
                <a:solidFill>
                  <a:srgbClr val="000000">
                    <a:lumMod val="65000"/>
                    <a:lumOff val="35000"/>
                  </a:srgbClr>
                </a:solidFill>
              </a:rPr>
              <a:t>can we control the diabetes to reduce heart disease </a:t>
            </a:r>
            <a:r>
              <a:rPr lang="en-US" altLang="en-US" b="1" i="1" kern="0" dirty="0" smtClean="0">
                <a:solidFill>
                  <a:srgbClr val="000000">
                    <a:lumMod val="65000"/>
                    <a:lumOff val="35000"/>
                  </a:srgbClr>
                </a:solidFill>
              </a:rPr>
              <a:t>? AND </a:t>
            </a:r>
            <a:r>
              <a:rPr lang="en-US" altLang="en-US" kern="0" dirty="0">
                <a:solidFill>
                  <a:srgbClr val="000000">
                    <a:lumMod val="65000"/>
                    <a:lumOff val="35000"/>
                  </a:srgbClr>
                </a:solidFill>
              </a:rPr>
              <a:t>make </a:t>
            </a:r>
            <a:r>
              <a:rPr lang="en-US" altLang="en-US" b="1" kern="0" dirty="0">
                <a:solidFill>
                  <a:srgbClr val="000000">
                    <a:lumMod val="65000"/>
                    <a:lumOff val="35000"/>
                  </a:srgbClr>
                </a:solidFill>
              </a:rPr>
              <a:t>people live longer ?</a:t>
            </a:r>
          </a:p>
          <a:p>
            <a:pPr marL="0" indent="0">
              <a:buNone/>
              <a:defRPr/>
            </a:pPr>
            <a:endParaRPr lang="en-US" altLang="en-US" b="1" kern="0" dirty="0">
              <a:solidFill>
                <a:srgbClr val="000000">
                  <a:lumMod val="65000"/>
                  <a:lumOff val="35000"/>
                </a:srgbClr>
              </a:solidFill>
            </a:endParaRPr>
          </a:p>
        </p:txBody>
      </p:sp>
    </p:spTree>
    <p:extLst>
      <p:ext uri="{BB962C8B-B14F-4D97-AF65-F5344CB8AC3E}">
        <p14:creationId xmlns:p14="http://schemas.microsoft.com/office/powerpoint/2010/main" val="4029783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2" y="30155"/>
            <a:ext cx="8226425" cy="1189037"/>
          </a:xfrm>
        </p:spPr>
        <p:txBody>
          <a:bodyPr/>
          <a:lstStyle/>
          <a:p>
            <a:r>
              <a:rPr lang="en-US" sz="3400" dirty="0"/>
              <a:t>Diabetes Is Associated With Increased Risk of CV Disease</a:t>
            </a:r>
          </a:p>
        </p:txBody>
      </p:sp>
      <p:sp>
        <p:nvSpPr>
          <p:cNvPr id="3" name="Content Placeholder 2"/>
          <p:cNvSpPr>
            <a:spLocks noGrp="1"/>
          </p:cNvSpPr>
          <p:nvPr>
            <p:ph idx="1"/>
          </p:nvPr>
        </p:nvSpPr>
        <p:spPr>
          <a:xfrm>
            <a:off x="1988457" y="1874837"/>
            <a:ext cx="8229600" cy="4525963"/>
          </a:xfrm>
        </p:spPr>
        <p:txBody>
          <a:bodyPr/>
          <a:lstStyle/>
          <a:p>
            <a:r>
              <a:rPr lang="en-US" dirty="0" smtClean="0"/>
              <a:t>increased risk for MI, stroke, and PAD</a:t>
            </a:r>
            <a:r>
              <a:rPr lang="en-US" baseline="30000" dirty="0" smtClean="0"/>
              <a:t>1–3</a:t>
            </a:r>
          </a:p>
          <a:p>
            <a:pPr marL="0" indent="0">
              <a:buNone/>
            </a:pPr>
            <a:endParaRPr lang="en-US" baseline="30000" dirty="0" smtClean="0"/>
          </a:p>
          <a:p>
            <a:r>
              <a:rPr lang="en-US" dirty="0" smtClean="0"/>
              <a:t>It is not clear whether diabetes should be considered a cause or a comorbidity of heart failure</a:t>
            </a:r>
            <a:r>
              <a:rPr lang="en-US" baseline="30000" dirty="0" smtClean="0"/>
              <a:t>4</a:t>
            </a:r>
          </a:p>
          <a:p>
            <a:pPr marL="0" indent="0">
              <a:buNone/>
            </a:pPr>
            <a:endParaRPr lang="en-US" baseline="30000" dirty="0" smtClean="0"/>
          </a:p>
          <a:p>
            <a:r>
              <a:rPr lang="en-US" dirty="0" smtClean="0"/>
              <a:t>Diabetes </a:t>
            </a:r>
            <a:r>
              <a:rPr lang="en-US" dirty="0"/>
              <a:t>is associated with a </a:t>
            </a:r>
            <a:r>
              <a:rPr lang="en-US" dirty="0" smtClean="0"/>
              <a:t>2- </a:t>
            </a:r>
            <a:r>
              <a:rPr lang="en-US" dirty="0"/>
              <a:t>to </a:t>
            </a:r>
            <a:r>
              <a:rPr lang="en-US" dirty="0" smtClean="0"/>
              <a:t>3-fold </a:t>
            </a:r>
            <a:r>
              <a:rPr lang="en-US" dirty="0"/>
              <a:t>increase in the risk of </a:t>
            </a:r>
            <a:r>
              <a:rPr lang="en-US" dirty="0" smtClean="0"/>
              <a:t>CV and all-cause mortality</a:t>
            </a:r>
            <a:r>
              <a:rPr lang="en-US" baseline="30000" dirty="0" smtClean="0"/>
              <a:t>5</a:t>
            </a:r>
            <a:endParaRPr lang="en-US" baseline="30000" dirty="0"/>
          </a:p>
          <a:p>
            <a:pPr lvl="1"/>
            <a:endParaRPr lang="en-US" baseline="30000" dirty="0" smtClean="0"/>
          </a:p>
        </p:txBody>
      </p:sp>
      <p:sp>
        <p:nvSpPr>
          <p:cNvPr id="4" name="Text Box 3"/>
          <p:cNvSpPr txBox="1">
            <a:spLocks noChangeArrowheads="1"/>
          </p:cNvSpPr>
          <p:nvPr/>
        </p:nvSpPr>
        <p:spPr bwMode="auto">
          <a:xfrm>
            <a:off x="1774826" y="6018939"/>
            <a:ext cx="8746871" cy="592471"/>
          </a:xfrm>
          <a:prstGeom prst="rect">
            <a:avLst/>
          </a:prstGeom>
          <a:noFill/>
          <a:ln w="9525">
            <a:noFill/>
            <a:miter lim="800000"/>
          </a:ln>
        </p:spPr>
        <p:txBody>
          <a:bodyPr vert="horz" wrap="square" lIns="0" tIns="0" rIns="0" bIns="0" numCol="1" anchor="b" anchorCtr="0" compatLnSpc="1">
            <a:noAutofit/>
          </a:bodyPr>
          <a:lstStyle/>
          <a:p>
            <a:pPr marL="3175">
              <a:spcBef>
                <a:spcPts val="300"/>
              </a:spcBef>
            </a:pPr>
            <a:r>
              <a:rPr lang="en-US" sz="1200" dirty="0">
                <a:solidFill>
                  <a:srgbClr val="FFFFFF"/>
                </a:solidFill>
                <a:latin typeface="Arial Narrow" pitchFamily="34" charset="0"/>
                <a:cs typeface="Arial" pitchFamily="34" charset="0"/>
              </a:rPr>
              <a:t>CV = cardiovascular; MI = myocardial infarction; PAD = peripheral artery disease; CHD = coronary heart disease; HF = heart failure.</a:t>
            </a:r>
            <a:endParaRPr lang="en-US" sz="1400" dirty="0">
              <a:solidFill>
                <a:srgbClr val="FFFFFF"/>
              </a:solidFill>
              <a:latin typeface="Arial Narrow" pitchFamily="34" charset="0"/>
              <a:cs typeface="Arial" pitchFamily="34" charset="0"/>
            </a:endParaRPr>
          </a:p>
          <a:p>
            <a:pPr marL="1905">
              <a:spcBef>
                <a:spcPts val="315"/>
              </a:spcBef>
            </a:pPr>
            <a:r>
              <a:rPr lang="en-US" sz="1000" b="1" dirty="0">
                <a:solidFill>
                  <a:prstClr val="black"/>
                </a:solidFill>
                <a:latin typeface="Arial Narrow" pitchFamily="34" charset="0"/>
                <a:cs typeface="Arial" pitchFamily="34" charset="0"/>
              </a:rPr>
              <a:t>1. </a:t>
            </a:r>
            <a:r>
              <a:rPr lang="en-US" sz="1000" dirty="0">
                <a:solidFill>
                  <a:prstClr val="black"/>
                </a:solidFill>
                <a:latin typeface="Arial Narrow" pitchFamily="34" charset="0"/>
                <a:cs typeface="Arial" pitchFamily="34" charset="0"/>
              </a:rPr>
              <a:t>Emerging Risk Factors Collaboration. </a:t>
            </a:r>
            <a:r>
              <a:rPr lang="en-US" sz="1000" i="1" dirty="0">
                <a:solidFill>
                  <a:prstClr val="black"/>
                </a:solidFill>
                <a:latin typeface="Arial Narrow" pitchFamily="34" charset="0"/>
                <a:cs typeface="Arial" pitchFamily="34" charset="0"/>
              </a:rPr>
              <a:t>Lancet. </a:t>
            </a:r>
            <a:r>
              <a:rPr lang="en-US" sz="1000" dirty="0">
                <a:solidFill>
                  <a:prstClr val="black"/>
                </a:solidFill>
                <a:latin typeface="Arial Narrow" pitchFamily="34" charset="0"/>
                <a:cs typeface="Arial" pitchFamily="34" charset="0"/>
              </a:rPr>
              <a:t>2010;375:2251–2222. </a:t>
            </a:r>
            <a:r>
              <a:rPr lang="en-US" sz="1000" b="1" dirty="0">
                <a:solidFill>
                  <a:prstClr val="black"/>
                </a:solidFill>
                <a:latin typeface="Arial Narrow" pitchFamily="34" charset="0"/>
                <a:cs typeface="Arial" pitchFamily="34" charset="0"/>
              </a:rPr>
              <a:t>2. </a:t>
            </a:r>
            <a:r>
              <a:rPr lang="en-US" sz="1000" dirty="0">
                <a:solidFill>
                  <a:prstClr val="black"/>
                </a:solidFill>
                <a:latin typeface="Arial Narrow" pitchFamily="34" charset="0"/>
                <a:cs typeface="Arial" pitchFamily="34" charset="0"/>
              </a:rPr>
              <a:t>American Diabetes Association. </a:t>
            </a:r>
            <a:r>
              <a:rPr lang="en-US" sz="1000" i="1" dirty="0">
                <a:solidFill>
                  <a:prstClr val="black"/>
                </a:solidFill>
                <a:latin typeface="Arial Narrow" pitchFamily="34" charset="0"/>
                <a:cs typeface="Arial" pitchFamily="34" charset="0"/>
              </a:rPr>
              <a:t>Diabetes Care. </a:t>
            </a:r>
            <a:r>
              <a:rPr lang="en-US" sz="1000" dirty="0">
                <a:solidFill>
                  <a:prstClr val="black"/>
                </a:solidFill>
                <a:latin typeface="Arial Narrow" pitchFamily="34" charset="0"/>
                <a:cs typeface="Arial" pitchFamily="34" charset="0"/>
              </a:rPr>
              <a:t>2003;26:3333–3341. </a:t>
            </a:r>
            <a:r>
              <a:rPr lang="en-US" sz="1000" b="1" dirty="0">
                <a:solidFill>
                  <a:srgbClr val="FFFFFF"/>
                </a:solidFill>
                <a:latin typeface="Arial Narrow"/>
                <a:cs typeface="Arial" pitchFamily="34" charset="0"/>
              </a:rPr>
              <a:t>3. </a:t>
            </a:r>
            <a:r>
              <a:rPr lang="en-US" sz="1000" dirty="0">
                <a:solidFill>
                  <a:srgbClr val="FFFFFF"/>
                </a:solidFill>
                <a:latin typeface="Arial Narrow"/>
                <a:cs typeface="Arial" pitchFamily="34" charset="0"/>
              </a:rPr>
              <a:t>American Diabetes Association. </a:t>
            </a:r>
            <a:r>
              <a:rPr lang="en-US" sz="1000" i="1" dirty="0">
                <a:solidFill>
                  <a:srgbClr val="FFFFFF"/>
                </a:solidFill>
                <a:latin typeface="Arial Narrow"/>
                <a:cs typeface="Arial" pitchFamily="34" charset="0"/>
              </a:rPr>
              <a:t>Diabetes Care.  </a:t>
            </a:r>
            <a:r>
              <a:rPr lang="en-US" sz="1000" dirty="0">
                <a:solidFill>
                  <a:srgbClr val="FFFFFF"/>
                </a:solidFill>
                <a:latin typeface="Arial Narrow"/>
                <a:cs typeface="Arial" pitchFamily="34" charset="0"/>
              </a:rPr>
              <a:t>2014;37:S14–S80.</a:t>
            </a:r>
            <a:r>
              <a:rPr lang="en-US" sz="1000" b="1" dirty="0">
                <a:solidFill>
                  <a:srgbClr val="FFFFFF"/>
                </a:solidFill>
                <a:latin typeface="Arial Narrow"/>
                <a:cs typeface="Arial" pitchFamily="34" charset="0"/>
              </a:rPr>
              <a:t> </a:t>
            </a:r>
            <a:r>
              <a:rPr lang="en-US" sz="1000" b="1" dirty="0">
                <a:solidFill>
                  <a:prstClr val="black"/>
                </a:solidFill>
                <a:latin typeface="Arial Narrow" pitchFamily="34" charset="0"/>
                <a:cs typeface="Arial" pitchFamily="34" charset="0"/>
              </a:rPr>
              <a:t>4. </a:t>
            </a:r>
            <a:r>
              <a:rPr lang="en-US" sz="1000" dirty="0">
                <a:solidFill>
                  <a:prstClr val="black"/>
                </a:solidFill>
                <a:latin typeface="Arial Narrow" pitchFamily="34" charset="0"/>
                <a:cs typeface="Arial" pitchFamily="34" charset="0"/>
              </a:rPr>
              <a:t>McMurray JJV et al.  </a:t>
            </a:r>
            <a:r>
              <a:rPr lang="en-US" sz="1000" i="1" dirty="0">
                <a:solidFill>
                  <a:prstClr val="black"/>
                </a:solidFill>
                <a:latin typeface="Arial Narrow" pitchFamily="34" charset="0"/>
                <a:cs typeface="Arial" pitchFamily="34" charset="0"/>
              </a:rPr>
              <a:t>Lancet</a:t>
            </a:r>
            <a:r>
              <a:rPr lang="en-US" sz="1000" dirty="0">
                <a:solidFill>
                  <a:prstClr val="black"/>
                </a:solidFill>
                <a:latin typeface="Arial Narrow" pitchFamily="34" charset="0"/>
                <a:cs typeface="Arial" pitchFamily="34" charset="0"/>
              </a:rPr>
              <a:t> </a:t>
            </a:r>
            <a:r>
              <a:rPr lang="en-US" sz="1000" i="1" dirty="0">
                <a:solidFill>
                  <a:prstClr val="black"/>
                </a:solidFill>
                <a:latin typeface="Arial Narrow" pitchFamily="34" charset="0"/>
                <a:cs typeface="Arial" pitchFamily="34" charset="0"/>
              </a:rPr>
              <a:t>Diabetes Endocrinol</a:t>
            </a:r>
            <a:r>
              <a:rPr lang="en-US" sz="1000" dirty="0">
                <a:solidFill>
                  <a:prstClr val="black"/>
                </a:solidFill>
                <a:latin typeface="Arial Narrow" pitchFamily="34" charset="0"/>
                <a:cs typeface="Arial" pitchFamily="34" charset="0"/>
              </a:rPr>
              <a:t>. 2014; DOI 10.1016/S2213-8587(14)70031-2. </a:t>
            </a:r>
            <a:r>
              <a:rPr lang="en-US" sz="1000" b="1" dirty="0">
                <a:solidFill>
                  <a:prstClr val="black"/>
                </a:solidFill>
                <a:latin typeface="Arial Narrow" pitchFamily="34" charset="0"/>
                <a:cs typeface="Arial" pitchFamily="34" charset="0"/>
              </a:rPr>
              <a:t>5.</a:t>
            </a:r>
            <a:r>
              <a:rPr lang="en-US" sz="1000" dirty="0">
                <a:solidFill>
                  <a:prstClr val="black"/>
                </a:solidFill>
                <a:latin typeface="Arial Narrow" pitchFamily="34" charset="0"/>
                <a:cs typeface="Arial" pitchFamily="34" charset="0"/>
              </a:rPr>
              <a:t> Gregg EW et al. </a:t>
            </a:r>
            <a:r>
              <a:rPr lang="en-US" sz="1000" i="1" dirty="0">
                <a:solidFill>
                  <a:prstClr val="black"/>
                </a:solidFill>
                <a:latin typeface="Arial Narrow" pitchFamily="34" charset="0"/>
                <a:cs typeface="Arial" pitchFamily="34" charset="0"/>
              </a:rPr>
              <a:t>Ann Int Med. </a:t>
            </a:r>
            <a:r>
              <a:rPr lang="en-US" sz="1000" dirty="0">
                <a:solidFill>
                  <a:prstClr val="black"/>
                </a:solidFill>
                <a:latin typeface="Arial Narrow" pitchFamily="34" charset="0"/>
                <a:cs typeface="Arial" pitchFamily="34" charset="0"/>
              </a:rPr>
              <a:t>2007;147:149–156. </a:t>
            </a:r>
          </a:p>
        </p:txBody>
      </p:sp>
    </p:spTree>
    <p:extLst>
      <p:ext uri="{BB962C8B-B14F-4D97-AF65-F5344CB8AC3E}">
        <p14:creationId xmlns:p14="http://schemas.microsoft.com/office/powerpoint/2010/main" val="4098541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solidFill>
                  <a:srgbClr val="6482C3"/>
                </a:solidFill>
              </a:rPr>
              <a:t>Diabetes is associated with significant loss of </a:t>
            </a:r>
            <a:br>
              <a:rPr lang="en-GB" dirty="0">
                <a:solidFill>
                  <a:srgbClr val="6482C3"/>
                </a:solidFill>
              </a:rPr>
            </a:br>
            <a:r>
              <a:rPr lang="en-GB" dirty="0">
                <a:solidFill>
                  <a:srgbClr val="6482C3"/>
                </a:solidFill>
              </a:rPr>
              <a:t>life </a:t>
            </a:r>
            <a:r>
              <a:rPr lang="en-GB" dirty="0" smtClean="0">
                <a:solidFill>
                  <a:srgbClr val="6482C3"/>
                </a:solidFill>
              </a:rPr>
              <a:t>years</a:t>
            </a:r>
            <a:endParaRPr lang="en-GB" dirty="0"/>
          </a:p>
        </p:txBody>
      </p:sp>
      <p:sp>
        <p:nvSpPr>
          <p:cNvPr id="3" name="Slide Number Placeholder 2"/>
          <p:cNvSpPr>
            <a:spLocks noGrp="1"/>
          </p:cNvSpPr>
          <p:nvPr>
            <p:ph type="sldNum" sz="quarter" idx="12"/>
          </p:nvPr>
        </p:nvSpPr>
        <p:spPr/>
        <p:txBody>
          <a:bodyPr/>
          <a:lstStyle/>
          <a:p>
            <a:fld id="{4AD7133C-5F9C-4F7F-9637-3E296898A784}" type="slidenum">
              <a:rPr lang="en-GB" smtClean="0">
                <a:solidFill>
                  <a:prstClr val="black">
                    <a:tint val="75000"/>
                  </a:prstClr>
                </a:solidFill>
              </a:rPr>
              <a:pPr/>
              <a:t>12</a:t>
            </a:fld>
            <a:endParaRPr lang="en-GB" dirty="0">
              <a:solidFill>
                <a:prstClr val="black">
                  <a:tint val="75000"/>
                </a:prstClr>
              </a:solidFill>
            </a:endParaRPr>
          </a:p>
        </p:txBody>
      </p:sp>
      <p:sp>
        <p:nvSpPr>
          <p:cNvPr id="5" name="Title 1"/>
          <p:cNvSpPr txBox="1"/>
          <p:nvPr/>
        </p:nvSpPr>
        <p:spPr>
          <a:xfrm>
            <a:off x="1780033" y="192024"/>
            <a:ext cx="8599119" cy="91440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2800" kern="1200">
                <a:solidFill>
                  <a:schemeClr val="accent2"/>
                </a:solidFill>
                <a:latin typeface="+mj-lt"/>
                <a:ea typeface="+mj-ea"/>
                <a:cs typeface="+mj-cs"/>
              </a:defRPr>
            </a:lvl1pPr>
          </a:lstStyle>
          <a:p>
            <a:endParaRPr lang="en-GB" dirty="0">
              <a:solidFill>
                <a:srgbClr val="6482C3"/>
              </a:solidFill>
            </a:endParaRPr>
          </a:p>
        </p:txBody>
      </p:sp>
      <p:sp>
        <p:nvSpPr>
          <p:cNvPr id="6" name="Text Placeholder 6"/>
          <p:cNvSpPr txBox="1"/>
          <p:nvPr/>
        </p:nvSpPr>
        <p:spPr>
          <a:xfrm>
            <a:off x="1981200" y="5575300"/>
            <a:ext cx="7086600" cy="48260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tint val="75000"/>
                  </a:prstClr>
                </a:solidFill>
              </a:rPr>
              <a:t>.</a:t>
            </a:r>
            <a:endParaRPr lang="en-GB" altLang="en-US" dirty="0">
              <a:solidFill>
                <a:prstClr val="black">
                  <a:tint val="75000"/>
                </a:prstClr>
              </a:solidFill>
            </a:endParaRPr>
          </a:p>
        </p:txBody>
      </p:sp>
      <p:cxnSp>
        <p:nvCxnSpPr>
          <p:cNvPr id="7" name="Straight Connector 6"/>
          <p:cNvCxnSpPr/>
          <p:nvPr/>
        </p:nvCxnSpPr>
        <p:spPr>
          <a:xfrm>
            <a:off x="2288633" y="4537815"/>
            <a:ext cx="179523"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8" name="Straight Connector 7"/>
          <p:cNvCxnSpPr/>
          <p:nvPr/>
        </p:nvCxnSpPr>
        <p:spPr>
          <a:xfrm flipH="1">
            <a:off x="2409825" y="4487017"/>
            <a:ext cx="95696" cy="114657"/>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sp>
        <p:nvSpPr>
          <p:cNvPr id="9" name="TextBox 8"/>
          <p:cNvSpPr txBox="1"/>
          <p:nvPr/>
        </p:nvSpPr>
        <p:spPr>
          <a:xfrm>
            <a:off x="2209882" y="4573098"/>
            <a:ext cx="288861" cy="338554"/>
          </a:xfrm>
          <a:prstGeom prst="rect">
            <a:avLst/>
          </a:prstGeom>
          <a:noFill/>
        </p:spPr>
        <p:txBody>
          <a:bodyPr wrap="none" rtlCol="0">
            <a:spAutoFit/>
          </a:bodyPr>
          <a:lstStyle/>
          <a:p>
            <a:pPr algn="ctr"/>
            <a:r>
              <a:rPr lang="en-US" sz="1600" dirty="0">
                <a:solidFill>
                  <a:srgbClr val="44546A"/>
                </a:solidFill>
                <a:cs typeface="Arial"/>
              </a:rPr>
              <a:t>0</a:t>
            </a:r>
          </a:p>
        </p:txBody>
      </p:sp>
      <p:grpSp>
        <p:nvGrpSpPr>
          <p:cNvPr id="85" name="Group 84"/>
          <p:cNvGrpSpPr/>
          <p:nvPr/>
        </p:nvGrpSpPr>
        <p:grpSpPr>
          <a:xfrm>
            <a:off x="1700925" y="1339468"/>
            <a:ext cx="4078419" cy="3883334"/>
            <a:chOff x="176924" y="1339466"/>
            <a:chExt cx="4078420" cy="3883334"/>
          </a:xfrm>
        </p:grpSpPr>
        <p:cxnSp>
          <p:nvCxnSpPr>
            <p:cNvPr id="11" name="Straight Connector 10"/>
            <p:cNvCxnSpPr/>
            <p:nvPr/>
          </p:nvCxnSpPr>
          <p:spPr>
            <a:xfrm>
              <a:off x="834233" y="1530703"/>
              <a:ext cx="0" cy="3096344"/>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1003995" y="4537814"/>
              <a:ext cx="3251349"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grpSp>
          <p:nvGrpSpPr>
            <p:cNvPr id="13" name="Group 12"/>
            <p:cNvGrpSpPr/>
            <p:nvPr/>
          </p:nvGrpSpPr>
          <p:grpSpPr>
            <a:xfrm>
              <a:off x="757983" y="1525646"/>
              <a:ext cx="66491" cy="2581860"/>
              <a:chOff x="757983" y="2127800"/>
              <a:chExt cx="3497360" cy="2581860"/>
            </a:xfrm>
          </p:grpSpPr>
          <p:cxnSp>
            <p:nvCxnSpPr>
              <p:cNvPr id="30" name="Straight Connector 29"/>
              <p:cNvCxnSpPr/>
              <p:nvPr/>
            </p:nvCxnSpPr>
            <p:spPr>
              <a:xfrm>
                <a:off x="757983" y="470966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31" name="Straight Connector 30"/>
              <p:cNvCxnSpPr/>
              <p:nvPr/>
            </p:nvCxnSpPr>
            <p:spPr>
              <a:xfrm>
                <a:off x="757983" y="427935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32" name="Straight Connector 31"/>
              <p:cNvCxnSpPr/>
              <p:nvPr/>
            </p:nvCxnSpPr>
            <p:spPr>
              <a:xfrm>
                <a:off x="757983" y="384904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33" name="Straight Connector 32"/>
              <p:cNvCxnSpPr/>
              <p:nvPr/>
            </p:nvCxnSpPr>
            <p:spPr>
              <a:xfrm>
                <a:off x="757983" y="341873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34" name="Straight Connector 33"/>
              <p:cNvCxnSpPr/>
              <p:nvPr/>
            </p:nvCxnSpPr>
            <p:spPr>
              <a:xfrm>
                <a:off x="757983" y="298842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35" name="Straight Connector 34"/>
              <p:cNvCxnSpPr/>
              <p:nvPr/>
            </p:nvCxnSpPr>
            <p:spPr>
              <a:xfrm>
                <a:off x="757983" y="255811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36" name="Straight Connector 35"/>
              <p:cNvCxnSpPr/>
              <p:nvPr/>
            </p:nvCxnSpPr>
            <p:spPr>
              <a:xfrm>
                <a:off x="757983" y="212780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grpSp>
        <p:cxnSp>
          <p:nvCxnSpPr>
            <p:cNvPr id="14" name="Straight Connector 13"/>
            <p:cNvCxnSpPr/>
            <p:nvPr/>
          </p:nvCxnSpPr>
          <p:spPr>
            <a:xfrm>
              <a:off x="1073596"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1652057"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16" name="Straight Connector 15"/>
            <p:cNvCxnSpPr/>
            <p:nvPr/>
          </p:nvCxnSpPr>
          <p:spPr>
            <a:xfrm>
              <a:off x="2230519"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2808979"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18" name="Straight Connector 17"/>
            <p:cNvCxnSpPr/>
            <p:nvPr/>
          </p:nvCxnSpPr>
          <p:spPr>
            <a:xfrm>
              <a:off x="3387440"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3965899"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sp>
          <p:nvSpPr>
            <p:cNvPr id="20" name="TextBox 19"/>
            <p:cNvSpPr txBox="1"/>
            <p:nvPr/>
          </p:nvSpPr>
          <p:spPr>
            <a:xfrm>
              <a:off x="412236" y="1339466"/>
              <a:ext cx="406131" cy="3408625"/>
            </a:xfrm>
            <a:prstGeom prst="rect">
              <a:avLst/>
            </a:prstGeom>
            <a:noFill/>
          </p:spPr>
          <p:txBody>
            <a:bodyPr wrap="square" rtlCol="0">
              <a:spAutoFit/>
            </a:bodyPr>
            <a:lstStyle/>
            <a:p>
              <a:pPr algn="r">
                <a:spcAft>
                  <a:spcPts val="1460"/>
                </a:spcAft>
              </a:pPr>
              <a:r>
                <a:rPr lang="en-US" sz="1600" dirty="0">
                  <a:solidFill>
                    <a:srgbClr val="44546A"/>
                  </a:solidFill>
                  <a:cs typeface="Arial"/>
                </a:rPr>
                <a:t>7</a:t>
              </a:r>
            </a:p>
            <a:p>
              <a:pPr algn="r">
                <a:spcAft>
                  <a:spcPts val="1460"/>
                </a:spcAft>
              </a:pPr>
              <a:r>
                <a:rPr lang="en-US" sz="1600" dirty="0">
                  <a:solidFill>
                    <a:srgbClr val="44546A"/>
                  </a:solidFill>
                  <a:cs typeface="Arial"/>
                </a:rPr>
                <a:t>6</a:t>
              </a:r>
            </a:p>
            <a:p>
              <a:pPr algn="r">
                <a:spcAft>
                  <a:spcPts val="1460"/>
                </a:spcAft>
              </a:pPr>
              <a:r>
                <a:rPr lang="en-US" sz="1600" dirty="0">
                  <a:solidFill>
                    <a:srgbClr val="44546A"/>
                  </a:solidFill>
                  <a:cs typeface="Arial"/>
                </a:rPr>
                <a:t>5</a:t>
              </a:r>
            </a:p>
            <a:p>
              <a:pPr algn="r">
                <a:spcAft>
                  <a:spcPts val="1460"/>
                </a:spcAft>
              </a:pPr>
              <a:r>
                <a:rPr lang="en-US" sz="1600" dirty="0">
                  <a:solidFill>
                    <a:srgbClr val="44546A"/>
                  </a:solidFill>
                  <a:cs typeface="Arial"/>
                </a:rPr>
                <a:t>4</a:t>
              </a:r>
            </a:p>
            <a:p>
              <a:pPr algn="r">
                <a:spcAft>
                  <a:spcPts val="1460"/>
                </a:spcAft>
              </a:pPr>
              <a:r>
                <a:rPr lang="en-US" sz="1600" dirty="0">
                  <a:solidFill>
                    <a:srgbClr val="44546A"/>
                  </a:solidFill>
                  <a:cs typeface="Arial"/>
                </a:rPr>
                <a:t>3</a:t>
              </a:r>
            </a:p>
            <a:p>
              <a:pPr algn="r">
                <a:spcAft>
                  <a:spcPts val="1460"/>
                </a:spcAft>
              </a:pPr>
              <a:r>
                <a:rPr lang="en-US" sz="1600" dirty="0">
                  <a:solidFill>
                    <a:srgbClr val="44546A"/>
                  </a:solidFill>
                  <a:cs typeface="Arial"/>
                </a:rPr>
                <a:t>2</a:t>
              </a:r>
            </a:p>
            <a:p>
              <a:pPr algn="r">
                <a:spcAft>
                  <a:spcPts val="1460"/>
                </a:spcAft>
              </a:pPr>
              <a:r>
                <a:rPr lang="en-US" sz="1600" dirty="0">
                  <a:solidFill>
                    <a:srgbClr val="44546A"/>
                  </a:solidFill>
                  <a:cs typeface="Arial"/>
                </a:rPr>
                <a:t>1</a:t>
              </a:r>
            </a:p>
            <a:p>
              <a:pPr algn="r">
                <a:spcAft>
                  <a:spcPts val="1460"/>
                </a:spcAft>
              </a:pPr>
              <a:r>
                <a:rPr lang="en-US" sz="1600" dirty="0">
                  <a:solidFill>
                    <a:srgbClr val="44546A"/>
                  </a:solidFill>
                  <a:cs typeface="Arial"/>
                </a:rPr>
                <a:t>0</a:t>
              </a:r>
            </a:p>
          </p:txBody>
        </p:sp>
        <p:cxnSp>
          <p:nvCxnSpPr>
            <p:cNvPr id="21" name="Straight Connector 20"/>
            <p:cNvCxnSpPr/>
            <p:nvPr/>
          </p:nvCxnSpPr>
          <p:spPr>
            <a:xfrm flipH="1">
              <a:off x="942975" y="4487015"/>
              <a:ext cx="95696" cy="114657"/>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sp>
          <p:nvSpPr>
            <p:cNvPr id="22" name="TextBox 21"/>
            <p:cNvSpPr txBox="1"/>
            <p:nvPr/>
          </p:nvSpPr>
          <p:spPr>
            <a:xfrm>
              <a:off x="875082" y="4573096"/>
              <a:ext cx="393056" cy="338554"/>
            </a:xfrm>
            <a:prstGeom prst="rect">
              <a:avLst/>
            </a:prstGeom>
            <a:noFill/>
          </p:spPr>
          <p:txBody>
            <a:bodyPr wrap="none" rtlCol="0">
              <a:spAutoFit/>
            </a:bodyPr>
            <a:lstStyle/>
            <a:p>
              <a:pPr algn="ctr"/>
              <a:r>
                <a:rPr lang="en-US" sz="1600" dirty="0">
                  <a:solidFill>
                    <a:srgbClr val="44546A"/>
                  </a:solidFill>
                  <a:cs typeface="Arial"/>
                </a:rPr>
                <a:t>40</a:t>
              </a:r>
            </a:p>
          </p:txBody>
        </p:sp>
        <p:sp>
          <p:nvSpPr>
            <p:cNvPr id="23" name="TextBox 22"/>
            <p:cNvSpPr txBox="1"/>
            <p:nvPr/>
          </p:nvSpPr>
          <p:spPr>
            <a:xfrm>
              <a:off x="1459283" y="4573096"/>
              <a:ext cx="393056" cy="338554"/>
            </a:xfrm>
            <a:prstGeom prst="rect">
              <a:avLst/>
            </a:prstGeom>
            <a:noFill/>
          </p:spPr>
          <p:txBody>
            <a:bodyPr wrap="none" rtlCol="0">
              <a:spAutoFit/>
            </a:bodyPr>
            <a:lstStyle/>
            <a:p>
              <a:pPr algn="ctr"/>
              <a:r>
                <a:rPr lang="en-US" sz="1600" dirty="0">
                  <a:solidFill>
                    <a:srgbClr val="44546A"/>
                  </a:solidFill>
                  <a:cs typeface="Arial"/>
                </a:rPr>
                <a:t>50</a:t>
              </a:r>
            </a:p>
          </p:txBody>
        </p:sp>
        <p:sp>
          <p:nvSpPr>
            <p:cNvPr id="24" name="TextBox 23"/>
            <p:cNvSpPr txBox="1"/>
            <p:nvPr/>
          </p:nvSpPr>
          <p:spPr>
            <a:xfrm>
              <a:off x="2030783" y="4573096"/>
              <a:ext cx="393056" cy="338554"/>
            </a:xfrm>
            <a:prstGeom prst="rect">
              <a:avLst/>
            </a:prstGeom>
            <a:noFill/>
          </p:spPr>
          <p:txBody>
            <a:bodyPr wrap="none" rtlCol="0">
              <a:spAutoFit/>
            </a:bodyPr>
            <a:lstStyle/>
            <a:p>
              <a:pPr algn="ctr"/>
              <a:r>
                <a:rPr lang="en-US" sz="1600" dirty="0">
                  <a:solidFill>
                    <a:srgbClr val="44546A"/>
                  </a:solidFill>
                  <a:cs typeface="Arial"/>
                </a:rPr>
                <a:t>60</a:t>
              </a:r>
            </a:p>
          </p:txBody>
        </p:sp>
        <p:sp>
          <p:nvSpPr>
            <p:cNvPr id="25" name="TextBox 24"/>
            <p:cNvSpPr txBox="1"/>
            <p:nvPr/>
          </p:nvSpPr>
          <p:spPr>
            <a:xfrm>
              <a:off x="2608634" y="4573096"/>
              <a:ext cx="393056" cy="338554"/>
            </a:xfrm>
            <a:prstGeom prst="rect">
              <a:avLst/>
            </a:prstGeom>
            <a:noFill/>
          </p:spPr>
          <p:txBody>
            <a:bodyPr wrap="none" rtlCol="0">
              <a:spAutoFit/>
            </a:bodyPr>
            <a:lstStyle/>
            <a:p>
              <a:pPr algn="ctr"/>
              <a:r>
                <a:rPr lang="en-US" sz="1600" dirty="0">
                  <a:solidFill>
                    <a:srgbClr val="44546A"/>
                  </a:solidFill>
                  <a:cs typeface="Arial"/>
                </a:rPr>
                <a:t>70</a:t>
              </a:r>
            </a:p>
          </p:txBody>
        </p:sp>
        <p:sp>
          <p:nvSpPr>
            <p:cNvPr id="26" name="TextBox 25"/>
            <p:cNvSpPr txBox="1"/>
            <p:nvPr/>
          </p:nvSpPr>
          <p:spPr>
            <a:xfrm>
              <a:off x="3192834" y="4573096"/>
              <a:ext cx="393056" cy="338554"/>
            </a:xfrm>
            <a:prstGeom prst="rect">
              <a:avLst/>
            </a:prstGeom>
            <a:noFill/>
          </p:spPr>
          <p:txBody>
            <a:bodyPr wrap="none" rtlCol="0">
              <a:spAutoFit/>
            </a:bodyPr>
            <a:lstStyle/>
            <a:p>
              <a:pPr algn="ctr"/>
              <a:r>
                <a:rPr lang="en-US" sz="1600" dirty="0">
                  <a:solidFill>
                    <a:srgbClr val="44546A"/>
                  </a:solidFill>
                  <a:cs typeface="Arial"/>
                </a:rPr>
                <a:t>80</a:t>
              </a:r>
            </a:p>
          </p:txBody>
        </p:sp>
        <p:sp>
          <p:nvSpPr>
            <p:cNvPr id="27" name="TextBox 26"/>
            <p:cNvSpPr txBox="1"/>
            <p:nvPr/>
          </p:nvSpPr>
          <p:spPr>
            <a:xfrm>
              <a:off x="3767509" y="4573096"/>
              <a:ext cx="393056" cy="338554"/>
            </a:xfrm>
            <a:prstGeom prst="rect">
              <a:avLst/>
            </a:prstGeom>
            <a:noFill/>
          </p:spPr>
          <p:txBody>
            <a:bodyPr wrap="none" rtlCol="0">
              <a:spAutoFit/>
            </a:bodyPr>
            <a:lstStyle/>
            <a:p>
              <a:pPr algn="ctr"/>
              <a:r>
                <a:rPr lang="en-US" sz="1600" dirty="0">
                  <a:solidFill>
                    <a:srgbClr val="44546A"/>
                  </a:solidFill>
                  <a:cs typeface="Arial"/>
                </a:rPr>
                <a:t>90</a:t>
              </a:r>
            </a:p>
          </p:txBody>
        </p:sp>
        <p:sp>
          <p:nvSpPr>
            <p:cNvPr id="28" name="TextBox 27"/>
            <p:cNvSpPr txBox="1"/>
            <p:nvPr/>
          </p:nvSpPr>
          <p:spPr>
            <a:xfrm>
              <a:off x="1985909" y="4884246"/>
              <a:ext cx="1111458" cy="338554"/>
            </a:xfrm>
            <a:prstGeom prst="rect">
              <a:avLst/>
            </a:prstGeom>
            <a:noFill/>
          </p:spPr>
          <p:txBody>
            <a:bodyPr wrap="none" rtlCol="0">
              <a:spAutoFit/>
            </a:bodyPr>
            <a:lstStyle/>
            <a:p>
              <a:pPr algn="ctr"/>
              <a:r>
                <a:rPr lang="en-US" sz="1600" dirty="0">
                  <a:solidFill>
                    <a:srgbClr val="44546A"/>
                  </a:solidFill>
                  <a:cs typeface="Arial"/>
                </a:rPr>
                <a:t>Age (years)</a:t>
              </a:r>
            </a:p>
          </p:txBody>
        </p:sp>
        <p:sp>
          <p:nvSpPr>
            <p:cNvPr id="29" name="TextBox 28"/>
            <p:cNvSpPr txBox="1"/>
            <p:nvPr/>
          </p:nvSpPr>
          <p:spPr>
            <a:xfrm rot="16200000">
              <a:off x="-396118" y="2891523"/>
              <a:ext cx="1484637" cy="338554"/>
            </a:xfrm>
            <a:prstGeom prst="rect">
              <a:avLst/>
            </a:prstGeom>
            <a:noFill/>
          </p:spPr>
          <p:txBody>
            <a:bodyPr wrap="none" rtlCol="0">
              <a:spAutoFit/>
            </a:bodyPr>
            <a:lstStyle/>
            <a:p>
              <a:pPr algn="ctr"/>
              <a:r>
                <a:rPr lang="en-US" sz="1600" dirty="0">
                  <a:solidFill>
                    <a:srgbClr val="44546A"/>
                  </a:solidFill>
                  <a:cs typeface="Arial"/>
                </a:rPr>
                <a:t>Years of life lost</a:t>
              </a:r>
            </a:p>
          </p:txBody>
        </p:sp>
      </p:grpSp>
      <p:sp>
        <p:nvSpPr>
          <p:cNvPr id="37" name="TextBox 36"/>
          <p:cNvSpPr txBox="1"/>
          <p:nvPr/>
        </p:nvSpPr>
        <p:spPr>
          <a:xfrm>
            <a:off x="3752891" y="1096072"/>
            <a:ext cx="625491" cy="369332"/>
          </a:xfrm>
          <a:prstGeom prst="rect">
            <a:avLst/>
          </a:prstGeom>
          <a:noFill/>
        </p:spPr>
        <p:txBody>
          <a:bodyPr wrap="none" rtlCol="0">
            <a:spAutoFit/>
          </a:bodyPr>
          <a:lstStyle/>
          <a:p>
            <a:pPr algn="ctr"/>
            <a:r>
              <a:rPr lang="en-US" b="1" dirty="0">
                <a:solidFill>
                  <a:srgbClr val="44546A"/>
                </a:solidFill>
                <a:cs typeface="Arial"/>
              </a:rPr>
              <a:t>Men</a:t>
            </a:r>
          </a:p>
        </p:txBody>
      </p:sp>
      <p:cxnSp>
        <p:nvCxnSpPr>
          <p:cNvPr id="38" name="Straight Connector 37"/>
          <p:cNvCxnSpPr/>
          <p:nvPr/>
        </p:nvCxnSpPr>
        <p:spPr>
          <a:xfrm>
            <a:off x="7189080" y="4537815"/>
            <a:ext cx="3251349"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grpSp>
        <p:nvGrpSpPr>
          <p:cNvPr id="87" name="Group 86"/>
          <p:cNvGrpSpPr/>
          <p:nvPr/>
        </p:nvGrpSpPr>
        <p:grpSpPr>
          <a:xfrm>
            <a:off x="6597323" y="1339468"/>
            <a:ext cx="3748327" cy="3883334"/>
            <a:chOff x="5073321" y="1339466"/>
            <a:chExt cx="3748328" cy="3883334"/>
          </a:xfrm>
        </p:grpSpPr>
        <p:cxnSp>
          <p:nvCxnSpPr>
            <p:cNvPr id="40" name="Straight Connector 39"/>
            <p:cNvCxnSpPr/>
            <p:nvPr/>
          </p:nvCxnSpPr>
          <p:spPr>
            <a:xfrm>
              <a:off x="5495317" y="1530703"/>
              <a:ext cx="0" cy="3096344"/>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grpSp>
          <p:nvGrpSpPr>
            <p:cNvPr id="41" name="Group 40"/>
            <p:cNvGrpSpPr/>
            <p:nvPr/>
          </p:nvGrpSpPr>
          <p:grpSpPr>
            <a:xfrm>
              <a:off x="5419067" y="1525646"/>
              <a:ext cx="66491" cy="2581860"/>
              <a:chOff x="757983" y="2127800"/>
              <a:chExt cx="3497360" cy="2581860"/>
            </a:xfrm>
          </p:grpSpPr>
          <p:cxnSp>
            <p:nvCxnSpPr>
              <p:cNvPr id="60" name="Straight Connector 59"/>
              <p:cNvCxnSpPr/>
              <p:nvPr/>
            </p:nvCxnSpPr>
            <p:spPr>
              <a:xfrm>
                <a:off x="757983" y="470966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61" name="Straight Connector 60"/>
              <p:cNvCxnSpPr/>
              <p:nvPr/>
            </p:nvCxnSpPr>
            <p:spPr>
              <a:xfrm>
                <a:off x="757983" y="427935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62" name="Straight Connector 61"/>
              <p:cNvCxnSpPr/>
              <p:nvPr/>
            </p:nvCxnSpPr>
            <p:spPr>
              <a:xfrm>
                <a:off x="757983" y="384904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63" name="Straight Connector 62"/>
              <p:cNvCxnSpPr/>
              <p:nvPr/>
            </p:nvCxnSpPr>
            <p:spPr>
              <a:xfrm>
                <a:off x="757983" y="341873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64" name="Straight Connector 63"/>
              <p:cNvCxnSpPr/>
              <p:nvPr/>
            </p:nvCxnSpPr>
            <p:spPr>
              <a:xfrm>
                <a:off x="757983" y="298842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65" name="Straight Connector 64"/>
              <p:cNvCxnSpPr/>
              <p:nvPr/>
            </p:nvCxnSpPr>
            <p:spPr>
              <a:xfrm>
                <a:off x="757983" y="255811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66" name="Straight Connector 65"/>
              <p:cNvCxnSpPr/>
              <p:nvPr/>
            </p:nvCxnSpPr>
            <p:spPr>
              <a:xfrm>
                <a:off x="757983" y="212780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grpSp>
        <p:cxnSp>
          <p:nvCxnSpPr>
            <p:cNvPr id="42" name="Straight Connector 41"/>
            <p:cNvCxnSpPr/>
            <p:nvPr/>
          </p:nvCxnSpPr>
          <p:spPr>
            <a:xfrm>
              <a:off x="5425716" y="4537814"/>
              <a:ext cx="179523"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43" name="Straight Connector 42"/>
            <p:cNvCxnSpPr/>
            <p:nvPr/>
          </p:nvCxnSpPr>
          <p:spPr>
            <a:xfrm>
              <a:off x="5734680"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44" name="Straight Connector 43"/>
            <p:cNvCxnSpPr/>
            <p:nvPr/>
          </p:nvCxnSpPr>
          <p:spPr>
            <a:xfrm>
              <a:off x="6313141"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45" name="Straight Connector 44"/>
            <p:cNvCxnSpPr/>
            <p:nvPr/>
          </p:nvCxnSpPr>
          <p:spPr>
            <a:xfrm>
              <a:off x="6891603"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46" name="Straight Connector 45"/>
            <p:cNvCxnSpPr/>
            <p:nvPr/>
          </p:nvCxnSpPr>
          <p:spPr>
            <a:xfrm>
              <a:off x="7470063"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47" name="Straight Connector 46"/>
            <p:cNvCxnSpPr/>
            <p:nvPr/>
          </p:nvCxnSpPr>
          <p:spPr>
            <a:xfrm>
              <a:off x="8048524"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48" name="Straight Connector 47"/>
            <p:cNvCxnSpPr/>
            <p:nvPr/>
          </p:nvCxnSpPr>
          <p:spPr>
            <a:xfrm>
              <a:off x="8626983"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sp>
          <p:nvSpPr>
            <p:cNvPr id="49" name="TextBox 48"/>
            <p:cNvSpPr txBox="1"/>
            <p:nvPr/>
          </p:nvSpPr>
          <p:spPr>
            <a:xfrm>
              <a:off x="5073321" y="1339466"/>
              <a:ext cx="406131" cy="3408625"/>
            </a:xfrm>
            <a:prstGeom prst="rect">
              <a:avLst/>
            </a:prstGeom>
            <a:noFill/>
          </p:spPr>
          <p:txBody>
            <a:bodyPr wrap="square" rtlCol="0">
              <a:spAutoFit/>
            </a:bodyPr>
            <a:lstStyle/>
            <a:p>
              <a:pPr algn="r">
                <a:spcAft>
                  <a:spcPts val="1460"/>
                </a:spcAft>
              </a:pPr>
              <a:r>
                <a:rPr lang="en-US" sz="1600" dirty="0">
                  <a:solidFill>
                    <a:srgbClr val="44546A"/>
                  </a:solidFill>
                  <a:cs typeface="Arial"/>
                </a:rPr>
                <a:t>7</a:t>
              </a:r>
            </a:p>
            <a:p>
              <a:pPr algn="r">
                <a:spcAft>
                  <a:spcPts val="1460"/>
                </a:spcAft>
              </a:pPr>
              <a:r>
                <a:rPr lang="en-US" sz="1600" dirty="0">
                  <a:solidFill>
                    <a:srgbClr val="44546A"/>
                  </a:solidFill>
                  <a:cs typeface="Arial"/>
                </a:rPr>
                <a:t>6</a:t>
              </a:r>
            </a:p>
            <a:p>
              <a:pPr algn="r">
                <a:spcAft>
                  <a:spcPts val="1460"/>
                </a:spcAft>
              </a:pPr>
              <a:r>
                <a:rPr lang="en-US" sz="1600" dirty="0">
                  <a:solidFill>
                    <a:srgbClr val="44546A"/>
                  </a:solidFill>
                  <a:cs typeface="Arial"/>
                </a:rPr>
                <a:t>5</a:t>
              </a:r>
            </a:p>
            <a:p>
              <a:pPr algn="r">
                <a:spcAft>
                  <a:spcPts val="1460"/>
                </a:spcAft>
              </a:pPr>
              <a:r>
                <a:rPr lang="en-US" sz="1600" dirty="0">
                  <a:solidFill>
                    <a:srgbClr val="44546A"/>
                  </a:solidFill>
                  <a:cs typeface="Arial"/>
                </a:rPr>
                <a:t>4</a:t>
              </a:r>
            </a:p>
            <a:p>
              <a:pPr algn="r">
                <a:spcAft>
                  <a:spcPts val="1460"/>
                </a:spcAft>
              </a:pPr>
              <a:r>
                <a:rPr lang="en-US" sz="1600" dirty="0">
                  <a:solidFill>
                    <a:srgbClr val="44546A"/>
                  </a:solidFill>
                  <a:cs typeface="Arial"/>
                </a:rPr>
                <a:t>3</a:t>
              </a:r>
            </a:p>
            <a:p>
              <a:pPr algn="r">
                <a:spcAft>
                  <a:spcPts val="1460"/>
                </a:spcAft>
              </a:pPr>
              <a:r>
                <a:rPr lang="en-US" sz="1600" dirty="0">
                  <a:solidFill>
                    <a:srgbClr val="44546A"/>
                  </a:solidFill>
                  <a:cs typeface="Arial"/>
                </a:rPr>
                <a:t>2</a:t>
              </a:r>
            </a:p>
            <a:p>
              <a:pPr algn="r">
                <a:spcAft>
                  <a:spcPts val="1460"/>
                </a:spcAft>
              </a:pPr>
              <a:r>
                <a:rPr lang="en-US" sz="1600" dirty="0">
                  <a:solidFill>
                    <a:srgbClr val="44546A"/>
                  </a:solidFill>
                  <a:cs typeface="Arial"/>
                </a:rPr>
                <a:t>1</a:t>
              </a:r>
            </a:p>
            <a:p>
              <a:pPr algn="r">
                <a:spcAft>
                  <a:spcPts val="1460"/>
                </a:spcAft>
              </a:pPr>
              <a:r>
                <a:rPr lang="en-US" sz="1600" dirty="0">
                  <a:solidFill>
                    <a:srgbClr val="44546A"/>
                  </a:solidFill>
                  <a:cs typeface="Arial"/>
                </a:rPr>
                <a:t>0</a:t>
              </a:r>
            </a:p>
          </p:txBody>
        </p:sp>
        <p:cxnSp>
          <p:nvCxnSpPr>
            <p:cNvPr id="50" name="Straight Connector 49"/>
            <p:cNvCxnSpPr/>
            <p:nvPr/>
          </p:nvCxnSpPr>
          <p:spPr>
            <a:xfrm flipH="1">
              <a:off x="5546909" y="4487015"/>
              <a:ext cx="95696" cy="114657"/>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51" name="Straight Connector 50"/>
            <p:cNvCxnSpPr/>
            <p:nvPr/>
          </p:nvCxnSpPr>
          <p:spPr>
            <a:xfrm flipH="1">
              <a:off x="5604059" y="4487015"/>
              <a:ext cx="95696" cy="114657"/>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sp>
          <p:nvSpPr>
            <p:cNvPr id="52" name="TextBox 51"/>
            <p:cNvSpPr txBox="1"/>
            <p:nvPr/>
          </p:nvSpPr>
          <p:spPr>
            <a:xfrm>
              <a:off x="5536167" y="4573096"/>
              <a:ext cx="393056" cy="338554"/>
            </a:xfrm>
            <a:prstGeom prst="rect">
              <a:avLst/>
            </a:prstGeom>
            <a:noFill/>
          </p:spPr>
          <p:txBody>
            <a:bodyPr wrap="none" rtlCol="0">
              <a:spAutoFit/>
            </a:bodyPr>
            <a:lstStyle/>
            <a:p>
              <a:pPr algn="ctr"/>
              <a:r>
                <a:rPr lang="en-US" sz="1600" dirty="0">
                  <a:solidFill>
                    <a:srgbClr val="44546A"/>
                  </a:solidFill>
                  <a:cs typeface="Arial"/>
                </a:rPr>
                <a:t>40</a:t>
              </a:r>
            </a:p>
          </p:txBody>
        </p:sp>
        <p:sp>
          <p:nvSpPr>
            <p:cNvPr id="53" name="TextBox 52"/>
            <p:cNvSpPr txBox="1"/>
            <p:nvPr/>
          </p:nvSpPr>
          <p:spPr>
            <a:xfrm>
              <a:off x="6120367" y="4573096"/>
              <a:ext cx="393056" cy="338554"/>
            </a:xfrm>
            <a:prstGeom prst="rect">
              <a:avLst/>
            </a:prstGeom>
            <a:noFill/>
          </p:spPr>
          <p:txBody>
            <a:bodyPr wrap="none" rtlCol="0">
              <a:spAutoFit/>
            </a:bodyPr>
            <a:lstStyle/>
            <a:p>
              <a:pPr algn="ctr"/>
              <a:r>
                <a:rPr lang="en-US" sz="1600" dirty="0">
                  <a:solidFill>
                    <a:srgbClr val="44546A"/>
                  </a:solidFill>
                  <a:cs typeface="Arial"/>
                </a:rPr>
                <a:t>50</a:t>
              </a:r>
            </a:p>
          </p:txBody>
        </p:sp>
        <p:sp>
          <p:nvSpPr>
            <p:cNvPr id="54" name="TextBox 53"/>
            <p:cNvSpPr txBox="1"/>
            <p:nvPr/>
          </p:nvSpPr>
          <p:spPr>
            <a:xfrm>
              <a:off x="6691867" y="4573096"/>
              <a:ext cx="393056" cy="338554"/>
            </a:xfrm>
            <a:prstGeom prst="rect">
              <a:avLst/>
            </a:prstGeom>
            <a:noFill/>
          </p:spPr>
          <p:txBody>
            <a:bodyPr wrap="none" rtlCol="0">
              <a:spAutoFit/>
            </a:bodyPr>
            <a:lstStyle/>
            <a:p>
              <a:pPr algn="ctr"/>
              <a:r>
                <a:rPr lang="en-US" sz="1600" dirty="0">
                  <a:solidFill>
                    <a:srgbClr val="44546A"/>
                  </a:solidFill>
                  <a:cs typeface="Arial"/>
                </a:rPr>
                <a:t>60</a:t>
              </a:r>
            </a:p>
          </p:txBody>
        </p:sp>
        <p:sp>
          <p:nvSpPr>
            <p:cNvPr id="55" name="TextBox 54"/>
            <p:cNvSpPr txBox="1"/>
            <p:nvPr/>
          </p:nvSpPr>
          <p:spPr>
            <a:xfrm>
              <a:off x="7269718" y="4573096"/>
              <a:ext cx="393056" cy="338554"/>
            </a:xfrm>
            <a:prstGeom prst="rect">
              <a:avLst/>
            </a:prstGeom>
            <a:noFill/>
          </p:spPr>
          <p:txBody>
            <a:bodyPr wrap="none" rtlCol="0">
              <a:spAutoFit/>
            </a:bodyPr>
            <a:lstStyle/>
            <a:p>
              <a:pPr algn="ctr"/>
              <a:r>
                <a:rPr lang="en-US" sz="1600" dirty="0">
                  <a:solidFill>
                    <a:srgbClr val="44546A"/>
                  </a:solidFill>
                  <a:cs typeface="Arial"/>
                </a:rPr>
                <a:t>70</a:t>
              </a:r>
            </a:p>
          </p:txBody>
        </p:sp>
        <p:sp>
          <p:nvSpPr>
            <p:cNvPr id="56" name="TextBox 55"/>
            <p:cNvSpPr txBox="1"/>
            <p:nvPr/>
          </p:nvSpPr>
          <p:spPr>
            <a:xfrm>
              <a:off x="7853918" y="4573096"/>
              <a:ext cx="393056" cy="338554"/>
            </a:xfrm>
            <a:prstGeom prst="rect">
              <a:avLst/>
            </a:prstGeom>
            <a:noFill/>
          </p:spPr>
          <p:txBody>
            <a:bodyPr wrap="none" rtlCol="0">
              <a:spAutoFit/>
            </a:bodyPr>
            <a:lstStyle/>
            <a:p>
              <a:pPr algn="ctr"/>
              <a:r>
                <a:rPr lang="en-US" sz="1600" dirty="0">
                  <a:solidFill>
                    <a:srgbClr val="44546A"/>
                  </a:solidFill>
                  <a:cs typeface="Arial"/>
                </a:rPr>
                <a:t>80</a:t>
              </a:r>
            </a:p>
          </p:txBody>
        </p:sp>
        <p:sp>
          <p:nvSpPr>
            <p:cNvPr id="57" name="TextBox 56"/>
            <p:cNvSpPr txBox="1"/>
            <p:nvPr/>
          </p:nvSpPr>
          <p:spPr>
            <a:xfrm>
              <a:off x="8428593" y="4573096"/>
              <a:ext cx="393056" cy="338554"/>
            </a:xfrm>
            <a:prstGeom prst="rect">
              <a:avLst/>
            </a:prstGeom>
            <a:noFill/>
          </p:spPr>
          <p:txBody>
            <a:bodyPr wrap="none" rtlCol="0">
              <a:spAutoFit/>
            </a:bodyPr>
            <a:lstStyle/>
            <a:p>
              <a:pPr algn="ctr"/>
              <a:r>
                <a:rPr lang="en-US" sz="1600" dirty="0">
                  <a:solidFill>
                    <a:srgbClr val="44546A"/>
                  </a:solidFill>
                  <a:cs typeface="Arial"/>
                </a:rPr>
                <a:t>90</a:t>
              </a:r>
            </a:p>
          </p:txBody>
        </p:sp>
        <p:sp>
          <p:nvSpPr>
            <p:cNvPr id="58" name="TextBox 57"/>
            <p:cNvSpPr txBox="1"/>
            <p:nvPr/>
          </p:nvSpPr>
          <p:spPr>
            <a:xfrm>
              <a:off x="5346965" y="4573096"/>
              <a:ext cx="288861" cy="338554"/>
            </a:xfrm>
            <a:prstGeom prst="rect">
              <a:avLst/>
            </a:prstGeom>
            <a:noFill/>
          </p:spPr>
          <p:txBody>
            <a:bodyPr wrap="none" rtlCol="0">
              <a:spAutoFit/>
            </a:bodyPr>
            <a:lstStyle/>
            <a:p>
              <a:pPr algn="ctr"/>
              <a:r>
                <a:rPr lang="en-US" sz="1600" dirty="0">
                  <a:solidFill>
                    <a:srgbClr val="44546A"/>
                  </a:solidFill>
                  <a:cs typeface="Arial"/>
                </a:rPr>
                <a:t>0</a:t>
              </a:r>
            </a:p>
          </p:txBody>
        </p:sp>
        <p:sp>
          <p:nvSpPr>
            <p:cNvPr id="59" name="TextBox 58"/>
            <p:cNvSpPr txBox="1"/>
            <p:nvPr/>
          </p:nvSpPr>
          <p:spPr>
            <a:xfrm>
              <a:off x="6646994" y="4884246"/>
              <a:ext cx="1111458" cy="338554"/>
            </a:xfrm>
            <a:prstGeom prst="rect">
              <a:avLst/>
            </a:prstGeom>
            <a:noFill/>
          </p:spPr>
          <p:txBody>
            <a:bodyPr wrap="none" rtlCol="0">
              <a:spAutoFit/>
            </a:bodyPr>
            <a:lstStyle/>
            <a:p>
              <a:pPr algn="ctr"/>
              <a:r>
                <a:rPr lang="en-US" sz="1600" dirty="0">
                  <a:solidFill>
                    <a:srgbClr val="44546A"/>
                  </a:solidFill>
                  <a:cs typeface="Arial"/>
                </a:rPr>
                <a:t>Age (years)</a:t>
              </a:r>
            </a:p>
          </p:txBody>
        </p:sp>
      </p:grpSp>
      <p:sp>
        <p:nvSpPr>
          <p:cNvPr id="67" name="TextBox 66"/>
          <p:cNvSpPr txBox="1"/>
          <p:nvPr/>
        </p:nvSpPr>
        <p:spPr>
          <a:xfrm>
            <a:off x="8259001" y="1096072"/>
            <a:ext cx="935449" cy="369332"/>
          </a:xfrm>
          <a:prstGeom prst="rect">
            <a:avLst/>
          </a:prstGeom>
          <a:noFill/>
        </p:spPr>
        <p:txBody>
          <a:bodyPr wrap="none" rtlCol="0">
            <a:spAutoFit/>
          </a:bodyPr>
          <a:lstStyle/>
          <a:p>
            <a:pPr algn="ctr"/>
            <a:r>
              <a:rPr lang="en-US" b="1" dirty="0">
                <a:solidFill>
                  <a:srgbClr val="44546A"/>
                </a:solidFill>
                <a:cs typeface="Arial"/>
              </a:rPr>
              <a:t>Women</a:t>
            </a:r>
          </a:p>
        </p:txBody>
      </p:sp>
      <p:sp>
        <p:nvSpPr>
          <p:cNvPr id="68" name="TextBox 67"/>
          <p:cNvSpPr txBox="1"/>
          <p:nvPr/>
        </p:nvSpPr>
        <p:spPr>
          <a:xfrm>
            <a:off x="4476459" y="1474461"/>
            <a:ext cx="2247279" cy="661720"/>
          </a:xfrm>
          <a:prstGeom prst="rect">
            <a:avLst/>
          </a:prstGeom>
          <a:noFill/>
        </p:spPr>
        <p:txBody>
          <a:bodyPr wrap="square" rtlCol="0">
            <a:spAutoFit/>
          </a:bodyPr>
          <a:lstStyle/>
          <a:p>
            <a:pPr>
              <a:spcAft>
                <a:spcPts val="600"/>
              </a:spcAft>
            </a:pPr>
            <a:r>
              <a:rPr lang="en-US" sz="1600" dirty="0">
                <a:solidFill>
                  <a:srgbClr val="44546A"/>
                </a:solidFill>
                <a:cs typeface="Arial"/>
              </a:rPr>
              <a:t>Non-vascular deaths</a:t>
            </a:r>
          </a:p>
          <a:p>
            <a:pPr>
              <a:spcAft>
                <a:spcPts val="600"/>
              </a:spcAft>
            </a:pPr>
            <a:r>
              <a:rPr lang="en-US" sz="1600" dirty="0">
                <a:solidFill>
                  <a:srgbClr val="44546A"/>
                </a:solidFill>
                <a:cs typeface="Arial"/>
              </a:rPr>
              <a:t>Vascular deaths</a:t>
            </a:r>
          </a:p>
        </p:txBody>
      </p:sp>
      <p:sp>
        <p:nvSpPr>
          <p:cNvPr id="69" name="Rectangle 68"/>
          <p:cNvSpPr/>
          <p:nvPr/>
        </p:nvSpPr>
        <p:spPr>
          <a:xfrm>
            <a:off x="4343401" y="1585491"/>
            <a:ext cx="126331" cy="126331"/>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0" name="Rectangle 69"/>
          <p:cNvSpPr/>
          <p:nvPr/>
        </p:nvSpPr>
        <p:spPr>
          <a:xfrm>
            <a:off x="4343401" y="1912113"/>
            <a:ext cx="126331" cy="126331"/>
          </a:xfrm>
          <a:prstGeom prst="rect">
            <a:avLst/>
          </a:prstGeom>
          <a:solidFill>
            <a:srgbClr val="F04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1" name="Freeform 70"/>
          <p:cNvSpPr/>
          <p:nvPr/>
        </p:nvSpPr>
        <p:spPr>
          <a:xfrm>
            <a:off x="7256198" y="1599278"/>
            <a:ext cx="3211831" cy="2928375"/>
          </a:xfrm>
          <a:custGeom>
            <a:avLst/>
            <a:gdLst>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1" fmla="*/ 0 w 3063240"/>
              <a:gd name="connsiteY0-2" fmla="*/ 1567257 h 1571067"/>
              <a:gd name="connsiteX1-3" fmla="*/ 7620 w 3063240"/>
              <a:gd name="connsiteY1-4" fmla="*/ 104217 h 1571067"/>
              <a:gd name="connsiteX2-5" fmla="*/ 308610 w 3063240"/>
              <a:gd name="connsiteY2-6" fmla="*/ 127077 h 1571067"/>
              <a:gd name="connsiteX3-7" fmla="*/ 594360 w 3063240"/>
              <a:gd name="connsiteY3-8" fmla="*/ 195657 h 1571067"/>
              <a:gd name="connsiteX4-9" fmla="*/ 937260 w 3063240"/>
              <a:gd name="connsiteY4-10" fmla="*/ 344247 h 1571067"/>
              <a:gd name="connsiteX5-11" fmla="*/ 1337310 w 3063240"/>
              <a:gd name="connsiteY5-12" fmla="*/ 553797 h 1571067"/>
              <a:gd name="connsiteX6-13" fmla="*/ 1760220 w 3063240"/>
              <a:gd name="connsiteY6-14" fmla="*/ 877647 h 1571067"/>
              <a:gd name="connsiteX7-15" fmla="*/ 2110740 w 3063240"/>
              <a:gd name="connsiteY7-16" fmla="*/ 1174827 h 1571067"/>
              <a:gd name="connsiteX8-17" fmla="*/ 2247900 w 3063240"/>
              <a:gd name="connsiteY8-18" fmla="*/ 1296747 h 1571067"/>
              <a:gd name="connsiteX9-19" fmla="*/ 2468880 w 3063240"/>
              <a:gd name="connsiteY9-20" fmla="*/ 1430097 h 1571067"/>
              <a:gd name="connsiteX10-21" fmla="*/ 2750820 w 3063240"/>
              <a:gd name="connsiteY10-22" fmla="*/ 1529157 h 1571067"/>
              <a:gd name="connsiteX11-23" fmla="*/ 3063240 w 3063240"/>
              <a:gd name="connsiteY11-24" fmla="*/ 1571067 h 1571067"/>
              <a:gd name="connsiteX12-25" fmla="*/ 0 w 3063240"/>
              <a:gd name="connsiteY12-26" fmla="*/ 1567257 h 1571067"/>
              <a:gd name="connsiteX0-27" fmla="*/ 0 w 3063240"/>
              <a:gd name="connsiteY0-28" fmla="*/ 1568070 h 1571880"/>
              <a:gd name="connsiteX1-29" fmla="*/ 7620 w 3063240"/>
              <a:gd name="connsiteY1-30" fmla="*/ 105030 h 1571880"/>
              <a:gd name="connsiteX2-31" fmla="*/ 308610 w 3063240"/>
              <a:gd name="connsiteY2-32" fmla="*/ 127890 h 1571880"/>
              <a:gd name="connsiteX3-33" fmla="*/ 594360 w 3063240"/>
              <a:gd name="connsiteY3-34" fmla="*/ 196470 h 1571880"/>
              <a:gd name="connsiteX4-35" fmla="*/ 937260 w 3063240"/>
              <a:gd name="connsiteY4-36" fmla="*/ 345060 h 1571880"/>
              <a:gd name="connsiteX5-37" fmla="*/ 1337310 w 3063240"/>
              <a:gd name="connsiteY5-38" fmla="*/ 554610 h 1571880"/>
              <a:gd name="connsiteX6-39" fmla="*/ 1760220 w 3063240"/>
              <a:gd name="connsiteY6-40" fmla="*/ 878460 h 1571880"/>
              <a:gd name="connsiteX7-41" fmla="*/ 2110740 w 3063240"/>
              <a:gd name="connsiteY7-42" fmla="*/ 1175640 h 1571880"/>
              <a:gd name="connsiteX8-43" fmla="*/ 2247900 w 3063240"/>
              <a:gd name="connsiteY8-44" fmla="*/ 1297560 h 1571880"/>
              <a:gd name="connsiteX9-45" fmla="*/ 2468880 w 3063240"/>
              <a:gd name="connsiteY9-46" fmla="*/ 1430910 h 1571880"/>
              <a:gd name="connsiteX10-47" fmla="*/ 2750820 w 3063240"/>
              <a:gd name="connsiteY10-48" fmla="*/ 1529970 h 1571880"/>
              <a:gd name="connsiteX11-49" fmla="*/ 3063240 w 3063240"/>
              <a:gd name="connsiteY11-50" fmla="*/ 1571880 h 1571880"/>
              <a:gd name="connsiteX12-51" fmla="*/ 0 w 3063240"/>
              <a:gd name="connsiteY12-52" fmla="*/ 1568070 h 1571880"/>
              <a:gd name="connsiteX0-53" fmla="*/ 0 w 3063240"/>
              <a:gd name="connsiteY0-54" fmla="*/ 1463040 h 1466850"/>
              <a:gd name="connsiteX1-55" fmla="*/ 7620 w 3063240"/>
              <a:gd name="connsiteY1-56" fmla="*/ 0 h 1466850"/>
              <a:gd name="connsiteX2-57" fmla="*/ 308610 w 3063240"/>
              <a:gd name="connsiteY2-58" fmla="*/ 22860 h 1466850"/>
              <a:gd name="connsiteX3-59" fmla="*/ 594360 w 3063240"/>
              <a:gd name="connsiteY3-60" fmla="*/ 91440 h 1466850"/>
              <a:gd name="connsiteX4-61" fmla="*/ 937260 w 3063240"/>
              <a:gd name="connsiteY4-62" fmla="*/ 240030 h 1466850"/>
              <a:gd name="connsiteX5-63" fmla="*/ 1337310 w 3063240"/>
              <a:gd name="connsiteY5-64" fmla="*/ 449580 h 1466850"/>
              <a:gd name="connsiteX6-65" fmla="*/ 1760220 w 3063240"/>
              <a:gd name="connsiteY6-66" fmla="*/ 773430 h 1466850"/>
              <a:gd name="connsiteX7-67" fmla="*/ 2110740 w 3063240"/>
              <a:gd name="connsiteY7-68" fmla="*/ 1070610 h 1466850"/>
              <a:gd name="connsiteX8-69" fmla="*/ 2247900 w 3063240"/>
              <a:gd name="connsiteY8-70" fmla="*/ 1192530 h 1466850"/>
              <a:gd name="connsiteX9-71" fmla="*/ 2468880 w 3063240"/>
              <a:gd name="connsiteY9-72" fmla="*/ 1325880 h 1466850"/>
              <a:gd name="connsiteX10-73" fmla="*/ 2750820 w 3063240"/>
              <a:gd name="connsiteY10-74" fmla="*/ 1424940 h 1466850"/>
              <a:gd name="connsiteX11-75" fmla="*/ 3063240 w 3063240"/>
              <a:gd name="connsiteY11-76" fmla="*/ 1466850 h 1466850"/>
              <a:gd name="connsiteX12-77" fmla="*/ 0 w 3063240"/>
              <a:gd name="connsiteY12-78" fmla="*/ 1463040 h 1466850"/>
              <a:gd name="connsiteX0-79" fmla="*/ 0 w 3063240"/>
              <a:gd name="connsiteY0-80" fmla="*/ 1463040 h 1466850"/>
              <a:gd name="connsiteX1-81" fmla="*/ 7620 w 3063240"/>
              <a:gd name="connsiteY1-82" fmla="*/ 0 h 1466850"/>
              <a:gd name="connsiteX2-83" fmla="*/ 308610 w 3063240"/>
              <a:gd name="connsiteY2-84" fmla="*/ 22860 h 1466850"/>
              <a:gd name="connsiteX3-85" fmla="*/ 594360 w 3063240"/>
              <a:gd name="connsiteY3-86" fmla="*/ 91440 h 1466850"/>
              <a:gd name="connsiteX4-87" fmla="*/ 937260 w 3063240"/>
              <a:gd name="connsiteY4-88" fmla="*/ 240030 h 1466850"/>
              <a:gd name="connsiteX5-89" fmla="*/ 1337310 w 3063240"/>
              <a:gd name="connsiteY5-90" fmla="*/ 449580 h 1466850"/>
              <a:gd name="connsiteX6-91" fmla="*/ 1760220 w 3063240"/>
              <a:gd name="connsiteY6-92" fmla="*/ 773430 h 1466850"/>
              <a:gd name="connsiteX7-93" fmla="*/ 2110740 w 3063240"/>
              <a:gd name="connsiteY7-94" fmla="*/ 1070610 h 1466850"/>
              <a:gd name="connsiteX8-95" fmla="*/ 2247900 w 3063240"/>
              <a:gd name="connsiteY8-96" fmla="*/ 1192530 h 1466850"/>
              <a:gd name="connsiteX9-97" fmla="*/ 2468880 w 3063240"/>
              <a:gd name="connsiteY9-98" fmla="*/ 1325880 h 1466850"/>
              <a:gd name="connsiteX10-99" fmla="*/ 2750820 w 3063240"/>
              <a:gd name="connsiteY10-100" fmla="*/ 1424940 h 1466850"/>
              <a:gd name="connsiteX11-101" fmla="*/ 3063240 w 3063240"/>
              <a:gd name="connsiteY11-102" fmla="*/ 1466850 h 1466850"/>
              <a:gd name="connsiteX12-103" fmla="*/ 0 w 3063240"/>
              <a:gd name="connsiteY12-104" fmla="*/ 1463040 h 1466850"/>
              <a:gd name="connsiteX0-105" fmla="*/ 0 w 3063240"/>
              <a:gd name="connsiteY0-106" fmla="*/ 1463040 h 1466850"/>
              <a:gd name="connsiteX1-107" fmla="*/ 7620 w 3063240"/>
              <a:gd name="connsiteY1-108" fmla="*/ 0 h 1466850"/>
              <a:gd name="connsiteX2-109" fmla="*/ 308610 w 3063240"/>
              <a:gd name="connsiteY2-110" fmla="*/ 22860 h 1466850"/>
              <a:gd name="connsiteX3-111" fmla="*/ 594360 w 3063240"/>
              <a:gd name="connsiteY3-112" fmla="*/ 91440 h 1466850"/>
              <a:gd name="connsiteX4-113" fmla="*/ 937260 w 3063240"/>
              <a:gd name="connsiteY4-114" fmla="*/ 240030 h 1466850"/>
              <a:gd name="connsiteX5-115" fmla="*/ 1337310 w 3063240"/>
              <a:gd name="connsiteY5-116" fmla="*/ 449580 h 1466850"/>
              <a:gd name="connsiteX6-117" fmla="*/ 1760220 w 3063240"/>
              <a:gd name="connsiteY6-118" fmla="*/ 773430 h 1466850"/>
              <a:gd name="connsiteX7-119" fmla="*/ 2110740 w 3063240"/>
              <a:gd name="connsiteY7-120" fmla="*/ 1070610 h 1466850"/>
              <a:gd name="connsiteX8-121" fmla="*/ 2247900 w 3063240"/>
              <a:gd name="connsiteY8-122" fmla="*/ 1192530 h 1466850"/>
              <a:gd name="connsiteX9-123" fmla="*/ 2468880 w 3063240"/>
              <a:gd name="connsiteY9-124" fmla="*/ 1325880 h 1466850"/>
              <a:gd name="connsiteX10-125" fmla="*/ 2750820 w 3063240"/>
              <a:gd name="connsiteY10-126" fmla="*/ 1424940 h 1466850"/>
              <a:gd name="connsiteX11-127" fmla="*/ 3063240 w 3063240"/>
              <a:gd name="connsiteY11-128" fmla="*/ 1466850 h 1466850"/>
              <a:gd name="connsiteX12-129" fmla="*/ 0 w 3063240"/>
              <a:gd name="connsiteY12-130" fmla="*/ 1463040 h 1466850"/>
              <a:gd name="connsiteX0-131" fmla="*/ 0 w 3063240"/>
              <a:gd name="connsiteY0-132" fmla="*/ 1463040 h 1466850"/>
              <a:gd name="connsiteX1-133" fmla="*/ 7620 w 3063240"/>
              <a:gd name="connsiteY1-134" fmla="*/ 0 h 1466850"/>
              <a:gd name="connsiteX2-135" fmla="*/ 308610 w 3063240"/>
              <a:gd name="connsiteY2-136" fmla="*/ 22860 h 1466850"/>
              <a:gd name="connsiteX3-137" fmla="*/ 594360 w 3063240"/>
              <a:gd name="connsiteY3-138" fmla="*/ 91440 h 1466850"/>
              <a:gd name="connsiteX4-139" fmla="*/ 937260 w 3063240"/>
              <a:gd name="connsiteY4-140" fmla="*/ 240030 h 1466850"/>
              <a:gd name="connsiteX5-141" fmla="*/ 1337310 w 3063240"/>
              <a:gd name="connsiteY5-142" fmla="*/ 449580 h 1466850"/>
              <a:gd name="connsiteX6-143" fmla="*/ 1760220 w 3063240"/>
              <a:gd name="connsiteY6-144" fmla="*/ 773430 h 1466850"/>
              <a:gd name="connsiteX7-145" fmla="*/ 2110740 w 3063240"/>
              <a:gd name="connsiteY7-146" fmla="*/ 1070610 h 1466850"/>
              <a:gd name="connsiteX8-147" fmla="*/ 2247900 w 3063240"/>
              <a:gd name="connsiteY8-148" fmla="*/ 1192530 h 1466850"/>
              <a:gd name="connsiteX9-149" fmla="*/ 2468880 w 3063240"/>
              <a:gd name="connsiteY9-150" fmla="*/ 1325880 h 1466850"/>
              <a:gd name="connsiteX10-151" fmla="*/ 2750820 w 3063240"/>
              <a:gd name="connsiteY10-152" fmla="*/ 1424940 h 1466850"/>
              <a:gd name="connsiteX11-153" fmla="*/ 3063240 w 3063240"/>
              <a:gd name="connsiteY11-154" fmla="*/ 1466850 h 1466850"/>
              <a:gd name="connsiteX12-155" fmla="*/ 0 w 3063240"/>
              <a:gd name="connsiteY12-156" fmla="*/ 1463040 h 1466850"/>
              <a:gd name="connsiteX0-157" fmla="*/ 0 w 3063240"/>
              <a:gd name="connsiteY0-158" fmla="*/ 1463040 h 1466850"/>
              <a:gd name="connsiteX1-159" fmla="*/ 7620 w 3063240"/>
              <a:gd name="connsiteY1-160" fmla="*/ 0 h 1466850"/>
              <a:gd name="connsiteX2-161" fmla="*/ 308610 w 3063240"/>
              <a:gd name="connsiteY2-162" fmla="*/ 22860 h 1466850"/>
              <a:gd name="connsiteX3-163" fmla="*/ 594360 w 3063240"/>
              <a:gd name="connsiteY3-164" fmla="*/ 91440 h 1466850"/>
              <a:gd name="connsiteX4-165" fmla="*/ 937260 w 3063240"/>
              <a:gd name="connsiteY4-166" fmla="*/ 240030 h 1466850"/>
              <a:gd name="connsiteX5-167" fmla="*/ 1337310 w 3063240"/>
              <a:gd name="connsiteY5-168" fmla="*/ 449580 h 1466850"/>
              <a:gd name="connsiteX6-169" fmla="*/ 1760220 w 3063240"/>
              <a:gd name="connsiteY6-170" fmla="*/ 773430 h 1466850"/>
              <a:gd name="connsiteX7-171" fmla="*/ 2110740 w 3063240"/>
              <a:gd name="connsiteY7-172" fmla="*/ 1070610 h 1466850"/>
              <a:gd name="connsiteX8-173" fmla="*/ 2247900 w 3063240"/>
              <a:gd name="connsiteY8-174" fmla="*/ 1192530 h 1466850"/>
              <a:gd name="connsiteX9-175" fmla="*/ 2468880 w 3063240"/>
              <a:gd name="connsiteY9-176" fmla="*/ 1325880 h 1466850"/>
              <a:gd name="connsiteX10-177" fmla="*/ 2750820 w 3063240"/>
              <a:gd name="connsiteY10-178" fmla="*/ 1424940 h 1466850"/>
              <a:gd name="connsiteX11-179" fmla="*/ 3063240 w 3063240"/>
              <a:gd name="connsiteY11-180" fmla="*/ 1466850 h 1466850"/>
              <a:gd name="connsiteX12-181" fmla="*/ 0 w 3063240"/>
              <a:gd name="connsiteY12-182" fmla="*/ 1463040 h 1466850"/>
              <a:gd name="connsiteX0-183" fmla="*/ 0 w 3063240"/>
              <a:gd name="connsiteY0-184" fmla="*/ 1463040 h 1466850"/>
              <a:gd name="connsiteX1-185" fmla="*/ 7620 w 3063240"/>
              <a:gd name="connsiteY1-186" fmla="*/ 0 h 1466850"/>
              <a:gd name="connsiteX2-187" fmla="*/ 308610 w 3063240"/>
              <a:gd name="connsiteY2-188" fmla="*/ 22860 h 1466850"/>
              <a:gd name="connsiteX3-189" fmla="*/ 594360 w 3063240"/>
              <a:gd name="connsiteY3-190" fmla="*/ 91440 h 1466850"/>
              <a:gd name="connsiteX4-191" fmla="*/ 937260 w 3063240"/>
              <a:gd name="connsiteY4-192" fmla="*/ 240030 h 1466850"/>
              <a:gd name="connsiteX5-193" fmla="*/ 1337310 w 3063240"/>
              <a:gd name="connsiteY5-194" fmla="*/ 449580 h 1466850"/>
              <a:gd name="connsiteX6-195" fmla="*/ 1760220 w 3063240"/>
              <a:gd name="connsiteY6-196" fmla="*/ 773430 h 1466850"/>
              <a:gd name="connsiteX7-197" fmla="*/ 2110740 w 3063240"/>
              <a:gd name="connsiteY7-198" fmla="*/ 1070610 h 1466850"/>
              <a:gd name="connsiteX8-199" fmla="*/ 2247900 w 3063240"/>
              <a:gd name="connsiteY8-200" fmla="*/ 1192530 h 1466850"/>
              <a:gd name="connsiteX9-201" fmla="*/ 2468880 w 3063240"/>
              <a:gd name="connsiteY9-202" fmla="*/ 1325880 h 1466850"/>
              <a:gd name="connsiteX10-203" fmla="*/ 2750820 w 3063240"/>
              <a:gd name="connsiteY10-204" fmla="*/ 1424940 h 1466850"/>
              <a:gd name="connsiteX11-205" fmla="*/ 3063240 w 3063240"/>
              <a:gd name="connsiteY11-206" fmla="*/ 1466850 h 1466850"/>
              <a:gd name="connsiteX12-207" fmla="*/ 0 w 3063240"/>
              <a:gd name="connsiteY12-208" fmla="*/ 1463040 h 1466850"/>
              <a:gd name="connsiteX0-209" fmla="*/ 0 w 3063240"/>
              <a:gd name="connsiteY0-210" fmla="*/ 1463040 h 1466850"/>
              <a:gd name="connsiteX1-211" fmla="*/ 7620 w 3063240"/>
              <a:gd name="connsiteY1-212" fmla="*/ 0 h 1466850"/>
              <a:gd name="connsiteX2-213" fmla="*/ 308610 w 3063240"/>
              <a:gd name="connsiteY2-214" fmla="*/ 22860 h 1466850"/>
              <a:gd name="connsiteX3-215" fmla="*/ 594360 w 3063240"/>
              <a:gd name="connsiteY3-216" fmla="*/ 91440 h 1466850"/>
              <a:gd name="connsiteX4-217" fmla="*/ 937260 w 3063240"/>
              <a:gd name="connsiteY4-218" fmla="*/ 240030 h 1466850"/>
              <a:gd name="connsiteX5-219" fmla="*/ 1337310 w 3063240"/>
              <a:gd name="connsiteY5-220" fmla="*/ 449580 h 1466850"/>
              <a:gd name="connsiteX6-221" fmla="*/ 1760220 w 3063240"/>
              <a:gd name="connsiteY6-222" fmla="*/ 773430 h 1466850"/>
              <a:gd name="connsiteX7-223" fmla="*/ 2110740 w 3063240"/>
              <a:gd name="connsiteY7-224" fmla="*/ 1070610 h 1466850"/>
              <a:gd name="connsiteX8-225" fmla="*/ 2247900 w 3063240"/>
              <a:gd name="connsiteY8-226" fmla="*/ 1192530 h 1466850"/>
              <a:gd name="connsiteX9-227" fmla="*/ 2468880 w 3063240"/>
              <a:gd name="connsiteY9-228" fmla="*/ 1325880 h 1466850"/>
              <a:gd name="connsiteX10-229" fmla="*/ 2750820 w 3063240"/>
              <a:gd name="connsiteY10-230" fmla="*/ 1424940 h 1466850"/>
              <a:gd name="connsiteX11-231" fmla="*/ 3063240 w 3063240"/>
              <a:gd name="connsiteY11-232" fmla="*/ 1466850 h 1466850"/>
              <a:gd name="connsiteX12-233" fmla="*/ 0 w 3063240"/>
              <a:gd name="connsiteY12-234" fmla="*/ 1463040 h 1466850"/>
              <a:gd name="connsiteX0-235" fmla="*/ 0 w 3063240"/>
              <a:gd name="connsiteY0-236" fmla="*/ 1463040 h 1466850"/>
              <a:gd name="connsiteX1-237" fmla="*/ 7620 w 3063240"/>
              <a:gd name="connsiteY1-238" fmla="*/ 0 h 1466850"/>
              <a:gd name="connsiteX2-239" fmla="*/ 308610 w 3063240"/>
              <a:gd name="connsiteY2-240" fmla="*/ 22860 h 1466850"/>
              <a:gd name="connsiteX3-241" fmla="*/ 594360 w 3063240"/>
              <a:gd name="connsiteY3-242" fmla="*/ 91440 h 1466850"/>
              <a:gd name="connsiteX4-243" fmla="*/ 937260 w 3063240"/>
              <a:gd name="connsiteY4-244" fmla="*/ 240030 h 1466850"/>
              <a:gd name="connsiteX5-245" fmla="*/ 1337310 w 3063240"/>
              <a:gd name="connsiteY5-246" fmla="*/ 449580 h 1466850"/>
              <a:gd name="connsiteX6-247" fmla="*/ 1760220 w 3063240"/>
              <a:gd name="connsiteY6-248" fmla="*/ 773430 h 1466850"/>
              <a:gd name="connsiteX7-249" fmla="*/ 2110740 w 3063240"/>
              <a:gd name="connsiteY7-250" fmla="*/ 1070610 h 1466850"/>
              <a:gd name="connsiteX8-251" fmla="*/ 2247900 w 3063240"/>
              <a:gd name="connsiteY8-252" fmla="*/ 1192530 h 1466850"/>
              <a:gd name="connsiteX9-253" fmla="*/ 2468880 w 3063240"/>
              <a:gd name="connsiteY9-254" fmla="*/ 1325880 h 1466850"/>
              <a:gd name="connsiteX10-255" fmla="*/ 2750820 w 3063240"/>
              <a:gd name="connsiteY10-256" fmla="*/ 1424940 h 1466850"/>
              <a:gd name="connsiteX11-257" fmla="*/ 3063240 w 3063240"/>
              <a:gd name="connsiteY11-258" fmla="*/ 1466850 h 1466850"/>
              <a:gd name="connsiteX12-259" fmla="*/ 0 w 3063240"/>
              <a:gd name="connsiteY12-260" fmla="*/ 1463040 h 1466850"/>
              <a:gd name="connsiteX0-261" fmla="*/ 0 w 3063240"/>
              <a:gd name="connsiteY0-262" fmla="*/ 1463040 h 1466850"/>
              <a:gd name="connsiteX1-263" fmla="*/ 7620 w 3063240"/>
              <a:gd name="connsiteY1-264" fmla="*/ 0 h 1466850"/>
              <a:gd name="connsiteX2-265" fmla="*/ 308610 w 3063240"/>
              <a:gd name="connsiteY2-266" fmla="*/ 22860 h 1466850"/>
              <a:gd name="connsiteX3-267" fmla="*/ 594360 w 3063240"/>
              <a:gd name="connsiteY3-268" fmla="*/ 91440 h 1466850"/>
              <a:gd name="connsiteX4-269" fmla="*/ 937260 w 3063240"/>
              <a:gd name="connsiteY4-270" fmla="*/ 240030 h 1466850"/>
              <a:gd name="connsiteX5-271" fmla="*/ 1337310 w 3063240"/>
              <a:gd name="connsiteY5-272" fmla="*/ 449580 h 1466850"/>
              <a:gd name="connsiteX6-273" fmla="*/ 1760220 w 3063240"/>
              <a:gd name="connsiteY6-274" fmla="*/ 773430 h 1466850"/>
              <a:gd name="connsiteX7-275" fmla="*/ 2110740 w 3063240"/>
              <a:gd name="connsiteY7-276" fmla="*/ 1070610 h 1466850"/>
              <a:gd name="connsiteX8-277" fmla="*/ 2247900 w 3063240"/>
              <a:gd name="connsiteY8-278" fmla="*/ 1192530 h 1466850"/>
              <a:gd name="connsiteX9-279" fmla="*/ 2468880 w 3063240"/>
              <a:gd name="connsiteY9-280" fmla="*/ 1325880 h 1466850"/>
              <a:gd name="connsiteX10-281" fmla="*/ 2750820 w 3063240"/>
              <a:gd name="connsiteY10-282" fmla="*/ 1424940 h 1466850"/>
              <a:gd name="connsiteX11-283" fmla="*/ 3063240 w 3063240"/>
              <a:gd name="connsiteY11-284" fmla="*/ 1466850 h 1466850"/>
              <a:gd name="connsiteX12-285" fmla="*/ 0 w 3063240"/>
              <a:gd name="connsiteY12-286" fmla="*/ 1463040 h 1466850"/>
              <a:gd name="connsiteX0-287" fmla="*/ 0 w 3063240"/>
              <a:gd name="connsiteY0-288" fmla="*/ 1463040 h 1466850"/>
              <a:gd name="connsiteX1-289" fmla="*/ 7620 w 3063240"/>
              <a:gd name="connsiteY1-290" fmla="*/ 0 h 1466850"/>
              <a:gd name="connsiteX2-291" fmla="*/ 308610 w 3063240"/>
              <a:gd name="connsiteY2-292" fmla="*/ 22860 h 1466850"/>
              <a:gd name="connsiteX3-293" fmla="*/ 594360 w 3063240"/>
              <a:gd name="connsiteY3-294" fmla="*/ 91440 h 1466850"/>
              <a:gd name="connsiteX4-295" fmla="*/ 937260 w 3063240"/>
              <a:gd name="connsiteY4-296" fmla="*/ 240030 h 1466850"/>
              <a:gd name="connsiteX5-297" fmla="*/ 1337310 w 3063240"/>
              <a:gd name="connsiteY5-298" fmla="*/ 449580 h 1466850"/>
              <a:gd name="connsiteX6-299" fmla="*/ 1760220 w 3063240"/>
              <a:gd name="connsiteY6-300" fmla="*/ 773430 h 1466850"/>
              <a:gd name="connsiteX7-301" fmla="*/ 2110740 w 3063240"/>
              <a:gd name="connsiteY7-302" fmla="*/ 1070610 h 1466850"/>
              <a:gd name="connsiteX8-303" fmla="*/ 2247900 w 3063240"/>
              <a:gd name="connsiteY8-304" fmla="*/ 1192530 h 1466850"/>
              <a:gd name="connsiteX9-305" fmla="*/ 2468880 w 3063240"/>
              <a:gd name="connsiteY9-306" fmla="*/ 1325880 h 1466850"/>
              <a:gd name="connsiteX10-307" fmla="*/ 2750820 w 3063240"/>
              <a:gd name="connsiteY10-308" fmla="*/ 1424940 h 1466850"/>
              <a:gd name="connsiteX11-309" fmla="*/ 3063240 w 3063240"/>
              <a:gd name="connsiteY11-310" fmla="*/ 1466850 h 1466850"/>
              <a:gd name="connsiteX12-311" fmla="*/ 0 w 3063240"/>
              <a:gd name="connsiteY12-312" fmla="*/ 1463040 h 1466850"/>
              <a:gd name="connsiteX0-313" fmla="*/ 0 w 3063240"/>
              <a:gd name="connsiteY0-314" fmla="*/ 1463040 h 1466850"/>
              <a:gd name="connsiteX1-315" fmla="*/ 7620 w 3063240"/>
              <a:gd name="connsiteY1-316" fmla="*/ 0 h 1466850"/>
              <a:gd name="connsiteX2-317" fmla="*/ 308610 w 3063240"/>
              <a:gd name="connsiteY2-318" fmla="*/ 22860 h 1466850"/>
              <a:gd name="connsiteX3-319" fmla="*/ 594360 w 3063240"/>
              <a:gd name="connsiteY3-320" fmla="*/ 91440 h 1466850"/>
              <a:gd name="connsiteX4-321" fmla="*/ 937260 w 3063240"/>
              <a:gd name="connsiteY4-322" fmla="*/ 240030 h 1466850"/>
              <a:gd name="connsiteX5-323" fmla="*/ 1337310 w 3063240"/>
              <a:gd name="connsiteY5-324" fmla="*/ 449580 h 1466850"/>
              <a:gd name="connsiteX6-325" fmla="*/ 1760220 w 3063240"/>
              <a:gd name="connsiteY6-326" fmla="*/ 773430 h 1466850"/>
              <a:gd name="connsiteX7-327" fmla="*/ 2110740 w 3063240"/>
              <a:gd name="connsiteY7-328" fmla="*/ 1070610 h 1466850"/>
              <a:gd name="connsiteX8-329" fmla="*/ 2247900 w 3063240"/>
              <a:gd name="connsiteY8-330" fmla="*/ 1192530 h 1466850"/>
              <a:gd name="connsiteX9-331" fmla="*/ 2468880 w 3063240"/>
              <a:gd name="connsiteY9-332" fmla="*/ 1325880 h 1466850"/>
              <a:gd name="connsiteX10-333" fmla="*/ 2750820 w 3063240"/>
              <a:gd name="connsiteY10-334" fmla="*/ 1424940 h 1466850"/>
              <a:gd name="connsiteX11-335" fmla="*/ 3063240 w 3063240"/>
              <a:gd name="connsiteY11-336" fmla="*/ 1466850 h 1466850"/>
              <a:gd name="connsiteX12-337" fmla="*/ 0 w 3063240"/>
              <a:gd name="connsiteY12-338" fmla="*/ 1463040 h 1466850"/>
              <a:gd name="connsiteX0-339" fmla="*/ 0 w 3221060"/>
              <a:gd name="connsiteY0-340" fmla="*/ 1463040 h 1466850"/>
              <a:gd name="connsiteX1-341" fmla="*/ 7620 w 3221060"/>
              <a:gd name="connsiteY1-342" fmla="*/ 0 h 1466850"/>
              <a:gd name="connsiteX2-343" fmla="*/ 308610 w 3221060"/>
              <a:gd name="connsiteY2-344" fmla="*/ 22860 h 1466850"/>
              <a:gd name="connsiteX3-345" fmla="*/ 594360 w 3221060"/>
              <a:gd name="connsiteY3-346" fmla="*/ 91440 h 1466850"/>
              <a:gd name="connsiteX4-347" fmla="*/ 937260 w 3221060"/>
              <a:gd name="connsiteY4-348" fmla="*/ 240030 h 1466850"/>
              <a:gd name="connsiteX5-349" fmla="*/ 1337310 w 3221060"/>
              <a:gd name="connsiteY5-350" fmla="*/ 449580 h 1466850"/>
              <a:gd name="connsiteX6-351" fmla="*/ 1760220 w 3221060"/>
              <a:gd name="connsiteY6-352" fmla="*/ 773430 h 1466850"/>
              <a:gd name="connsiteX7-353" fmla="*/ 2110740 w 3221060"/>
              <a:gd name="connsiteY7-354" fmla="*/ 1070610 h 1466850"/>
              <a:gd name="connsiteX8-355" fmla="*/ 2247900 w 3221060"/>
              <a:gd name="connsiteY8-356" fmla="*/ 1192530 h 1466850"/>
              <a:gd name="connsiteX9-357" fmla="*/ 2468880 w 3221060"/>
              <a:gd name="connsiteY9-358" fmla="*/ 1325880 h 1466850"/>
              <a:gd name="connsiteX10-359" fmla="*/ 2750820 w 3221060"/>
              <a:gd name="connsiteY10-360" fmla="*/ 1424940 h 1466850"/>
              <a:gd name="connsiteX11-361" fmla="*/ 3063240 w 3221060"/>
              <a:gd name="connsiteY11-362" fmla="*/ 1466850 h 1466850"/>
              <a:gd name="connsiteX12-363" fmla="*/ 0 w 3221060"/>
              <a:gd name="connsiteY12-364" fmla="*/ 1463040 h 1466850"/>
              <a:gd name="connsiteX0-365" fmla="*/ 0 w 3221060"/>
              <a:gd name="connsiteY0-366" fmla="*/ 1463040 h 1466850"/>
              <a:gd name="connsiteX1-367" fmla="*/ 7620 w 3221060"/>
              <a:gd name="connsiteY1-368" fmla="*/ 0 h 1466850"/>
              <a:gd name="connsiteX2-369" fmla="*/ 308610 w 3221060"/>
              <a:gd name="connsiteY2-370" fmla="*/ 22860 h 1466850"/>
              <a:gd name="connsiteX3-371" fmla="*/ 594360 w 3221060"/>
              <a:gd name="connsiteY3-372" fmla="*/ 91440 h 1466850"/>
              <a:gd name="connsiteX4-373" fmla="*/ 937260 w 3221060"/>
              <a:gd name="connsiteY4-374" fmla="*/ 232410 h 1466850"/>
              <a:gd name="connsiteX5-375" fmla="*/ 1337310 w 3221060"/>
              <a:gd name="connsiteY5-376" fmla="*/ 449580 h 1466850"/>
              <a:gd name="connsiteX6-377" fmla="*/ 1760220 w 3221060"/>
              <a:gd name="connsiteY6-378" fmla="*/ 773430 h 1466850"/>
              <a:gd name="connsiteX7-379" fmla="*/ 2110740 w 3221060"/>
              <a:gd name="connsiteY7-380" fmla="*/ 1070610 h 1466850"/>
              <a:gd name="connsiteX8-381" fmla="*/ 2247900 w 3221060"/>
              <a:gd name="connsiteY8-382" fmla="*/ 1192530 h 1466850"/>
              <a:gd name="connsiteX9-383" fmla="*/ 2468880 w 3221060"/>
              <a:gd name="connsiteY9-384" fmla="*/ 1325880 h 1466850"/>
              <a:gd name="connsiteX10-385" fmla="*/ 2750820 w 3221060"/>
              <a:gd name="connsiteY10-386" fmla="*/ 1424940 h 1466850"/>
              <a:gd name="connsiteX11-387" fmla="*/ 3063240 w 3221060"/>
              <a:gd name="connsiteY11-388" fmla="*/ 1466850 h 1466850"/>
              <a:gd name="connsiteX12-389" fmla="*/ 0 w 3221060"/>
              <a:gd name="connsiteY12-390" fmla="*/ 1463040 h 1466850"/>
              <a:gd name="connsiteX0-391" fmla="*/ 0 w 3221060"/>
              <a:gd name="connsiteY0-392" fmla="*/ 1463040 h 1466850"/>
              <a:gd name="connsiteX1-393" fmla="*/ 7620 w 3221060"/>
              <a:gd name="connsiteY1-394" fmla="*/ 0 h 1466850"/>
              <a:gd name="connsiteX2-395" fmla="*/ 308610 w 3221060"/>
              <a:gd name="connsiteY2-396" fmla="*/ 22860 h 1466850"/>
              <a:gd name="connsiteX3-397" fmla="*/ 594360 w 3221060"/>
              <a:gd name="connsiteY3-398" fmla="*/ 91440 h 1466850"/>
              <a:gd name="connsiteX4-399" fmla="*/ 937260 w 3221060"/>
              <a:gd name="connsiteY4-400" fmla="*/ 232410 h 1466850"/>
              <a:gd name="connsiteX5-401" fmla="*/ 1337310 w 3221060"/>
              <a:gd name="connsiteY5-402" fmla="*/ 449580 h 1466850"/>
              <a:gd name="connsiteX6-403" fmla="*/ 1760220 w 3221060"/>
              <a:gd name="connsiteY6-404" fmla="*/ 773430 h 1466850"/>
              <a:gd name="connsiteX7-405" fmla="*/ 2042160 w 3221060"/>
              <a:gd name="connsiteY7-406" fmla="*/ 1017270 h 1466850"/>
              <a:gd name="connsiteX8-407" fmla="*/ 2247900 w 3221060"/>
              <a:gd name="connsiteY8-408" fmla="*/ 1192530 h 1466850"/>
              <a:gd name="connsiteX9-409" fmla="*/ 2468880 w 3221060"/>
              <a:gd name="connsiteY9-410" fmla="*/ 1325880 h 1466850"/>
              <a:gd name="connsiteX10-411" fmla="*/ 2750820 w 3221060"/>
              <a:gd name="connsiteY10-412" fmla="*/ 1424940 h 1466850"/>
              <a:gd name="connsiteX11-413" fmla="*/ 3063240 w 3221060"/>
              <a:gd name="connsiteY11-414" fmla="*/ 1466850 h 1466850"/>
              <a:gd name="connsiteX12-415" fmla="*/ 0 w 3221060"/>
              <a:gd name="connsiteY12-416" fmla="*/ 1463040 h 1466850"/>
              <a:gd name="connsiteX0-417" fmla="*/ 0 w 3221060"/>
              <a:gd name="connsiteY0-418" fmla="*/ 1463040 h 1466850"/>
              <a:gd name="connsiteX1-419" fmla="*/ 7620 w 3221060"/>
              <a:gd name="connsiteY1-420" fmla="*/ 0 h 1466850"/>
              <a:gd name="connsiteX2-421" fmla="*/ 312420 w 3221060"/>
              <a:gd name="connsiteY2-422" fmla="*/ 19050 h 1466850"/>
              <a:gd name="connsiteX3-423" fmla="*/ 594360 w 3221060"/>
              <a:gd name="connsiteY3-424" fmla="*/ 91440 h 1466850"/>
              <a:gd name="connsiteX4-425" fmla="*/ 937260 w 3221060"/>
              <a:gd name="connsiteY4-426" fmla="*/ 232410 h 1466850"/>
              <a:gd name="connsiteX5-427" fmla="*/ 1337310 w 3221060"/>
              <a:gd name="connsiteY5-428" fmla="*/ 449580 h 1466850"/>
              <a:gd name="connsiteX6-429" fmla="*/ 1760220 w 3221060"/>
              <a:gd name="connsiteY6-430" fmla="*/ 773430 h 1466850"/>
              <a:gd name="connsiteX7-431" fmla="*/ 2042160 w 3221060"/>
              <a:gd name="connsiteY7-432" fmla="*/ 1017270 h 1466850"/>
              <a:gd name="connsiteX8-433" fmla="*/ 2247900 w 3221060"/>
              <a:gd name="connsiteY8-434" fmla="*/ 1192530 h 1466850"/>
              <a:gd name="connsiteX9-435" fmla="*/ 2468880 w 3221060"/>
              <a:gd name="connsiteY9-436" fmla="*/ 1325880 h 1466850"/>
              <a:gd name="connsiteX10-437" fmla="*/ 2750820 w 3221060"/>
              <a:gd name="connsiteY10-438" fmla="*/ 1424940 h 1466850"/>
              <a:gd name="connsiteX11-439" fmla="*/ 3063240 w 3221060"/>
              <a:gd name="connsiteY11-440" fmla="*/ 1466850 h 1466850"/>
              <a:gd name="connsiteX12-441" fmla="*/ 0 w 3221060"/>
              <a:gd name="connsiteY12-442" fmla="*/ 1463040 h 1466850"/>
              <a:gd name="connsiteX0-443" fmla="*/ 0 w 3221060"/>
              <a:gd name="connsiteY0-444" fmla="*/ 1463040 h 1466850"/>
              <a:gd name="connsiteX1-445" fmla="*/ 7620 w 3221060"/>
              <a:gd name="connsiteY1-446" fmla="*/ 0 h 1466850"/>
              <a:gd name="connsiteX2-447" fmla="*/ 312420 w 3221060"/>
              <a:gd name="connsiteY2-448" fmla="*/ 19050 h 1466850"/>
              <a:gd name="connsiteX3-449" fmla="*/ 594360 w 3221060"/>
              <a:gd name="connsiteY3-450" fmla="*/ 91440 h 1466850"/>
              <a:gd name="connsiteX4-451" fmla="*/ 937260 w 3221060"/>
              <a:gd name="connsiteY4-452" fmla="*/ 232410 h 1466850"/>
              <a:gd name="connsiteX5-453" fmla="*/ 1337310 w 3221060"/>
              <a:gd name="connsiteY5-454" fmla="*/ 449580 h 1466850"/>
              <a:gd name="connsiteX6-455" fmla="*/ 1760220 w 3221060"/>
              <a:gd name="connsiteY6-456" fmla="*/ 773430 h 1466850"/>
              <a:gd name="connsiteX7-457" fmla="*/ 2042160 w 3221060"/>
              <a:gd name="connsiteY7-458" fmla="*/ 1017270 h 1466850"/>
              <a:gd name="connsiteX8-459" fmla="*/ 2247900 w 3221060"/>
              <a:gd name="connsiteY8-460" fmla="*/ 1192530 h 1466850"/>
              <a:gd name="connsiteX9-461" fmla="*/ 2468880 w 3221060"/>
              <a:gd name="connsiteY9-462" fmla="*/ 1325880 h 1466850"/>
              <a:gd name="connsiteX10-463" fmla="*/ 2750820 w 3221060"/>
              <a:gd name="connsiteY10-464" fmla="*/ 1424940 h 1466850"/>
              <a:gd name="connsiteX11-465" fmla="*/ 3063240 w 3221060"/>
              <a:gd name="connsiteY11-466" fmla="*/ 1466850 h 1466850"/>
              <a:gd name="connsiteX12-467" fmla="*/ 0 w 3221060"/>
              <a:gd name="connsiteY12-468" fmla="*/ 1463040 h 1466850"/>
              <a:gd name="connsiteX0-469" fmla="*/ 0 w 3221060"/>
              <a:gd name="connsiteY0-470" fmla="*/ 1463570 h 1467380"/>
              <a:gd name="connsiteX1-471" fmla="*/ 7620 w 3221060"/>
              <a:gd name="connsiteY1-472" fmla="*/ 530 h 1467380"/>
              <a:gd name="connsiteX2-473" fmla="*/ 312420 w 3221060"/>
              <a:gd name="connsiteY2-474" fmla="*/ 19580 h 1467380"/>
              <a:gd name="connsiteX3-475" fmla="*/ 594360 w 3221060"/>
              <a:gd name="connsiteY3-476" fmla="*/ 91970 h 1467380"/>
              <a:gd name="connsiteX4-477" fmla="*/ 937260 w 3221060"/>
              <a:gd name="connsiteY4-478" fmla="*/ 232940 h 1467380"/>
              <a:gd name="connsiteX5-479" fmla="*/ 1337310 w 3221060"/>
              <a:gd name="connsiteY5-480" fmla="*/ 450110 h 1467380"/>
              <a:gd name="connsiteX6-481" fmla="*/ 1760220 w 3221060"/>
              <a:gd name="connsiteY6-482" fmla="*/ 773960 h 1467380"/>
              <a:gd name="connsiteX7-483" fmla="*/ 2042160 w 3221060"/>
              <a:gd name="connsiteY7-484" fmla="*/ 1017800 h 1467380"/>
              <a:gd name="connsiteX8-485" fmla="*/ 2247900 w 3221060"/>
              <a:gd name="connsiteY8-486" fmla="*/ 1193060 h 1467380"/>
              <a:gd name="connsiteX9-487" fmla="*/ 2468880 w 3221060"/>
              <a:gd name="connsiteY9-488" fmla="*/ 1326410 h 1467380"/>
              <a:gd name="connsiteX10-489" fmla="*/ 2750820 w 3221060"/>
              <a:gd name="connsiteY10-490" fmla="*/ 1425470 h 1467380"/>
              <a:gd name="connsiteX11-491" fmla="*/ 3063240 w 3221060"/>
              <a:gd name="connsiteY11-492" fmla="*/ 1467380 h 1467380"/>
              <a:gd name="connsiteX12-493" fmla="*/ 0 w 3221060"/>
              <a:gd name="connsiteY12-494" fmla="*/ 1463570 h 1467380"/>
              <a:gd name="connsiteX0-495" fmla="*/ 0 w 3221060"/>
              <a:gd name="connsiteY0-496" fmla="*/ 1463040 h 1466850"/>
              <a:gd name="connsiteX1-497" fmla="*/ 7620 w 3221060"/>
              <a:gd name="connsiteY1-498" fmla="*/ 0 h 1466850"/>
              <a:gd name="connsiteX2-499" fmla="*/ 354330 w 3221060"/>
              <a:gd name="connsiteY2-500" fmla="*/ 26670 h 1466850"/>
              <a:gd name="connsiteX3-501" fmla="*/ 594360 w 3221060"/>
              <a:gd name="connsiteY3-502" fmla="*/ 91440 h 1466850"/>
              <a:gd name="connsiteX4-503" fmla="*/ 937260 w 3221060"/>
              <a:gd name="connsiteY4-504" fmla="*/ 232410 h 1466850"/>
              <a:gd name="connsiteX5-505" fmla="*/ 1337310 w 3221060"/>
              <a:gd name="connsiteY5-506" fmla="*/ 449580 h 1466850"/>
              <a:gd name="connsiteX6-507" fmla="*/ 1760220 w 3221060"/>
              <a:gd name="connsiteY6-508" fmla="*/ 773430 h 1466850"/>
              <a:gd name="connsiteX7-509" fmla="*/ 2042160 w 3221060"/>
              <a:gd name="connsiteY7-510" fmla="*/ 1017270 h 1466850"/>
              <a:gd name="connsiteX8-511" fmla="*/ 2247900 w 3221060"/>
              <a:gd name="connsiteY8-512" fmla="*/ 1192530 h 1466850"/>
              <a:gd name="connsiteX9-513" fmla="*/ 2468880 w 3221060"/>
              <a:gd name="connsiteY9-514" fmla="*/ 1325880 h 1466850"/>
              <a:gd name="connsiteX10-515" fmla="*/ 2750820 w 3221060"/>
              <a:gd name="connsiteY10-516" fmla="*/ 1424940 h 1466850"/>
              <a:gd name="connsiteX11-517" fmla="*/ 3063240 w 3221060"/>
              <a:gd name="connsiteY11-518" fmla="*/ 1466850 h 1466850"/>
              <a:gd name="connsiteX12-519" fmla="*/ 0 w 3221060"/>
              <a:gd name="connsiteY12-520" fmla="*/ 1463040 h 1466850"/>
              <a:gd name="connsiteX0-521" fmla="*/ 0 w 3221060"/>
              <a:gd name="connsiteY0-522" fmla="*/ 1463040 h 1466850"/>
              <a:gd name="connsiteX1-523" fmla="*/ 7620 w 3221060"/>
              <a:gd name="connsiteY1-524" fmla="*/ 0 h 1466850"/>
              <a:gd name="connsiteX2-525" fmla="*/ 354330 w 3221060"/>
              <a:gd name="connsiteY2-526" fmla="*/ 26670 h 1466850"/>
              <a:gd name="connsiteX3-527" fmla="*/ 594360 w 3221060"/>
              <a:gd name="connsiteY3-528" fmla="*/ 91440 h 1466850"/>
              <a:gd name="connsiteX4-529" fmla="*/ 937260 w 3221060"/>
              <a:gd name="connsiteY4-530" fmla="*/ 232410 h 1466850"/>
              <a:gd name="connsiteX5-531" fmla="*/ 1337310 w 3221060"/>
              <a:gd name="connsiteY5-532" fmla="*/ 449580 h 1466850"/>
              <a:gd name="connsiteX6-533" fmla="*/ 1760220 w 3221060"/>
              <a:gd name="connsiteY6-534" fmla="*/ 773430 h 1466850"/>
              <a:gd name="connsiteX7-535" fmla="*/ 2042160 w 3221060"/>
              <a:gd name="connsiteY7-536" fmla="*/ 1017270 h 1466850"/>
              <a:gd name="connsiteX8-537" fmla="*/ 2247900 w 3221060"/>
              <a:gd name="connsiteY8-538" fmla="*/ 1192530 h 1466850"/>
              <a:gd name="connsiteX9-539" fmla="*/ 2468880 w 3221060"/>
              <a:gd name="connsiteY9-540" fmla="*/ 1325880 h 1466850"/>
              <a:gd name="connsiteX10-541" fmla="*/ 2750820 w 3221060"/>
              <a:gd name="connsiteY10-542" fmla="*/ 1424940 h 1466850"/>
              <a:gd name="connsiteX11-543" fmla="*/ 3063240 w 3221060"/>
              <a:gd name="connsiteY11-544" fmla="*/ 1466850 h 1466850"/>
              <a:gd name="connsiteX12-545" fmla="*/ 0 w 3221060"/>
              <a:gd name="connsiteY12-546" fmla="*/ 1463040 h 1466850"/>
              <a:gd name="connsiteX0-547" fmla="*/ 0 w 3221060"/>
              <a:gd name="connsiteY0-548" fmla="*/ 1463040 h 1466850"/>
              <a:gd name="connsiteX1-549" fmla="*/ 7620 w 3221060"/>
              <a:gd name="connsiteY1-550" fmla="*/ 0 h 1466850"/>
              <a:gd name="connsiteX2-551" fmla="*/ 354330 w 3221060"/>
              <a:gd name="connsiteY2-552" fmla="*/ 26670 h 1466850"/>
              <a:gd name="connsiteX3-553" fmla="*/ 594360 w 3221060"/>
              <a:gd name="connsiteY3-554" fmla="*/ 91440 h 1466850"/>
              <a:gd name="connsiteX4-555" fmla="*/ 937260 w 3221060"/>
              <a:gd name="connsiteY4-556" fmla="*/ 232410 h 1466850"/>
              <a:gd name="connsiteX5-557" fmla="*/ 1337310 w 3221060"/>
              <a:gd name="connsiteY5-558" fmla="*/ 449580 h 1466850"/>
              <a:gd name="connsiteX6-559" fmla="*/ 1760220 w 3221060"/>
              <a:gd name="connsiteY6-560" fmla="*/ 773430 h 1466850"/>
              <a:gd name="connsiteX7-561" fmla="*/ 2042160 w 3221060"/>
              <a:gd name="connsiteY7-562" fmla="*/ 1017270 h 1466850"/>
              <a:gd name="connsiteX8-563" fmla="*/ 2247900 w 3221060"/>
              <a:gd name="connsiteY8-564" fmla="*/ 1192530 h 1466850"/>
              <a:gd name="connsiteX9-565" fmla="*/ 2468880 w 3221060"/>
              <a:gd name="connsiteY9-566" fmla="*/ 1325880 h 1466850"/>
              <a:gd name="connsiteX10-567" fmla="*/ 2750820 w 3221060"/>
              <a:gd name="connsiteY10-568" fmla="*/ 1424940 h 1466850"/>
              <a:gd name="connsiteX11-569" fmla="*/ 3063240 w 3221060"/>
              <a:gd name="connsiteY11-570" fmla="*/ 1466850 h 1466850"/>
              <a:gd name="connsiteX12-571" fmla="*/ 0 w 3221060"/>
              <a:gd name="connsiteY12-572" fmla="*/ 1463040 h 1466850"/>
              <a:gd name="connsiteX0-573" fmla="*/ 0 w 3221682"/>
              <a:gd name="connsiteY0-574" fmla="*/ 1463040 h 1466850"/>
              <a:gd name="connsiteX1-575" fmla="*/ 7620 w 3221682"/>
              <a:gd name="connsiteY1-576" fmla="*/ 0 h 1466850"/>
              <a:gd name="connsiteX2-577" fmla="*/ 354330 w 3221682"/>
              <a:gd name="connsiteY2-578" fmla="*/ 26670 h 1466850"/>
              <a:gd name="connsiteX3-579" fmla="*/ 594360 w 3221682"/>
              <a:gd name="connsiteY3-580" fmla="*/ 91440 h 1466850"/>
              <a:gd name="connsiteX4-581" fmla="*/ 937260 w 3221682"/>
              <a:gd name="connsiteY4-582" fmla="*/ 232410 h 1466850"/>
              <a:gd name="connsiteX5-583" fmla="*/ 1337310 w 3221682"/>
              <a:gd name="connsiteY5-584" fmla="*/ 449580 h 1466850"/>
              <a:gd name="connsiteX6-585" fmla="*/ 1760220 w 3221682"/>
              <a:gd name="connsiteY6-586" fmla="*/ 773430 h 1466850"/>
              <a:gd name="connsiteX7-587" fmla="*/ 2042160 w 3221682"/>
              <a:gd name="connsiteY7-588" fmla="*/ 1017270 h 1466850"/>
              <a:gd name="connsiteX8-589" fmla="*/ 2247900 w 3221682"/>
              <a:gd name="connsiteY8-590" fmla="*/ 1192530 h 1466850"/>
              <a:gd name="connsiteX9-591" fmla="*/ 2472690 w 3221682"/>
              <a:gd name="connsiteY9-592" fmla="*/ 1333500 h 1466850"/>
              <a:gd name="connsiteX10-593" fmla="*/ 2750820 w 3221682"/>
              <a:gd name="connsiteY10-594" fmla="*/ 1424940 h 1466850"/>
              <a:gd name="connsiteX11-595" fmla="*/ 3063240 w 3221682"/>
              <a:gd name="connsiteY11-596" fmla="*/ 1466850 h 1466850"/>
              <a:gd name="connsiteX12-597" fmla="*/ 0 w 3221682"/>
              <a:gd name="connsiteY12-598" fmla="*/ 1463040 h 1466850"/>
              <a:gd name="connsiteX0-599" fmla="*/ 0 w 3221682"/>
              <a:gd name="connsiteY0-600" fmla="*/ 1463040 h 1466850"/>
              <a:gd name="connsiteX1-601" fmla="*/ 7620 w 3221682"/>
              <a:gd name="connsiteY1-602" fmla="*/ 0 h 1466850"/>
              <a:gd name="connsiteX2-603" fmla="*/ 354330 w 3221682"/>
              <a:gd name="connsiteY2-604" fmla="*/ 26670 h 1466850"/>
              <a:gd name="connsiteX3-605" fmla="*/ 594360 w 3221682"/>
              <a:gd name="connsiteY3-606" fmla="*/ 91440 h 1466850"/>
              <a:gd name="connsiteX4-607" fmla="*/ 937260 w 3221682"/>
              <a:gd name="connsiteY4-608" fmla="*/ 232410 h 1466850"/>
              <a:gd name="connsiteX5-609" fmla="*/ 1337310 w 3221682"/>
              <a:gd name="connsiteY5-610" fmla="*/ 449580 h 1466850"/>
              <a:gd name="connsiteX6-611" fmla="*/ 1760220 w 3221682"/>
              <a:gd name="connsiteY6-612" fmla="*/ 773430 h 1466850"/>
              <a:gd name="connsiteX7-613" fmla="*/ 2042160 w 3221682"/>
              <a:gd name="connsiteY7-614" fmla="*/ 1017270 h 1466850"/>
              <a:gd name="connsiteX8-615" fmla="*/ 2247900 w 3221682"/>
              <a:gd name="connsiteY8-616" fmla="*/ 1192530 h 1466850"/>
              <a:gd name="connsiteX9-617" fmla="*/ 2472690 w 3221682"/>
              <a:gd name="connsiteY9-618" fmla="*/ 1333500 h 1466850"/>
              <a:gd name="connsiteX10-619" fmla="*/ 2750820 w 3221682"/>
              <a:gd name="connsiteY10-620" fmla="*/ 1424940 h 1466850"/>
              <a:gd name="connsiteX11-621" fmla="*/ 3063240 w 3221682"/>
              <a:gd name="connsiteY11-622" fmla="*/ 1466850 h 1466850"/>
              <a:gd name="connsiteX12-623" fmla="*/ 0 w 3221682"/>
              <a:gd name="connsiteY12-624" fmla="*/ 1463040 h 1466850"/>
              <a:gd name="connsiteX0-625" fmla="*/ 0 w 3221682"/>
              <a:gd name="connsiteY0-626" fmla="*/ 1452816 h 1456626"/>
              <a:gd name="connsiteX1-627" fmla="*/ 7620 w 3221682"/>
              <a:gd name="connsiteY1-628" fmla="*/ 0 h 1456626"/>
              <a:gd name="connsiteX2-629" fmla="*/ 354330 w 3221682"/>
              <a:gd name="connsiteY2-630" fmla="*/ 16446 h 1456626"/>
              <a:gd name="connsiteX3-631" fmla="*/ 594360 w 3221682"/>
              <a:gd name="connsiteY3-632" fmla="*/ 81216 h 1456626"/>
              <a:gd name="connsiteX4-633" fmla="*/ 937260 w 3221682"/>
              <a:gd name="connsiteY4-634" fmla="*/ 222186 h 1456626"/>
              <a:gd name="connsiteX5-635" fmla="*/ 1337310 w 3221682"/>
              <a:gd name="connsiteY5-636" fmla="*/ 439356 h 1456626"/>
              <a:gd name="connsiteX6-637" fmla="*/ 1760220 w 3221682"/>
              <a:gd name="connsiteY6-638" fmla="*/ 763206 h 1456626"/>
              <a:gd name="connsiteX7-639" fmla="*/ 2042160 w 3221682"/>
              <a:gd name="connsiteY7-640" fmla="*/ 1007046 h 1456626"/>
              <a:gd name="connsiteX8-641" fmla="*/ 2247900 w 3221682"/>
              <a:gd name="connsiteY8-642" fmla="*/ 1182306 h 1456626"/>
              <a:gd name="connsiteX9-643" fmla="*/ 2472690 w 3221682"/>
              <a:gd name="connsiteY9-644" fmla="*/ 1323276 h 1456626"/>
              <a:gd name="connsiteX10-645" fmla="*/ 2750820 w 3221682"/>
              <a:gd name="connsiteY10-646" fmla="*/ 1414716 h 1456626"/>
              <a:gd name="connsiteX11-647" fmla="*/ 3063240 w 3221682"/>
              <a:gd name="connsiteY11-648" fmla="*/ 1456626 h 1456626"/>
              <a:gd name="connsiteX12-649" fmla="*/ 0 w 3221682"/>
              <a:gd name="connsiteY12-650" fmla="*/ 1452816 h 1456626"/>
              <a:gd name="connsiteX0-651" fmla="*/ 0 w 3221682"/>
              <a:gd name="connsiteY0-652" fmla="*/ 1452816 h 1456626"/>
              <a:gd name="connsiteX1-653" fmla="*/ 7620 w 3221682"/>
              <a:gd name="connsiteY1-654" fmla="*/ 0 h 1456626"/>
              <a:gd name="connsiteX2-655" fmla="*/ 361950 w 3221682"/>
              <a:gd name="connsiteY2-656" fmla="*/ 63478 h 1456626"/>
              <a:gd name="connsiteX3-657" fmla="*/ 594360 w 3221682"/>
              <a:gd name="connsiteY3-658" fmla="*/ 81216 h 1456626"/>
              <a:gd name="connsiteX4-659" fmla="*/ 937260 w 3221682"/>
              <a:gd name="connsiteY4-660" fmla="*/ 222186 h 1456626"/>
              <a:gd name="connsiteX5-661" fmla="*/ 1337310 w 3221682"/>
              <a:gd name="connsiteY5-662" fmla="*/ 439356 h 1456626"/>
              <a:gd name="connsiteX6-663" fmla="*/ 1760220 w 3221682"/>
              <a:gd name="connsiteY6-664" fmla="*/ 763206 h 1456626"/>
              <a:gd name="connsiteX7-665" fmla="*/ 2042160 w 3221682"/>
              <a:gd name="connsiteY7-666" fmla="*/ 1007046 h 1456626"/>
              <a:gd name="connsiteX8-667" fmla="*/ 2247900 w 3221682"/>
              <a:gd name="connsiteY8-668" fmla="*/ 1182306 h 1456626"/>
              <a:gd name="connsiteX9-669" fmla="*/ 2472690 w 3221682"/>
              <a:gd name="connsiteY9-670" fmla="*/ 1323276 h 1456626"/>
              <a:gd name="connsiteX10-671" fmla="*/ 2750820 w 3221682"/>
              <a:gd name="connsiteY10-672" fmla="*/ 1414716 h 1456626"/>
              <a:gd name="connsiteX11-673" fmla="*/ 3063240 w 3221682"/>
              <a:gd name="connsiteY11-674" fmla="*/ 1456626 h 1456626"/>
              <a:gd name="connsiteX12-675" fmla="*/ 0 w 3221682"/>
              <a:gd name="connsiteY12-676" fmla="*/ 1452816 h 1456626"/>
              <a:gd name="connsiteX0-677" fmla="*/ 0 w 3221682"/>
              <a:gd name="connsiteY0-678" fmla="*/ 1452816 h 1456626"/>
              <a:gd name="connsiteX1-679" fmla="*/ 7620 w 3221682"/>
              <a:gd name="connsiteY1-680" fmla="*/ 0 h 1456626"/>
              <a:gd name="connsiteX2-681" fmla="*/ 361950 w 3221682"/>
              <a:gd name="connsiteY2-682" fmla="*/ 63478 h 1456626"/>
              <a:gd name="connsiteX3-683" fmla="*/ 579120 w 3221682"/>
              <a:gd name="connsiteY3-684" fmla="*/ 130293 h 1456626"/>
              <a:gd name="connsiteX4-685" fmla="*/ 937260 w 3221682"/>
              <a:gd name="connsiteY4-686" fmla="*/ 222186 h 1456626"/>
              <a:gd name="connsiteX5-687" fmla="*/ 1337310 w 3221682"/>
              <a:gd name="connsiteY5-688" fmla="*/ 439356 h 1456626"/>
              <a:gd name="connsiteX6-689" fmla="*/ 1760220 w 3221682"/>
              <a:gd name="connsiteY6-690" fmla="*/ 763206 h 1456626"/>
              <a:gd name="connsiteX7-691" fmla="*/ 2042160 w 3221682"/>
              <a:gd name="connsiteY7-692" fmla="*/ 1007046 h 1456626"/>
              <a:gd name="connsiteX8-693" fmla="*/ 2247900 w 3221682"/>
              <a:gd name="connsiteY8-694" fmla="*/ 1182306 h 1456626"/>
              <a:gd name="connsiteX9-695" fmla="*/ 2472690 w 3221682"/>
              <a:gd name="connsiteY9-696" fmla="*/ 1323276 h 1456626"/>
              <a:gd name="connsiteX10-697" fmla="*/ 2750820 w 3221682"/>
              <a:gd name="connsiteY10-698" fmla="*/ 1414716 h 1456626"/>
              <a:gd name="connsiteX11-699" fmla="*/ 3063240 w 3221682"/>
              <a:gd name="connsiteY11-700" fmla="*/ 1456626 h 1456626"/>
              <a:gd name="connsiteX12-701" fmla="*/ 0 w 3221682"/>
              <a:gd name="connsiteY12-702" fmla="*/ 1452816 h 1456626"/>
              <a:gd name="connsiteX0-703" fmla="*/ 0 w 3221682"/>
              <a:gd name="connsiteY0-704" fmla="*/ 1452816 h 1456626"/>
              <a:gd name="connsiteX1-705" fmla="*/ 7620 w 3221682"/>
              <a:gd name="connsiteY1-706" fmla="*/ 0 h 1456626"/>
              <a:gd name="connsiteX2-707" fmla="*/ 361950 w 3221682"/>
              <a:gd name="connsiteY2-708" fmla="*/ 63478 h 1456626"/>
              <a:gd name="connsiteX3-709" fmla="*/ 579120 w 3221682"/>
              <a:gd name="connsiteY3-710" fmla="*/ 130293 h 1456626"/>
              <a:gd name="connsiteX4-711" fmla="*/ 937260 w 3221682"/>
              <a:gd name="connsiteY4-712" fmla="*/ 222186 h 1456626"/>
              <a:gd name="connsiteX5-713" fmla="*/ 1337310 w 3221682"/>
              <a:gd name="connsiteY5-714" fmla="*/ 439356 h 1456626"/>
              <a:gd name="connsiteX6-715" fmla="*/ 1760220 w 3221682"/>
              <a:gd name="connsiteY6-716" fmla="*/ 763206 h 1456626"/>
              <a:gd name="connsiteX7-717" fmla="*/ 2042160 w 3221682"/>
              <a:gd name="connsiteY7-718" fmla="*/ 1007046 h 1456626"/>
              <a:gd name="connsiteX8-719" fmla="*/ 2247900 w 3221682"/>
              <a:gd name="connsiteY8-720" fmla="*/ 1182306 h 1456626"/>
              <a:gd name="connsiteX9-721" fmla="*/ 2472690 w 3221682"/>
              <a:gd name="connsiteY9-722" fmla="*/ 1323276 h 1456626"/>
              <a:gd name="connsiteX10-723" fmla="*/ 2750820 w 3221682"/>
              <a:gd name="connsiteY10-724" fmla="*/ 1414716 h 1456626"/>
              <a:gd name="connsiteX11-725" fmla="*/ 3063240 w 3221682"/>
              <a:gd name="connsiteY11-726" fmla="*/ 1456626 h 1456626"/>
              <a:gd name="connsiteX12-727" fmla="*/ 0 w 3221682"/>
              <a:gd name="connsiteY12-728" fmla="*/ 1452816 h 1456626"/>
              <a:gd name="connsiteX0-729" fmla="*/ 0 w 3221682"/>
              <a:gd name="connsiteY0-730" fmla="*/ 1452816 h 1456626"/>
              <a:gd name="connsiteX1-731" fmla="*/ 7620 w 3221682"/>
              <a:gd name="connsiteY1-732" fmla="*/ 0 h 1456626"/>
              <a:gd name="connsiteX2-733" fmla="*/ 361950 w 3221682"/>
              <a:gd name="connsiteY2-734" fmla="*/ 63478 h 1456626"/>
              <a:gd name="connsiteX3-735" fmla="*/ 579120 w 3221682"/>
              <a:gd name="connsiteY3-736" fmla="*/ 130293 h 1456626"/>
              <a:gd name="connsiteX4-737" fmla="*/ 914400 w 3221682"/>
              <a:gd name="connsiteY4-738" fmla="*/ 277397 h 1456626"/>
              <a:gd name="connsiteX5-739" fmla="*/ 1337310 w 3221682"/>
              <a:gd name="connsiteY5-740" fmla="*/ 439356 h 1456626"/>
              <a:gd name="connsiteX6-741" fmla="*/ 1760220 w 3221682"/>
              <a:gd name="connsiteY6-742" fmla="*/ 763206 h 1456626"/>
              <a:gd name="connsiteX7-743" fmla="*/ 2042160 w 3221682"/>
              <a:gd name="connsiteY7-744" fmla="*/ 1007046 h 1456626"/>
              <a:gd name="connsiteX8-745" fmla="*/ 2247900 w 3221682"/>
              <a:gd name="connsiteY8-746" fmla="*/ 1182306 h 1456626"/>
              <a:gd name="connsiteX9-747" fmla="*/ 2472690 w 3221682"/>
              <a:gd name="connsiteY9-748" fmla="*/ 1323276 h 1456626"/>
              <a:gd name="connsiteX10-749" fmla="*/ 2750820 w 3221682"/>
              <a:gd name="connsiteY10-750" fmla="*/ 1414716 h 1456626"/>
              <a:gd name="connsiteX11-751" fmla="*/ 3063240 w 3221682"/>
              <a:gd name="connsiteY11-752" fmla="*/ 1456626 h 1456626"/>
              <a:gd name="connsiteX12-753" fmla="*/ 0 w 3221682"/>
              <a:gd name="connsiteY12-754" fmla="*/ 1452816 h 1456626"/>
              <a:gd name="connsiteX0-755" fmla="*/ 0 w 3221682"/>
              <a:gd name="connsiteY0-756" fmla="*/ 1452816 h 1456626"/>
              <a:gd name="connsiteX1-757" fmla="*/ 7620 w 3221682"/>
              <a:gd name="connsiteY1-758" fmla="*/ 0 h 1456626"/>
              <a:gd name="connsiteX2-759" fmla="*/ 361950 w 3221682"/>
              <a:gd name="connsiteY2-760" fmla="*/ 63478 h 1456626"/>
              <a:gd name="connsiteX3-761" fmla="*/ 579120 w 3221682"/>
              <a:gd name="connsiteY3-762" fmla="*/ 130293 h 1456626"/>
              <a:gd name="connsiteX4-763" fmla="*/ 914400 w 3221682"/>
              <a:gd name="connsiteY4-764" fmla="*/ 277397 h 1456626"/>
              <a:gd name="connsiteX5-765" fmla="*/ 1337310 w 3221682"/>
              <a:gd name="connsiteY5-766" fmla="*/ 439356 h 1456626"/>
              <a:gd name="connsiteX6-767" fmla="*/ 1760220 w 3221682"/>
              <a:gd name="connsiteY6-768" fmla="*/ 763206 h 1456626"/>
              <a:gd name="connsiteX7-769" fmla="*/ 2042160 w 3221682"/>
              <a:gd name="connsiteY7-770" fmla="*/ 1007046 h 1456626"/>
              <a:gd name="connsiteX8-771" fmla="*/ 2247900 w 3221682"/>
              <a:gd name="connsiteY8-772" fmla="*/ 1182306 h 1456626"/>
              <a:gd name="connsiteX9-773" fmla="*/ 2472690 w 3221682"/>
              <a:gd name="connsiteY9-774" fmla="*/ 1323276 h 1456626"/>
              <a:gd name="connsiteX10-775" fmla="*/ 2750820 w 3221682"/>
              <a:gd name="connsiteY10-776" fmla="*/ 1414716 h 1456626"/>
              <a:gd name="connsiteX11-777" fmla="*/ 3063240 w 3221682"/>
              <a:gd name="connsiteY11-778" fmla="*/ 1456626 h 1456626"/>
              <a:gd name="connsiteX12-779" fmla="*/ 0 w 3221682"/>
              <a:gd name="connsiteY12-780" fmla="*/ 1452816 h 1456626"/>
              <a:gd name="connsiteX0-781" fmla="*/ 0 w 3221682"/>
              <a:gd name="connsiteY0-782" fmla="*/ 1452816 h 1456626"/>
              <a:gd name="connsiteX1-783" fmla="*/ 7620 w 3221682"/>
              <a:gd name="connsiteY1-784" fmla="*/ 0 h 1456626"/>
              <a:gd name="connsiteX2-785" fmla="*/ 361950 w 3221682"/>
              <a:gd name="connsiteY2-786" fmla="*/ 63478 h 1456626"/>
              <a:gd name="connsiteX3-787" fmla="*/ 579120 w 3221682"/>
              <a:gd name="connsiteY3-788" fmla="*/ 130293 h 1456626"/>
              <a:gd name="connsiteX4-789" fmla="*/ 914400 w 3221682"/>
              <a:gd name="connsiteY4-790" fmla="*/ 277397 h 1456626"/>
              <a:gd name="connsiteX5-791" fmla="*/ 1337310 w 3221682"/>
              <a:gd name="connsiteY5-792" fmla="*/ 439356 h 1456626"/>
              <a:gd name="connsiteX6-793" fmla="*/ 1760220 w 3221682"/>
              <a:gd name="connsiteY6-794" fmla="*/ 763206 h 1456626"/>
              <a:gd name="connsiteX7-795" fmla="*/ 2042160 w 3221682"/>
              <a:gd name="connsiteY7-796" fmla="*/ 1007046 h 1456626"/>
              <a:gd name="connsiteX8-797" fmla="*/ 2247900 w 3221682"/>
              <a:gd name="connsiteY8-798" fmla="*/ 1182306 h 1456626"/>
              <a:gd name="connsiteX9-799" fmla="*/ 2472690 w 3221682"/>
              <a:gd name="connsiteY9-800" fmla="*/ 1323276 h 1456626"/>
              <a:gd name="connsiteX10-801" fmla="*/ 2750820 w 3221682"/>
              <a:gd name="connsiteY10-802" fmla="*/ 1414716 h 1456626"/>
              <a:gd name="connsiteX11-803" fmla="*/ 3063240 w 3221682"/>
              <a:gd name="connsiteY11-804" fmla="*/ 1456626 h 1456626"/>
              <a:gd name="connsiteX12-805" fmla="*/ 0 w 3221682"/>
              <a:gd name="connsiteY12-806" fmla="*/ 1452816 h 1456626"/>
              <a:gd name="connsiteX0-807" fmla="*/ 0 w 3221682"/>
              <a:gd name="connsiteY0-808" fmla="*/ 1452816 h 1456626"/>
              <a:gd name="connsiteX1-809" fmla="*/ 7620 w 3221682"/>
              <a:gd name="connsiteY1-810" fmla="*/ 0 h 1456626"/>
              <a:gd name="connsiteX2-811" fmla="*/ 361950 w 3221682"/>
              <a:gd name="connsiteY2-812" fmla="*/ 63478 h 1456626"/>
              <a:gd name="connsiteX3-813" fmla="*/ 579120 w 3221682"/>
              <a:gd name="connsiteY3-814" fmla="*/ 130293 h 1456626"/>
              <a:gd name="connsiteX4-815" fmla="*/ 914400 w 3221682"/>
              <a:gd name="connsiteY4-816" fmla="*/ 277397 h 1456626"/>
              <a:gd name="connsiteX5-817" fmla="*/ 1337310 w 3221682"/>
              <a:gd name="connsiteY5-818" fmla="*/ 439356 h 1456626"/>
              <a:gd name="connsiteX6-819" fmla="*/ 1760220 w 3221682"/>
              <a:gd name="connsiteY6-820" fmla="*/ 763206 h 1456626"/>
              <a:gd name="connsiteX7-821" fmla="*/ 2042160 w 3221682"/>
              <a:gd name="connsiteY7-822" fmla="*/ 1007046 h 1456626"/>
              <a:gd name="connsiteX8-823" fmla="*/ 2247900 w 3221682"/>
              <a:gd name="connsiteY8-824" fmla="*/ 1182306 h 1456626"/>
              <a:gd name="connsiteX9-825" fmla="*/ 2472690 w 3221682"/>
              <a:gd name="connsiteY9-826" fmla="*/ 1323276 h 1456626"/>
              <a:gd name="connsiteX10-827" fmla="*/ 2750820 w 3221682"/>
              <a:gd name="connsiteY10-828" fmla="*/ 1414716 h 1456626"/>
              <a:gd name="connsiteX11-829" fmla="*/ 3063240 w 3221682"/>
              <a:gd name="connsiteY11-830" fmla="*/ 1456626 h 1456626"/>
              <a:gd name="connsiteX12-831" fmla="*/ 0 w 3221682"/>
              <a:gd name="connsiteY12-832" fmla="*/ 1452816 h 1456626"/>
              <a:gd name="connsiteX0-833" fmla="*/ 0 w 3221682"/>
              <a:gd name="connsiteY0-834" fmla="*/ 1452816 h 1456626"/>
              <a:gd name="connsiteX1-835" fmla="*/ 7620 w 3221682"/>
              <a:gd name="connsiteY1-836" fmla="*/ 0 h 1456626"/>
              <a:gd name="connsiteX2-837" fmla="*/ 361950 w 3221682"/>
              <a:gd name="connsiteY2-838" fmla="*/ 63478 h 1456626"/>
              <a:gd name="connsiteX3-839" fmla="*/ 579120 w 3221682"/>
              <a:gd name="connsiteY3-840" fmla="*/ 130293 h 1456626"/>
              <a:gd name="connsiteX4-841" fmla="*/ 914400 w 3221682"/>
              <a:gd name="connsiteY4-842" fmla="*/ 277397 h 1456626"/>
              <a:gd name="connsiteX5-843" fmla="*/ 1299210 w 3221682"/>
              <a:gd name="connsiteY5-844" fmla="*/ 504792 h 1456626"/>
              <a:gd name="connsiteX6-845" fmla="*/ 1760220 w 3221682"/>
              <a:gd name="connsiteY6-846" fmla="*/ 763206 h 1456626"/>
              <a:gd name="connsiteX7-847" fmla="*/ 2042160 w 3221682"/>
              <a:gd name="connsiteY7-848" fmla="*/ 1007046 h 1456626"/>
              <a:gd name="connsiteX8-849" fmla="*/ 2247900 w 3221682"/>
              <a:gd name="connsiteY8-850" fmla="*/ 1182306 h 1456626"/>
              <a:gd name="connsiteX9-851" fmla="*/ 2472690 w 3221682"/>
              <a:gd name="connsiteY9-852" fmla="*/ 1323276 h 1456626"/>
              <a:gd name="connsiteX10-853" fmla="*/ 2750820 w 3221682"/>
              <a:gd name="connsiteY10-854" fmla="*/ 1414716 h 1456626"/>
              <a:gd name="connsiteX11-855" fmla="*/ 3063240 w 3221682"/>
              <a:gd name="connsiteY11-856" fmla="*/ 1456626 h 1456626"/>
              <a:gd name="connsiteX12-857" fmla="*/ 0 w 3221682"/>
              <a:gd name="connsiteY12-858" fmla="*/ 1452816 h 1456626"/>
              <a:gd name="connsiteX0-859" fmla="*/ 0 w 3221682"/>
              <a:gd name="connsiteY0-860" fmla="*/ 1452816 h 1456626"/>
              <a:gd name="connsiteX1-861" fmla="*/ 7620 w 3221682"/>
              <a:gd name="connsiteY1-862" fmla="*/ 0 h 1456626"/>
              <a:gd name="connsiteX2-863" fmla="*/ 361950 w 3221682"/>
              <a:gd name="connsiteY2-864" fmla="*/ 63478 h 1456626"/>
              <a:gd name="connsiteX3-865" fmla="*/ 579120 w 3221682"/>
              <a:gd name="connsiteY3-866" fmla="*/ 130293 h 1456626"/>
              <a:gd name="connsiteX4-867" fmla="*/ 914400 w 3221682"/>
              <a:gd name="connsiteY4-868" fmla="*/ 277397 h 1456626"/>
              <a:gd name="connsiteX5-869" fmla="*/ 1299210 w 3221682"/>
              <a:gd name="connsiteY5-870" fmla="*/ 504792 h 1456626"/>
              <a:gd name="connsiteX6-871" fmla="*/ 1760220 w 3221682"/>
              <a:gd name="connsiteY6-872" fmla="*/ 763206 h 1456626"/>
              <a:gd name="connsiteX7-873" fmla="*/ 2042160 w 3221682"/>
              <a:gd name="connsiteY7-874" fmla="*/ 1007046 h 1456626"/>
              <a:gd name="connsiteX8-875" fmla="*/ 2247900 w 3221682"/>
              <a:gd name="connsiteY8-876" fmla="*/ 1182306 h 1456626"/>
              <a:gd name="connsiteX9-877" fmla="*/ 2472690 w 3221682"/>
              <a:gd name="connsiteY9-878" fmla="*/ 1323276 h 1456626"/>
              <a:gd name="connsiteX10-879" fmla="*/ 2750820 w 3221682"/>
              <a:gd name="connsiteY10-880" fmla="*/ 1414716 h 1456626"/>
              <a:gd name="connsiteX11-881" fmla="*/ 3063240 w 3221682"/>
              <a:gd name="connsiteY11-882" fmla="*/ 1456626 h 1456626"/>
              <a:gd name="connsiteX12-883" fmla="*/ 0 w 3221682"/>
              <a:gd name="connsiteY12-884" fmla="*/ 1452816 h 1456626"/>
              <a:gd name="connsiteX0-885" fmla="*/ 0 w 3221682"/>
              <a:gd name="connsiteY0-886" fmla="*/ 1452816 h 1456626"/>
              <a:gd name="connsiteX1-887" fmla="*/ 7620 w 3221682"/>
              <a:gd name="connsiteY1-888" fmla="*/ 0 h 1456626"/>
              <a:gd name="connsiteX2-889" fmla="*/ 361950 w 3221682"/>
              <a:gd name="connsiteY2-890" fmla="*/ 63478 h 1456626"/>
              <a:gd name="connsiteX3-891" fmla="*/ 579120 w 3221682"/>
              <a:gd name="connsiteY3-892" fmla="*/ 130293 h 1456626"/>
              <a:gd name="connsiteX4-893" fmla="*/ 914400 w 3221682"/>
              <a:gd name="connsiteY4-894" fmla="*/ 277397 h 1456626"/>
              <a:gd name="connsiteX5-895" fmla="*/ 1299210 w 3221682"/>
              <a:gd name="connsiteY5-896" fmla="*/ 504792 h 1456626"/>
              <a:gd name="connsiteX6-897" fmla="*/ 1695450 w 3221682"/>
              <a:gd name="connsiteY6-898" fmla="*/ 800013 h 1456626"/>
              <a:gd name="connsiteX7-899" fmla="*/ 2042160 w 3221682"/>
              <a:gd name="connsiteY7-900" fmla="*/ 1007046 h 1456626"/>
              <a:gd name="connsiteX8-901" fmla="*/ 2247900 w 3221682"/>
              <a:gd name="connsiteY8-902" fmla="*/ 1182306 h 1456626"/>
              <a:gd name="connsiteX9-903" fmla="*/ 2472690 w 3221682"/>
              <a:gd name="connsiteY9-904" fmla="*/ 1323276 h 1456626"/>
              <a:gd name="connsiteX10-905" fmla="*/ 2750820 w 3221682"/>
              <a:gd name="connsiteY10-906" fmla="*/ 1414716 h 1456626"/>
              <a:gd name="connsiteX11-907" fmla="*/ 3063240 w 3221682"/>
              <a:gd name="connsiteY11-908" fmla="*/ 1456626 h 1456626"/>
              <a:gd name="connsiteX12-909" fmla="*/ 0 w 3221682"/>
              <a:gd name="connsiteY12-910" fmla="*/ 1452816 h 1456626"/>
              <a:gd name="connsiteX0-911" fmla="*/ 0 w 3221682"/>
              <a:gd name="connsiteY0-912" fmla="*/ 1452816 h 1456626"/>
              <a:gd name="connsiteX1-913" fmla="*/ 7620 w 3221682"/>
              <a:gd name="connsiteY1-914" fmla="*/ 0 h 1456626"/>
              <a:gd name="connsiteX2-915" fmla="*/ 361950 w 3221682"/>
              <a:gd name="connsiteY2-916" fmla="*/ 63478 h 1456626"/>
              <a:gd name="connsiteX3-917" fmla="*/ 579120 w 3221682"/>
              <a:gd name="connsiteY3-918" fmla="*/ 130293 h 1456626"/>
              <a:gd name="connsiteX4-919" fmla="*/ 914400 w 3221682"/>
              <a:gd name="connsiteY4-920" fmla="*/ 277397 h 1456626"/>
              <a:gd name="connsiteX5-921" fmla="*/ 1299210 w 3221682"/>
              <a:gd name="connsiteY5-922" fmla="*/ 504792 h 1456626"/>
              <a:gd name="connsiteX6-923" fmla="*/ 1695450 w 3221682"/>
              <a:gd name="connsiteY6-924" fmla="*/ 800013 h 1456626"/>
              <a:gd name="connsiteX7-925" fmla="*/ 2011680 w 3221682"/>
              <a:gd name="connsiteY7-926" fmla="*/ 1027495 h 1456626"/>
              <a:gd name="connsiteX8-927" fmla="*/ 2247900 w 3221682"/>
              <a:gd name="connsiteY8-928" fmla="*/ 1182306 h 1456626"/>
              <a:gd name="connsiteX9-929" fmla="*/ 2472690 w 3221682"/>
              <a:gd name="connsiteY9-930" fmla="*/ 1323276 h 1456626"/>
              <a:gd name="connsiteX10-931" fmla="*/ 2750820 w 3221682"/>
              <a:gd name="connsiteY10-932" fmla="*/ 1414716 h 1456626"/>
              <a:gd name="connsiteX11-933" fmla="*/ 3063240 w 3221682"/>
              <a:gd name="connsiteY11-934" fmla="*/ 1456626 h 1456626"/>
              <a:gd name="connsiteX12-935" fmla="*/ 0 w 3221682"/>
              <a:gd name="connsiteY12-936" fmla="*/ 1452816 h 1456626"/>
              <a:gd name="connsiteX0-937" fmla="*/ 0 w 3221682"/>
              <a:gd name="connsiteY0-938" fmla="*/ 1452816 h 1456626"/>
              <a:gd name="connsiteX1-939" fmla="*/ 7620 w 3221682"/>
              <a:gd name="connsiteY1-940" fmla="*/ 0 h 1456626"/>
              <a:gd name="connsiteX2-941" fmla="*/ 361950 w 3221682"/>
              <a:gd name="connsiteY2-942" fmla="*/ 63478 h 1456626"/>
              <a:gd name="connsiteX3-943" fmla="*/ 579120 w 3221682"/>
              <a:gd name="connsiteY3-944" fmla="*/ 130293 h 1456626"/>
              <a:gd name="connsiteX4-945" fmla="*/ 914400 w 3221682"/>
              <a:gd name="connsiteY4-946" fmla="*/ 277397 h 1456626"/>
              <a:gd name="connsiteX5-947" fmla="*/ 1299210 w 3221682"/>
              <a:gd name="connsiteY5-948" fmla="*/ 504792 h 1456626"/>
              <a:gd name="connsiteX6-949" fmla="*/ 1695450 w 3221682"/>
              <a:gd name="connsiteY6-950" fmla="*/ 800013 h 1456626"/>
              <a:gd name="connsiteX7-951" fmla="*/ 2011680 w 3221682"/>
              <a:gd name="connsiteY7-952" fmla="*/ 1027495 h 1456626"/>
              <a:gd name="connsiteX8-953" fmla="*/ 2251710 w 3221682"/>
              <a:gd name="connsiteY8-954" fmla="*/ 1188441 h 1456626"/>
              <a:gd name="connsiteX9-955" fmla="*/ 2472690 w 3221682"/>
              <a:gd name="connsiteY9-956" fmla="*/ 1323276 h 1456626"/>
              <a:gd name="connsiteX10-957" fmla="*/ 2750820 w 3221682"/>
              <a:gd name="connsiteY10-958" fmla="*/ 1414716 h 1456626"/>
              <a:gd name="connsiteX11-959" fmla="*/ 3063240 w 3221682"/>
              <a:gd name="connsiteY11-960" fmla="*/ 1456626 h 1456626"/>
              <a:gd name="connsiteX12-961" fmla="*/ 0 w 3221682"/>
              <a:gd name="connsiteY12-962" fmla="*/ 1452816 h 1456626"/>
              <a:gd name="connsiteX0-963" fmla="*/ 0 w 3220707"/>
              <a:gd name="connsiteY0-964" fmla="*/ 1452816 h 1456626"/>
              <a:gd name="connsiteX1-965" fmla="*/ 7620 w 3220707"/>
              <a:gd name="connsiteY1-966" fmla="*/ 0 h 1456626"/>
              <a:gd name="connsiteX2-967" fmla="*/ 361950 w 3220707"/>
              <a:gd name="connsiteY2-968" fmla="*/ 63478 h 1456626"/>
              <a:gd name="connsiteX3-969" fmla="*/ 579120 w 3220707"/>
              <a:gd name="connsiteY3-970" fmla="*/ 130293 h 1456626"/>
              <a:gd name="connsiteX4-971" fmla="*/ 914400 w 3220707"/>
              <a:gd name="connsiteY4-972" fmla="*/ 277397 h 1456626"/>
              <a:gd name="connsiteX5-973" fmla="*/ 1299210 w 3220707"/>
              <a:gd name="connsiteY5-974" fmla="*/ 504792 h 1456626"/>
              <a:gd name="connsiteX6-975" fmla="*/ 1695450 w 3220707"/>
              <a:gd name="connsiteY6-976" fmla="*/ 800013 h 1456626"/>
              <a:gd name="connsiteX7-977" fmla="*/ 2011680 w 3220707"/>
              <a:gd name="connsiteY7-978" fmla="*/ 1027495 h 1456626"/>
              <a:gd name="connsiteX8-979" fmla="*/ 2251710 w 3220707"/>
              <a:gd name="connsiteY8-980" fmla="*/ 1188441 h 1456626"/>
              <a:gd name="connsiteX9-981" fmla="*/ 2514600 w 3220707"/>
              <a:gd name="connsiteY9-982" fmla="*/ 1321231 h 1456626"/>
              <a:gd name="connsiteX10-983" fmla="*/ 2750820 w 3220707"/>
              <a:gd name="connsiteY10-984" fmla="*/ 1414716 h 1456626"/>
              <a:gd name="connsiteX11-985" fmla="*/ 3063240 w 3220707"/>
              <a:gd name="connsiteY11-986" fmla="*/ 1456626 h 1456626"/>
              <a:gd name="connsiteX12-987" fmla="*/ 0 w 3220707"/>
              <a:gd name="connsiteY12-988" fmla="*/ 1452816 h 1456626"/>
              <a:gd name="connsiteX0-989" fmla="*/ 0 w 3225547"/>
              <a:gd name="connsiteY0-990" fmla="*/ 1452816 h 1456626"/>
              <a:gd name="connsiteX1-991" fmla="*/ 7620 w 3225547"/>
              <a:gd name="connsiteY1-992" fmla="*/ 0 h 1456626"/>
              <a:gd name="connsiteX2-993" fmla="*/ 361950 w 3225547"/>
              <a:gd name="connsiteY2-994" fmla="*/ 63478 h 1456626"/>
              <a:gd name="connsiteX3-995" fmla="*/ 579120 w 3225547"/>
              <a:gd name="connsiteY3-996" fmla="*/ 130293 h 1456626"/>
              <a:gd name="connsiteX4-997" fmla="*/ 914400 w 3225547"/>
              <a:gd name="connsiteY4-998" fmla="*/ 277397 h 1456626"/>
              <a:gd name="connsiteX5-999" fmla="*/ 1299210 w 3225547"/>
              <a:gd name="connsiteY5-1000" fmla="*/ 504792 h 1456626"/>
              <a:gd name="connsiteX6-1001" fmla="*/ 1695450 w 3225547"/>
              <a:gd name="connsiteY6-1002" fmla="*/ 800013 h 1456626"/>
              <a:gd name="connsiteX7-1003" fmla="*/ 2011680 w 3225547"/>
              <a:gd name="connsiteY7-1004" fmla="*/ 1027495 h 1456626"/>
              <a:gd name="connsiteX8-1005" fmla="*/ 2251710 w 3225547"/>
              <a:gd name="connsiteY8-1006" fmla="*/ 1188441 h 1456626"/>
              <a:gd name="connsiteX9-1007" fmla="*/ 2514600 w 3225547"/>
              <a:gd name="connsiteY9-1008" fmla="*/ 1321231 h 1456626"/>
              <a:gd name="connsiteX10-1009" fmla="*/ 2781300 w 3225547"/>
              <a:gd name="connsiteY10-1010" fmla="*/ 1402447 h 1456626"/>
              <a:gd name="connsiteX11-1011" fmla="*/ 3063240 w 3225547"/>
              <a:gd name="connsiteY11-1012" fmla="*/ 1456626 h 1456626"/>
              <a:gd name="connsiteX12-1013" fmla="*/ 0 w 3225547"/>
              <a:gd name="connsiteY12-1014" fmla="*/ 1452816 h 1456626"/>
              <a:gd name="connsiteX0-1015" fmla="*/ 0 w 3321997"/>
              <a:gd name="connsiteY0-1016" fmla="*/ 1452816 h 1458671"/>
              <a:gd name="connsiteX1-1017" fmla="*/ 7620 w 3321997"/>
              <a:gd name="connsiteY1-1018" fmla="*/ 0 h 1458671"/>
              <a:gd name="connsiteX2-1019" fmla="*/ 361950 w 3321997"/>
              <a:gd name="connsiteY2-1020" fmla="*/ 63478 h 1458671"/>
              <a:gd name="connsiteX3-1021" fmla="*/ 579120 w 3321997"/>
              <a:gd name="connsiteY3-1022" fmla="*/ 130293 h 1458671"/>
              <a:gd name="connsiteX4-1023" fmla="*/ 914400 w 3321997"/>
              <a:gd name="connsiteY4-1024" fmla="*/ 277397 h 1458671"/>
              <a:gd name="connsiteX5-1025" fmla="*/ 1299210 w 3321997"/>
              <a:gd name="connsiteY5-1026" fmla="*/ 504792 h 1458671"/>
              <a:gd name="connsiteX6-1027" fmla="*/ 1695450 w 3321997"/>
              <a:gd name="connsiteY6-1028" fmla="*/ 800013 h 1458671"/>
              <a:gd name="connsiteX7-1029" fmla="*/ 2011680 w 3321997"/>
              <a:gd name="connsiteY7-1030" fmla="*/ 1027495 h 1458671"/>
              <a:gd name="connsiteX8-1031" fmla="*/ 2251710 w 3321997"/>
              <a:gd name="connsiteY8-1032" fmla="*/ 1188441 h 1458671"/>
              <a:gd name="connsiteX9-1033" fmla="*/ 2514600 w 3321997"/>
              <a:gd name="connsiteY9-1034" fmla="*/ 1321231 h 1458671"/>
              <a:gd name="connsiteX10-1035" fmla="*/ 2781300 w 3321997"/>
              <a:gd name="connsiteY10-1036" fmla="*/ 1402447 h 1458671"/>
              <a:gd name="connsiteX11-1037" fmla="*/ 3173730 w 3321997"/>
              <a:gd name="connsiteY11-1038" fmla="*/ 1458671 h 1458671"/>
              <a:gd name="connsiteX12-1039" fmla="*/ 0 w 3321997"/>
              <a:gd name="connsiteY12-1040" fmla="*/ 1452816 h 1458671"/>
              <a:gd name="connsiteX0-1041" fmla="*/ 0 w 3189309"/>
              <a:gd name="connsiteY0-1042" fmla="*/ 1452816 h 1458671"/>
              <a:gd name="connsiteX1-1043" fmla="*/ 7620 w 3189309"/>
              <a:gd name="connsiteY1-1044" fmla="*/ 0 h 1458671"/>
              <a:gd name="connsiteX2-1045" fmla="*/ 361950 w 3189309"/>
              <a:gd name="connsiteY2-1046" fmla="*/ 63478 h 1458671"/>
              <a:gd name="connsiteX3-1047" fmla="*/ 579120 w 3189309"/>
              <a:gd name="connsiteY3-1048" fmla="*/ 130293 h 1458671"/>
              <a:gd name="connsiteX4-1049" fmla="*/ 914400 w 3189309"/>
              <a:gd name="connsiteY4-1050" fmla="*/ 277397 h 1458671"/>
              <a:gd name="connsiteX5-1051" fmla="*/ 1299210 w 3189309"/>
              <a:gd name="connsiteY5-1052" fmla="*/ 504792 h 1458671"/>
              <a:gd name="connsiteX6-1053" fmla="*/ 1695450 w 3189309"/>
              <a:gd name="connsiteY6-1054" fmla="*/ 800013 h 1458671"/>
              <a:gd name="connsiteX7-1055" fmla="*/ 2011680 w 3189309"/>
              <a:gd name="connsiteY7-1056" fmla="*/ 1027495 h 1458671"/>
              <a:gd name="connsiteX8-1057" fmla="*/ 2251710 w 3189309"/>
              <a:gd name="connsiteY8-1058" fmla="*/ 1188441 h 1458671"/>
              <a:gd name="connsiteX9-1059" fmla="*/ 2514600 w 3189309"/>
              <a:gd name="connsiteY9-1060" fmla="*/ 1321231 h 1458671"/>
              <a:gd name="connsiteX10-1061" fmla="*/ 2781300 w 3189309"/>
              <a:gd name="connsiteY10-1062" fmla="*/ 1402447 h 1458671"/>
              <a:gd name="connsiteX11-1063" fmla="*/ 3173730 w 3189309"/>
              <a:gd name="connsiteY11-1064" fmla="*/ 1458671 h 1458671"/>
              <a:gd name="connsiteX12-1065" fmla="*/ 0 w 3189309"/>
              <a:gd name="connsiteY12-1066" fmla="*/ 1452816 h 1458671"/>
              <a:gd name="connsiteX0-1067" fmla="*/ 0 w 3189309"/>
              <a:gd name="connsiteY0-1068" fmla="*/ 1452816 h 1458671"/>
              <a:gd name="connsiteX1-1069" fmla="*/ 7620 w 3189309"/>
              <a:gd name="connsiteY1-1070" fmla="*/ 0 h 1458671"/>
              <a:gd name="connsiteX2-1071" fmla="*/ 361950 w 3189309"/>
              <a:gd name="connsiteY2-1072" fmla="*/ 63478 h 1458671"/>
              <a:gd name="connsiteX3-1073" fmla="*/ 579120 w 3189309"/>
              <a:gd name="connsiteY3-1074" fmla="*/ 130293 h 1458671"/>
              <a:gd name="connsiteX4-1075" fmla="*/ 914400 w 3189309"/>
              <a:gd name="connsiteY4-1076" fmla="*/ 277397 h 1458671"/>
              <a:gd name="connsiteX5-1077" fmla="*/ 1299210 w 3189309"/>
              <a:gd name="connsiteY5-1078" fmla="*/ 504792 h 1458671"/>
              <a:gd name="connsiteX6-1079" fmla="*/ 1695450 w 3189309"/>
              <a:gd name="connsiteY6-1080" fmla="*/ 800013 h 1458671"/>
              <a:gd name="connsiteX7-1081" fmla="*/ 2011680 w 3189309"/>
              <a:gd name="connsiteY7-1082" fmla="*/ 1027495 h 1458671"/>
              <a:gd name="connsiteX8-1083" fmla="*/ 2251710 w 3189309"/>
              <a:gd name="connsiteY8-1084" fmla="*/ 1188441 h 1458671"/>
              <a:gd name="connsiteX9-1085" fmla="*/ 2514600 w 3189309"/>
              <a:gd name="connsiteY9-1086" fmla="*/ 1321231 h 1458671"/>
              <a:gd name="connsiteX10-1087" fmla="*/ 2781300 w 3189309"/>
              <a:gd name="connsiteY10-1088" fmla="*/ 1402447 h 1458671"/>
              <a:gd name="connsiteX11-1089" fmla="*/ 3173730 w 3189309"/>
              <a:gd name="connsiteY11-1090" fmla="*/ 1458671 h 1458671"/>
              <a:gd name="connsiteX12-1091" fmla="*/ 0 w 3189309"/>
              <a:gd name="connsiteY12-1092" fmla="*/ 1452816 h 1458671"/>
              <a:gd name="connsiteX0-1093" fmla="*/ 0 w 3191213"/>
              <a:gd name="connsiteY0-1094" fmla="*/ 1452816 h 1458671"/>
              <a:gd name="connsiteX1-1095" fmla="*/ 7620 w 3191213"/>
              <a:gd name="connsiteY1-1096" fmla="*/ 0 h 1458671"/>
              <a:gd name="connsiteX2-1097" fmla="*/ 361950 w 3191213"/>
              <a:gd name="connsiteY2-1098" fmla="*/ 63478 h 1458671"/>
              <a:gd name="connsiteX3-1099" fmla="*/ 579120 w 3191213"/>
              <a:gd name="connsiteY3-1100" fmla="*/ 130293 h 1458671"/>
              <a:gd name="connsiteX4-1101" fmla="*/ 914400 w 3191213"/>
              <a:gd name="connsiteY4-1102" fmla="*/ 277397 h 1458671"/>
              <a:gd name="connsiteX5-1103" fmla="*/ 1299210 w 3191213"/>
              <a:gd name="connsiteY5-1104" fmla="*/ 504792 h 1458671"/>
              <a:gd name="connsiteX6-1105" fmla="*/ 1695450 w 3191213"/>
              <a:gd name="connsiteY6-1106" fmla="*/ 800013 h 1458671"/>
              <a:gd name="connsiteX7-1107" fmla="*/ 2011680 w 3191213"/>
              <a:gd name="connsiteY7-1108" fmla="*/ 1027495 h 1458671"/>
              <a:gd name="connsiteX8-1109" fmla="*/ 2251710 w 3191213"/>
              <a:gd name="connsiteY8-1110" fmla="*/ 1188441 h 1458671"/>
              <a:gd name="connsiteX9-1111" fmla="*/ 2514600 w 3191213"/>
              <a:gd name="connsiteY9-1112" fmla="*/ 1321231 h 1458671"/>
              <a:gd name="connsiteX10-1113" fmla="*/ 2830830 w 3191213"/>
              <a:gd name="connsiteY10-1114" fmla="*/ 1408581 h 1458671"/>
              <a:gd name="connsiteX11-1115" fmla="*/ 3173730 w 3191213"/>
              <a:gd name="connsiteY11-1116" fmla="*/ 1458671 h 1458671"/>
              <a:gd name="connsiteX12-1117" fmla="*/ 0 w 3191213"/>
              <a:gd name="connsiteY12-1118" fmla="*/ 1452816 h 1458671"/>
              <a:gd name="connsiteX0-1119" fmla="*/ 0 w 3190755"/>
              <a:gd name="connsiteY0-1120" fmla="*/ 1452816 h 1458671"/>
              <a:gd name="connsiteX1-1121" fmla="*/ 7620 w 3190755"/>
              <a:gd name="connsiteY1-1122" fmla="*/ 0 h 1458671"/>
              <a:gd name="connsiteX2-1123" fmla="*/ 361950 w 3190755"/>
              <a:gd name="connsiteY2-1124" fmla="*/ 63478 h 1458671"/>
              <a:gd name="connsiteX3-1125" fmla="*/ 579120 w 3190755"/>
              <a:gd name="connsiteY3-1126" fmla="*/ 130293 h 1458671"/>
              <a:gd name="connsiteX4-1127" fmla="*/ 914400 w 3190755"/>
              <a:gd name="connsiteY4-1128" fmla="*/ 277397 h 1458671"/>
              <a:gd name="connsiteX5-1129" fmla="*/ 1299210 w 3190755"/>
              <a:gd name="connsiteY5-1130" fmla="*/ 504792 h 1458671"/>
              <a:gd name="connsiteX6-1131" fmla="*/ 1695450 w 3190755"/>
              <a:gd name="connsiteY6-1132" fmla="*/ 800013 h 1458671"/>
              <a:gd name="connsiteX7-1133" fmla="*/ 2011680 w 3190755"/>
              <a:gd name="connsiteY7-1134" fmla="*/ 1027495 h 1458671"/>
              <a:gd name="connsiteX8-1135" fmla="*/ 2251710 w 3190755"/>
              <a:gd name="connsiteY8-1136" fmla="*/ 1188441 h 1458671"/>
              <a:gd name="connsiteX9-1137" fmla="*/ 2514600 w 3190755"/>
              <a:gd name="connsiteY9-1138" fmla="*/ 1321231 h 1458671"/>
              <a:gd name="connsiteX10-1139" fmla="*/ 2830830 w 3190755"/>
              <a:gd name="connsiteY10-1140" fmla="*/ 1408581 h 1458671"/>
              <a:gd name="connsiteX11-1141" fmla="*/ 3173730 w 3190755"/>
              <a:gd name="connsiteY11-1142" fmla="*/ 1458671 h 1458671"/>
              <a:gd name="connsiteX12-1143" fmla="*/ 0 w 3190755"/>
              <a:gd name="connsiteY12-1144" fmla="*/ 1452816 h 1458671"/>
              <a:gd name="connsiteX0-1145" fmla="*/ 0 w 3173730"/>
              <a:gd name="connsiteY0-1146" fmla="*/ 1452816 h 1458671"/>
              <a:gd name="connsiteX1-1147" fmla="*/ 7620 w 3173730"/>
              <a:gd name="connsiteY1-1148" fmla="*/ 0 h 1458671"/>
              <a:gd name="connsiteX2-1149" fmla="*/ 361950 w 3173730"/>
              <a:gd name="connsiteY2-1150" fmla="*/ 63478 h 1458671"/>
              <a:gd name="connsiteX3-1151" fmla="*/ 579120 w 3173730"/>
              <a:gd name="connsiteY3-1152" fmla="*/ 130293 h 1458671"/>
              <a:gd name="connsiteX4-1153" fmla="*/ 914400 w 3173730"/>
              <a:gd name="connsiteY4-1154" fmla="*/ 277397 h 1458671"/>
              <a:gd name="connsiteX5-1155" fmla="*/ 1299210 w 3173730"/>
              <a:gd name="connsiteY5-1156" fmla="*/ 504792 h 1458671"/>
              <a:gd name="connsiteX6-1157" fmla="*/ 1695450 w 3173730"/>
              <a:gd name="connsiteY6-1158" fmla="*/ 800013 h 1458671"/>
              <a:gd name="connsiteX7-1159" fmla="*/ 2011680 w 3173730"/>
              <a:gd name="connsiteY7-1160" fmla="*/ 1027495 h 1458671"/>
              <a:gd name="connsiteX8-1161" fmla="*/ 2251710 w 3173730"/>
              <a:gd name="connsiteY8-1162" fmla="*/ 1188441 h 1458671"/>
              <a:gd name="connsiteX9-1163" fmla="*/ 2514600 w 3173730"/>
              <a:gd name="connsiteY9-1164" fmla="*/ 1321231 h 1458671"/>
              <a:gd name="connsiteX10-1165" fmla="*/ 2830830 w 3173730"/>
              <a:gd name="connsiteY10-1166" fmla="*/ 1408581 h 1458671"/>
              <a:gd name="connsiteX11-1167" fmla="*/ 3173730 w 3173730"/>
              <a:gd name="connsiteY11-1168" fmla="*/ 1458671 h 1458671"/>
              <a:gd name="connsiteX12-1169" fmla="*/ 0 w 3173730"/>
              <a:gd name="connsiteY12-1170" fmla="*/ 1452816 h 1458671"/>
              <a:gd name="connsiteX0-1171" fmla="*/ 0 w 3211830"/>
              <a:gd name="connsiteY0-1172" fmla="*/ 1452816 h 1456626"/>
              <a:gd name="connsiteX1-1173" fmla="*/ 7620 w 3211830"/>
              <a:gd name="connsiteY1-1174" fmla="*/ 0 h 1456626"/>
              <a:gd name="connsiteX2-1175" fmla="*/ 361950 w 3211830"/>
              <a:gd name="connsiteY2-1176" fmla="*/ 63478 h 1456626"/>
              <a:gd name="connsiteX3-1177" fmla="*/ 579120 w 3211830"/>
              <a:gd name="connsiteY3-1178" fmla="*/ 130293 h 1456626"/>
              <a:gd name="connsiteX4-1179" fmla="*/ 914400 w 3211830"/>
              <a:gd name="connsiteY4-1180" fmla="*/ 277397 h 1456626"/>
              <a:gd name="connsiteX5-1181" fmla="*/ 1299210 w 3211830"/>
              <a:gd name="connsiteY5-1182" fmla="*/ 504792 h 1456626"/>
              <a:gd name="connsiteX6-1183" fmla="*/ 1695450 w 3211830"/>
              <a:gd name="connsiteY6-1184" fmla="*/ 800013 h 1456626"/>
              <a:gd name="connsiteX7-1185" fmla="*/ 2011680 w 3211830"/>
              <a:gd name="connsiteY7-1186" fmla="*/ 1027495 h 1456626"/>
              <a:gd name="connsiteX8-1187" fmla="*/ 2251710 w 3211830"/>
              <a:gd name="connsiteY8-1188" fmla="*/ 1188441 h 1456626"/>
              <a:gd name="connsiteX9-1189" fmla="*/ 2514600 w 3211830"/>
              <a:gd name="connsiteY9-1190" fmla="*/ 1321231 h 1456626"/>
              <a:gd name="connsiteX10-1191" fmla="*/ 2830830 w 3211830"/>
              <a:gd name="connsiteY10-1192" fmla="*/ 1408581 h 1456626"/>
              <a:gd name="connsiteX11-1193" fmla="*/ 3211830 w 3211830"/>
              <a:gd name="connsiteY11-1194" fmla="*/ 1456626 h 1456626"/>
              <a:gd name="connsiteX12-1195" fmla="*/ 0 w 3211830"/>
              <a:gd name="connsiteY12-1196" fmla="*/ 1452816 h 1456626"/>
              <a:gd name="connsiteX0-1197" fmla="*/ 0 w 3211830"/>
              <a:gd name="connsiteY0-1198" fmla="*/ 1452816 h 1456626"/>
              <a:gd name="connsiteX1-1199" fmla="*/ 7620 w 3211830"/>
              <a:gd name="connsiteY1-1200" fmla="*/ 0 h 1456626"/>
              <a:gd name="connsiteX2-1201" fmla="*/ 361950 w 3211830"/>
              <a:gd name="connsiteY2-1202" fmla="*/ 63478 h 1456626"/>
              <a:gd name="connsiteX3-1203" fmla="*/ 579120 w 3211830"/>
              <a:gd name="connsiteY3-1204" fmla="*/ 130293 h 1456626"/>
              <a:gd name="connsiteX4-1205" fmla="*/ 914400 w 3211830"/>
              <a:gd name="connsiteY4-1206" fmla="*/ 277397 h 1456626"/>
              <a:gd name="connsiteX5-1207" fmla="*/ 1299210 w 3211830"/>
              <a:gd name="connsiteY5-1208" fmla="*/ 504792 h 1456626"/>
              <a:gd name="connsiteX6-1209" fmla="*/ 1695450 w 3211830"/>
              <a:gd name="connsiteY6-1210" fmla="*/ 800013 h 1456626"/>
              <a:gd name="connsiteX7-1211" fmla="*/ 2011680 w 3211830"/>
              <a:gd name="connsiteY7-1212" fmla="*/ 1027495 h 1456626"/>
              <a:gd name="connsiteX8-1213" fmla="*/ 2251710 w 3211830"/>
              <a:gd name="connsiteY8-1214" fmla="*/ 1188441 h 1456626"/>
              <a:gd name="connsiteX9-1215" fmla="*/ 2514600 w 3211830"/>
              <a:gd name="connsiteY9-1216" fmla="*/ 1321231 h 1456626"/>
              <a:gd name="connsiteX10-1217" fmla="*/ 2830830 w 3211830"/>
              <a:gd name="connsiteY10-1218" fmla="*/ 1408581 h 1456626"/>
              <a:gd name="connsiteX11-1219" fmla="*/ 3211830 w 3211830"/>
              <a:gd name="connsiteY11-1220" fmla="*/ 1456626 h 1456626"/>
              <a:gd name="connsiteX12-1221" fmla="*/ 0 w 3211830"/>
              <a:gd name="connsiteY12-1222" fmla="*/ 1452816 h 1456626"/>
              <a:gd name="connsiteX0-1223" fmla="*/ 0 w 3211830"/>
              <a:gd name="connsiteY0-1224" fmla="*/ 1452816 h 1456626"/>
              <a:gd name="connsiteX1-1225" fmla="*/ 7620 w 3211830"/>
              <a:gd name="connsiteY1-1226" fmla="*/ 0 h 1456626"/>
              <a:gd name="connsiteX2-1227" fmla="*/ 361950 w 3211830"/>
              <a:gd name="connsiteY2-1228" fmla="*/ 63478 h 1456626"/>
              <a:gd name="connsiteX3-1229" fmla="*/ 579120 w 3211830"/>
              <a:gd name="connsiteY3-1230" fmla="*/ 130293 h 1456626"/>
              <a:gd name="connsiteX4-1231" fmla="*/ 914400 w 3211830"/>
              <a:gd name="connsiteY4-1232" fmla="*/ 277397 h 1456626"/>
              <a:gd name="connsiteX5-1233" fmla="*/ 1299210 w 3211830"/>
              <a:gd name="connsiteY5-1234" fmla="*/ 504792 h 1456626"/>
              <a:gd name="connsiteX6-1235" fmla="*/ 1695450 w 3211830"/>
              <a:gd name="connsiteY6-1236" fmla="*/ 800013 h 1456626"/>
              <a:gd name="connsiteX7-1237" fmla="*/ 2011680 w 3211830"/>
              <a:gd name="connsiteY7-1238" fmla="*/ 1027495 h 1456626"/>
              <a:gd name="connsiteX8-1239" fmla="*/ 2251710 w 3211830"/>
              <a:gd name="connsiteY8-1240" fmla="*/ 1188441 h 1456626"/>
              <a:gd name="connsiteX9-1241" fmla="*/ 2514600 w 3211830"/>
              <a:gd name="connsiteY9-1242" fmla="*/ 1321231 h 1456626"/>
              <a:gd name="connsiteX10-1243" fmla="*/ 2830830 w 3211830"/>
              <a:gd name="connsiteY10-1244" fmla="*/ 1408581 h 1456626"/>
              <a:gd name="connsiteX11-1245" fmla="*/ 3211830 w 3211830"/>
              <a:gd name="connsiteY11-1246" fmla="*/ 1456626 h 1456626"/>
              <a:gd name="connsiteX12-1247" fmla="*/ 0 w 3211830"/>
              <a:gd name="connsiteY12-1248" fmla="*/ 1452816 h 1456626"/>
              <a:gd name="connsiteX0-1249" fmla="*/ 0 w 3211830"/>
              <a:gd name="connsiteY0-1250" fmla="*/ 1458951 h 1462761"/>
              <a:gd name="connsiteX1-1251" fmla="*/ 3810 w 3211830"/>
              <a:gd name="connsiteY1-1252" fmla="*/ 0 h 1462761"/>
              <a:gd name="connsiteX2-1253" fmla="*/ 361950 w 3211830"/>
              <a:gd name="connsiteY2-1254" fmla="*/ 69613 h 1462761"/>
              <a:gd name="connsiteX3-1255" fmla="*/ 579120 w 3211830"/>
              <a:gd name="connsiteY3-1256" fmla="*/ 136428 h 1462761"/>
              <a:gd name="connsiteX4-1257" fmla="*/ 914400 w 3211830"/>
              <a:gd name="connsiteY4-1258" fmla="*/ 283532 h 1462761"/>
              <a:gd name="connsiteX5-1259" fmla="*/ 1299210 w 3211830"/>
              <a:gd name="connsiteY5-1260" fmla="*/ 510927 h 1462761"/>
              <a:gd name="connsiteX6-1261" fmla="*/ 1695450 w 3211830"/>
              <a:gd name="connsiteY6-1262" fmla="*/ 806148 h 1462761"/>
              <a:gd name="connsiteX7-1263" fmla="*/ 2011680 w 3211830"/>
              <a:gd name="connsiteY7-1264" fmla="*/ 1033630 h 1462761"/>
              <a:gd name="connsiteX8-1265" fmla="*/ 2251710 w 3211830"/>
              <a:gd name="connsiteY8-1266" fmla="*/ 1194576 h 1462761"/>
              <a:gd name="connsiteX9-1267" fmla="*/ 2514600 w 3211830"/>
              <a:gd name="connsiteY9-1268" fmla="*/ 1327366 h 1462761"/>
              <a:gd name="connsiteX10-1269" fmla="*/ 2830830 w 3211830"/>
              <a:gd name="connsiteY10-1270" fmla="*/ 1414716 h 1462761"/>
              <a:gd name="connsiteX11-1271" fmla="*/ 3211830 w 3211830"/>
              <a:gd name="connsiteY11-1272" fmla="*/ 1462761 h 1462761"/>
              <a:gd name="connsiteX12-1273" fmla="*/ 0 w 3211830"/>
              <a:gd name="connsiteY12-1274" fmla="*/ 1458951 h 1462761"/>
              <a:gd name="connsiteX0-1275" fmla="*/ 0 w 3211830"/>
              <a:gd name="connsiteY0-1276" fmla="*/ 1458951 h 1462761"/>
              <a:gd name="connsiteX1-1277" fmla="*/ 3810 w 3211830"/>
              <a:gd name="connsiteY1-1278" fmla="*/ 0 h 1462761"/>
              <a:gd name="connsiteX2-1279" fmla="*/ 361950 w 3211830"/>
              <a:gd name="connsiteY2-1280" fmla="*/ 69613 h 1462761"/>
              <a:gd name="connsiteX3-1281" fmla="*/ 579120 w 3211830"/>
              <a:gd name="connsiteY3-1282" fmla="*/ 136428 h 1462761"/>
              <a:gd name="connsiteX4-1283" fmla="*/ 914400 w 3211830"/>
              <a:gd name="connsiteY4-1284" fmla="*/ 283532 h 1462761"/>
              <a:gd name="connsiteX5-1285" fmla="*/ 1299210 w 3211830"/>
              <a:gd name="connsiteY5-1286" fmla="*/ 510927 h 1462761"/>
              <a:gd name="connsiteX6-1287" fmla="*/ 1695450 w 3211830"/>
              <a:gd name="connsiteY6-1288" fmla="*/ 806148 h 1462761"/>
              <a:gd name="connsiteX7-1289" fmla="*/ 2011680 w 3211830"/>
              <a:gd name="connsiteY7-1290" fmla="*/ 1033630 h 1462761"/>
              <a:gd name="connsiteX8-1291" fmla="*/ 2251710 w 3211830"/>
              <a:gd name="connsiteY8-1292" fmla="*/ 1194576 h 1462761"/>
              <a:gd name="connsiteX9-1293" fmla="*/ 2514600 w 3211830"/>
              <a:gd name="connsiteY9-1294" fmla="*/ 1327366 h 1462761"/>
              <a:gd name="connsiteX10-1295" fmla="*/ 2830830 w 3211830"/>
              <a:gd name="connsiteY10-1296" fmla="*/ 1414716 h 1462761"/>
              <a:gd name="connsiteX11-1297" fmla="*/ 3211830 w 3211830"/>
              <a:gd name="connsiteY11-1298" fmla="*/ 1462761 h 1462761"/>
              <a:gd name="connsiteX12-1299" fmla="*/ 0 w 3211830"/>
              <a:gd name="connsiteY12-1300" fmla="*/ 1458951 h 1462761"/>
              <a:gd name="connsiteX0-1301" fmla="*/ 0 w 3211830"/>
              <a:gd name="connsiteY0-1302" fmla="*/ 1458951 h 1462761"/>
              <a:gd name="connsiteX1-1303" fmla="*/ 3810 w 3211830"/>
              <a:gd name="connsiteY1-1304" fmla="*/ 0 h 1462761"/>
              <a:gd name="connsiteX2-1305" fmla="*/ 361950 w 3211830"/>
              <a:gd name="connsiteY2-1306" fmla="*/ 69613 h 1462761"/>
              <a:gd name="connsiteX3-1307" fmla="*/ 579120 w 3211830"/>
              <a:gd name="connsiteY3-1308" fmla="*/ 136428 h 1462761"/>
              <a:gd name="connsiteX4-1309" fmla="*/ 914400 w 3211830"/>
              <a:gd name="connsiteY4-1310" fmla="*/ 283532 h 1462761"/>
              <a:gd name="connsiteX5-1311" fmla="*/ 1299210 w 3211830"/>
              <a:gd name="connsiteY5-1312" fmla="*/ 510927 h 1462761"/>
              <a:gd name="connsiteX6-1313" fmla="*/ 1695450 w 3211830"/>
              <a:gd name="connsiteY6-1314" fmla="*/ 806148 h 1462761"/>
              <a:gd name="connsiteX7-1315" fmla="*/ 2011680 w 3211830"/>
              <a:gd name="connsiteY7-1316" fmla="*/ 1033630 h 1462761"/>
              <a:gd name="connsiteX8-1317" fmla="*/ 2251710 w 3211830"/>
              <a:gd name="connsiteY8-1318" fmla="*/ 1194576 h 1462761"/>
              <a:gd name="connsiteX9-1319" fmla="*/ 2514600 w 3211830"/>
              <a:gd name="connsiteY9-1320" fmla="*/ 1327366 h 1462761"/>
              <a:gd name="connsiteX10-1321" fmla="*/ 2830830 w 3211830"/>
              <a:gd name="connsiteY10-1322" fmla="*/ 1414716 h 1462761"/>
              <a:gd name="connsiteX11-1323" fmla="*/ 3211830 w 3211830"/>
              <a:gd name="connsiteY11-1324" fmla="*/ 1462761 h 1462761"/>
              <a:gd name="connsiteX12-1325" fmla="*/ 0 w 3211830"/>
              <a:gd name="connsiteY12-1326" fmla="*/ 1458951 h 1462761"/>
              <a:gd name="connsiteX0-1327" fmla="*/ 0 w 3211830"/>
              <a:gd name="connsiteY0-1328" fmla="*/ 1458951 h 1462761"/>
              <a:gd name="connsiteX1-1329" fmla="*/ 3810 w 3211830"/>
              <a:gd name="connsiteY1-1330" fmla="*/ 0 h 1462761"/>
              <a:gd name="connsiteX2-1331" fmla="*/ 411480 w 3211830"/>
              <a:gd name="connsiteY2-1332" fmla="*/ 52485 h 1462761"/>
              <a:gd name="connsiteX3-1333" fmla="*/ 579120 w 3211830"/>
              <a:gd name="connsiteY3-1334" fmla="*/ 136428 h 1462761"/>
              <a:gd name="connsiteX4-1335" fmla="*/ 914400 w 3211830"/>
              <a:gd name="connsiteY4-1336" fmla="*/ 283532 h 1462761"/>
              <a:gd name="connsiteX5-1337" fmla="*/ 1299210 w 3211830"/>
              <a:gd name="connsiteY5-1338" fmla="*/ 510927 h 1462761"/>
              <a:gd name="connsiteX6-1339" fmla="*/ 1695450 w 3211830"/>
              <a:gd name="connsiteY6-1340" fmla="*/ 806148 h 1462761"/>
              <a:gd name="connsiteX7-1341" fmla="*/ 2011680 w 3211830"/>
              <a:gd name="connsiteY7-1342" fmla="*/ 1033630 h 1462761"/>
              <a:gd name="connsiteX8-1343" fmla="*/ 2251710 w 3211830"/>
              <a:gd name="connsiteY8-1344" fmla="*/ 1194576 h 1462761"/>
              <a:gd name="connsiteX9-1345" fmla="*/ 2514600 w 3211830"/>
              <a:gd name="connsiteY9-1346" fmla="*/ 1327366 h 1462761"/>
              <a:gd name="connsiteX10-1347" fmla="*/ 2830830 w 3211830"/>
              <a:gd name="connsiteY10-1348" fmla="*/ 1414716 h 1462761"/>
              <a:gd name="connsiteX11-1349" fmla="*/ 3211830 w 3211830"/>
              <a:gd name="connsiteY11-1350" fmla="*/ 1462761 h 1462761"/>
              <a:gd name="connsiteX12-1351" fmla="*/ 0 w 3211830"/>
              <a:gd name="connsiteY12-1352" fmla="*/ 1458951 h 1462761"/>
              <a:gd name="connsiteX0-1353" fmla="*/ 0 w 3211830"/>
              <a:gd name="connsiteY0-1354" fmla="*/ 1458951 h 1462761"/>
              <a:gd name="connsiteX1-1355" fmla="*/ 3810 w 3211830"/>
              <a:gd name="connsiteY1-1356" fmla="*/ 0 h 1462761"/>
              <a:gd name="connsiteX2-1357" fmla="*/ 411480 w 3211830"/>
              <a:gd name="connsiteY2-1358" fmla="*/ 52485 h 1462761"/>
              <a:gd name="connsiteX3-1359" fmla="*/ 735330 w 3211830"/>
              <a:gd name="connsiteY3-1360" fmla="*/ 134525 h 1462761"/>
              <a:gd name="connsiteX4-1361" fmla="*/ 914400 w 3211830"/>
              <a:gd name="connsiteY4-1362" fmla="*/ 283532 h 1462761"/>
              <a:gd name="connsiteX5-1363" fmla="*/ 1299210 w 3211830"/>
              <a:gd name="connsiteY5-1364" fmla="*/ 510927 h 1462761"/>
              <a:gd name="connsiteX6-1365" fmla="*/ 1695450 w 3211830"/>
              <a:gd name="connsiteY6-1366" fmla="*/ 806148 h 1462761"/>
              <a:gd name="connsiteX7-1367" fmla="*/ 2011680 w 3211830"/>
              <a:gd name="connsiteY7-1368" fmla="*/ 1033630 h 1462761"/>
              <a:gd name="connsiteX8-1369" fmla="*/ 2251710 w 3211830"/>
              <a:gd name="connsiteY8-1370" fmla="*/ 1194576 h 1462761"/>
              <a:gd name="connsiteX9-1371" fmla="*/ 2514600 w 3211830"/>
              <a:gd name="connsiteY9-1372" fmla="*/ 1327366 h 1462761"/>
              <a:gd name="connsiteX10-1373" fmla="*/ 2830830 w 3211830"/>
              <a:gd name="connsiteY10-1374" fmla="*/ 1414716 h 1462761"/>
              <a:gd name="connsiteX11-1375" fmla="*/ 3211830 w 3211830"/>
              <a:gd name="connsiteY11-1376" fmla="*/ 1462761 h 1462761"/>
              <a:gd name="connsiteX12-1377" fmla="*/ 0 w 3211830"/>
              <a:gd name="connsiteY12-1378" fmla="*/ 1458951 h 1462761"/>
              <a:gd name="connsiteX0-1379" fmla="*/ 0 w 3211830"/>
              <a:gd name="connsiteY0-1380" fmla="*/ 1458951 h 1462761"/>
              <a:gd name="connsiteX1-1381" fmla="*/ 3810 w 3211830"/>
              <a:gd name="connsiteY1-1382" fmla="*/ 0 h 1462761"/>
              <a:gd name="connsiteX2-1383" fmla="*/ 411480 w 3211830"/>
              <a:gd name="connsiteY2-1384" fmla="*/ 52485 h 1462761"/>
              <a:gd name="connsiteX3-1385" fmla="*/ 735330 w 3211830"/>
              <a:gd name="connsiteY3-1386" fmla="*/ 134525 h 1462761"/>
              <a:gd name="connsiteX4-1387" fmla="*/ 1089660 w 3211830"/>
              <a:gd name="connsiteY4-1388" fmla="*/ 274016 h 1462761"/>
              <a:gd name="connsiteX5-1389" fmla="*/ 1299210 w 3211830"/>
              <a:gd name="connsiteY5-1390" fmla="*/ 510927 h 1462761"/>
              <a:gd name="connsiteX6-1391" fmla="*/ 1695450 w 3211830"/>
              <a:gd name="connsiteY6-1392" fmla="*/ 806148 h 1462761"/>
              <a:gd name="connsiteX7-1393" fmla="*/ 2011680 w 3211830"/>
              <a:gd name="connsiteY7-1394" fmla="*/ 1033630 h 1462761"/>
              <a:gd name="connsiteX8-1395" fmla="*/ 2251710 w 3211830"/>
              <a:gd name="connsiteY8-1396" fmla="*/ 1194576 h 1462761"/>
              <a:gd name="connsiteX9-1397" fmla="*/ 2514600 w 3211830"/>
              <a:gd name="connsiteY9-1398" fmla="*/ 1327366 h 1462761"/>
              <a:gd name="connsiteX10-1399" fmla="*/ 2830830 w 3211830"/>
              <a:gd name="connsiteY10-1400" fmla="*/ 1414716 h 1462761"/>
              <a:gd name="connsiteX11-1401" fmla="*/ 3211830 w 3211830"/>
              <a:gd name="connsiteY11-1402" fmla="*/ 1462761 h 1462761"/>
              <a:gd name="connsiteX12-1403" fmla="*/ 0 w 3211830"/>
              <a:gd name="connsiteY12-1404" fmla="*/ 1458951 h 1462761"/>
              <a:gd name="connsiteX0-1405" fmla="*/ 0 w 3211830"/>
              <a:gd name="connsiteY0-1406" fmla="*/ 1458951 h 1462761"/>
              <a:gd name="connsiteX1-1407" fmla="*/ 3810 w 3211830"/>
              <a:gd name="connsiteY1-1408" fmla="*/ 0 h 1462761"/>
              <a:gd name="connsiteX2-1409" fmla="*/ 411480 w 3211830"/>
              <a:gd name="connsiteY2-1410" fmla="*/ 52485 h 1462761"/>
              <a:gd name="connsiteX3-1411" fmla="*/ 735330 w 3211830"/>
              <a:gd name="connsiteY3-1412" fmla="*/ 134525 h 1462761"/>
              <a:gd name="connsiteX4-1413" fmla="*/ 1089660 w 3211830"/>
              <a:gd name="connsiteY4-1414" fmla="*/ 274016 h 1462761"/>
              <a:gd name="connsiteX5-1415" fmla="*/ 1512570 w 3211830"/>
              <a:gd name="connsiteY5-1416" fmla="*/ 501411 h 1462761"/>
              <a:gd name="connsiteX6-1417" fmla="*/ 1695450 w 3211830"/>
              <a:gd name="connsiteY6-1418" fmla="*/ 806148 h 1462761"/>
              <a:gd name="connsiteX7-1419" fmla="*/ 2011680 w 3211830"/>
              <a:gd name="connsiteY7-1420" fmla="*/ 1033630 h 1462761"/>
              <a:gd name="connsiteX8-1421" fmla="*/ 2251710 w 3211830"/>
              <a:gd name="connsiteY8-1422" fmla="*/ 1194576 h 1462761"/>
              <a:gd name="connsiteX9-1423" fmla="*/ 2514600 w 3211830"/>
              <a:gd name="connsiteY9-1424" fmla="*/ 1327366 h 1462761"/>
              <a:gd name="connsiteX10-1425" fmla="*/ 2830830 w 3211830"/>
              <a:gd name="connsiteY10-1426" fmla="*/ 1414716 h 1462761"/>
              <a:gd name="connsiteX11-1427" fmla="*/ 3211830 w 3211830"/>
              <a:gd name="connsiteY11-1428" fmla="*/ 1462761 h 1462761"/>
              <a:gd name="connsiteX12-1429" fmla="*/ 0 w 3211830"/>
              <a:gd name="connsiteY12-1430" fmla="*/ 1458951 h 1462761"/>
              <a:gd name="connsiteX0-1431" fmla="*/ 0 w 3211830"/>
              <a:gd name="connsiteY0-1432" fmla="*/ 1458951 h 1462761"/>
              <a:gd name="connsiteX1-1433" fmla="*/ 3810 w 3211830"/>
              <a:gd name="connsiteY1-1434" fmla="*/ 0 h 1462761"/>
              <a:gd name="connsiteX2-1435" fmla="*/ 411480 w 3211830"/>
              <a:gd name="connsiteY2-1436" fmla="*/ 52485 h 1462761"/>
              <a:gd name="connsiteX3-1437" fmla="*/ 735330 w 3211830"/>
              <a:gd name="connsiteY3-1438" fmla="*/ 134525 h 1462761"/>
              <a:gd name="connsiteX4-1439" fmla="*/ 1089660 w 3211830"/>
              <a:gd name="connsiteY4-1440" fmla="*/ 274016 h 1462761"/>
              <a:gd name="connsiteX5-1441" fmla="*/ 1512570 w 3211830"/>
              <a:gd name="connsiteY5-1442" fmla="*/ 501411 h 1462761"/>
              <a:gd name="connsiteX6-1443" fmla="*/ 1889760 w 3211830"/>
              <a:gd name="connsiteY6-1444" fmla="*/ 773795 h 1462761"/>
              <a:gd name="connsiteX7-1445" fmla="*/ 2011680 w 3211830"/>
              <a:gd name="connsiteY7-1446" fmla="*/ 1033630 h 1462761"/>
              <a:gd name="connsiteX8-1447" fmla="*/ 2251710 w 3211830"/>
              <a:gd name="connsiteY8-1448" fmla="*/ 1194576 h 1462761"/>
              <a:gd name="connsiteX9-1449" fmla="*/ 2514600 w 3211830"/>
              <a:gd name="connsiteY9-1450" fmla="*/ 1327366 h 1462761"/>
              <a:gd name="connsiteX10-1451" fmla="*/ 2830830 w 3211830"/>
              <a:gd name="connsiteY10-1452" fmla="*/ 1414716 h 1462761"/>
              <a:gd name="connsiteX11-1453" fmla="*/ 3211830 w 3211830"/>
              <a:gd name="connsiteY11-1454" fmla="*/ 1462761 h 1462761"/>
              <a:gd name="connsiteX12-1455" fmla="*/ 0 w 3211830"/>
              <a:gd name="connsiteY12-1456" fmla="*/ 1458951 h 1462761"/>
              <a:gd name="connsiteX0-1457" fmla="*/ 0 w 3211830"/>
              <a:gd name="connsiteY0-1458" fmla="*/ 1458951 h 1462761"/>
              <a:gd name="connsiteX1-1459" fmla="*/ 3810 w 3211830"/>
              <a:gd name="connsiteY1-1460" fmla="*/ 0 h 1462761"/>
              <a:gd name="connsiteX2-1461" fmla="*/ 411480 w 3211830"/>
              <a:gd name="connsiteY2-1462" fmla="*/ 52485 h 1462761"/>
              <a:gd name="connsiteX3-1463" fmla="*/ 735330 w 3211830"/>
              <a:gd name="connsiteY3-1464" fmla="*/ 134525 h 1462761"/>
              <a:gd name="connsiteX4-1465" fmla="*/ 1089660 w 3211830"/>
              <a:gd name="connsiteY4-1466" fmla="*/ 274016 h 1462761"/>
              <a:gd name="connsiteX5-1467" fmla="*/ 1512570 w 3211830"/>
              <a:gd name="connsiteY5-1468" fmla="*/ 501411 h 1462761"/>
              <a:gd name="connsiteX6-1469" fmla="*/ 1889760 w 3211830"/>
              <a:gd name="connsiteY6-1470" fmla="*/ 773795 h 1462761"/>
              <a:gd name="connsiteX7-1471" fmla="*/ 2190750 w 3211830"/>
              <a:gd name="connsiteY7-1472" fmla="*/ 1018405 h 1462761"/>
              <a:gd name="connsiteX8-1473" fmla="*/ 2251710 w 3211830"/>
              <a:gd name="connsiteY8-1474" fmla="*/ 1194576 h 1462761"/>
              <a:gd name="connsiteX9-1475" fmla="*/ 2514600 w 3211830"/>
              <a:gd name="connsiteY9-1476" fmla="*/ 1327366 h 1462761"/>
              <a:gd name="connsiteX10-1477" fmla="*/ 2830830 w 3211830"/>
              <a:gd name="connsiteY10-1478" fmla="*/ 1414716 h 1462761"/>
              <a:gd name="connsiteX11-1479" fmla="*/ 3211830 w 3211830"/>
              <a:gd name="connsiteY11-1480" fmla="*/ 1462761 h 1462761"/>
              <a:gd name="connsiteX12-1481" fmla="*/ 0 w 3211830"/>
              <a:gd name="connsiteY12-1482" fmla="*/ 1458951 h 1462761"/>
              <a:gd name="connsiteX0-1483" fmla="*/ 0 w 3211830"/>
              <a:gd name="connsiteY0-1484" fmla="*/ 1458951 h 1462761"/>
              <a:gd name="connsiteX1-1485" fmla="*/ 3810 w 3211830"/>
              <a:gd name="connsiteY1-1486" fmla="*/ 0 h 1462761"/>
              <a:gd name="connsiteX2-1487" fmla="*/ 411480 w 3211830"/>
              <a:gd name="connsiteY2-1488" fmla="*/ 52485 h 1462761"/>
              <a:gd name="connsiteX3-1489" fmla="*/ 735330 w 3211830"/>
              <a:gd name="connsiteY3-1490" fmla="*/ 134525 h 1462761"/>
              <a:gd name="connsiteX4-1491" fmla="*/ 1089660 w 3211830"/>
              <a:gd name="connsiteY4-1492" fmla="*/ 274016 h 1462761"/>
              <a:gd name="connsiteX5-1493" fmla="*/ 1512570 w 3211830"/>
              <a:gd name="connsiteY5-1494" fmla="*/ 501411 h 1462761"/>
              <a:gd name="connsiteX6-1495" fmla="*/ 1889760 w 3211830"/>
              <a:gd name="connsiteY6-1496" fmla="*/ 773795 h 1462761"/>
              <a:gd name="connsiteX7-1497" fmla="*/ 2190750 w 3211830"/>
              <a:gd name="connsiteY7-1498" fmla="*/ 1018405 h 1462761"/>
              <a:gd name="connsiteX8-1499" fmla="*/ 2388870 w 3211830"/>
              <a:gd name="connsiteY8-1500" fmla="*/ 1160319 h 1462761"/>
              <a:gd name="connsiteX9-1501" fmla="*/ 2514600 w 3211830"/>
              <a:gd name="connsiteY9-1502" fmla="*/ 1327366 h 1462761"/>
              <a:gd name="connsiteX10-1503" fmla="*/ 2830830 w 3211830"/>
              <a:gd name="connsiteY10-1504" fmla="*/ 1414716 h 1462761"/>
              <a:gd name="connsiteX11-1505" fmla="*/ 3211830 w 3211830"/>
              <a:gd name="connsiteY11-1506" fmla="*/ 1462761 h 1462761"/>
              <a:gd name="connsiteX12-1507" fmla="*/ 0 w 3211830"/>
              <a:gd name="connsiteY12-1508" fmla="*/ 1458951 h 1462761"/>
              <a:gd name="connsiteX0-1509" fmla="*/ 0 w 3211830"/>
              <a:gd name="connsiteY0-1510" fmla="*/ 1458951 h 1462761"/>
              <a:gd name="connsiteX1-1511" fmla="*/ 3810 w 3211830"/>
              <a:gd name="connsiteY1-1512" fmla="*/ 0 h 1462761"/>
              <a:gd name="connsiteX2-1513" fmla="*/ 411480 w 3211830"/>
              <a:gd name="connsiteY2-1514" fmla="*/ 52485 h 1462761"/>
              <a:gd name="connsiteX3-1515" fmla="*/ 735330 w 3211830"/>
              <a:gd name="connsiteY3-1516" fmla="*/ 134525 h 1462761"/>
              <a:gd name="connsiteX4-1517" fmla="*/ 1089660 w 3211830"/>
              <a:gd name="connsiteY4-1518" fmla="*/ 274016 h 1462761"/>
              <a:gd name="connsiteX5-1519" fmla="*/ 1512570 w 3211830"/>
              <a:gd name="connsiteY5-1520" fmla="*/ 501411 h 1462761"/>
              <a:gd name="connsiteX6-1521" fmla="*/ 1889760 w 3211830"/>
              <a:gd name="connsiteY6-1522" fmla="*/ 773795 h 1462761"/>
              <a:gd name="connsiteX7-1523" fmla="*/ 2190750 w 3211830"/>
              <a:gd name="connsiteY7-1524" fmla="*/ 1018405 h 1462761"/>
              <a:gd name="connsiteX8-1525" fmla="*/ 2388870 w 3211830"/>
              <a:gd name="connsiteY8-1526" fmla="*/ 1160319 h 1462761"/>
              <a:gd name="connsiteX9-1527" fmla="*/ 2625090 w 3211830"/>
              <a:gd name="connsiteY9-1528" fmla="*/ 1319753 h 1462761"/>
              <a:gd name="connsiteX10-1529" fmla="*/ 2830830 w 3211830"/>
              <a:gd name="connsiteY10-1530" fmla="*/ 1414716 h 1462761"/>
              <a:gd name="connsiteX11-1531" fmla="*/ 3211830 w 3211830"/>
              <a:gd name="connsiteY11-1532" fmla="*/ 1462761 h 1462761"/>
              <a:gd name="connsiteX12-1533" fmla="*/ 0 w 3211830"/>
              <a:gd name="connsiteY12-1534" fmla="*/ 1458951 h 1462761"/>
              <a:gd name="connsiteX0-1535" fmla="*/ 0 w 3211830"/>
              <a:gd name="connsiteY0-1536" fmla="*/ 1458951 h 1462761"/>
              <a:gd name="connsiteX1-1537" fmla="*/ 3810 w 3211830"/>
              <a:gd name="connsiteY1-1538" fmla="*/ 0 h 1462761"/>
              <a:gd name="connsiteX2-1539" fmla="*/ 411480 w 3211830"/>
              <a:gd name="connsiteY2-1540" fmla="*/ 52485 h 1462761"/>
              <a:gd name="connsiteX3-1541" fmla="*/ 735330 w 3211830"/>
              <a:gd name="connsiteY3-1542" fmla="*/ 134525 h 1462761"/>
              <a:gd name="connsiteX4-1543" fmla="*/ 1089660 w 3211830"/>
              <a:gd name="connsiteY4-1544" fmla="*/ 274016 h 1462761"/>
              <a:gd name="connsiteX5-1545" fmla="*/ 1512570 w 3211830"/>
              <a:gd name="connsiteY5-1546" fmla="*/ 501411 h 1462761"/>
              <a:gd name="connsiteX6-1547" fmla="*/ 1889760 w 3211830"/>
              <a:gd name="connsiteY6-1548" fmla="*/ 773795 h 1462761"/>
              <a:gd name="connsiteX7-1549" fmla="*/ 2190750 w 3211830"/>
              <a:gd name="connsiteY7-1550" fmla="*/ 1018405 h 1462761"/>
              <a:gd name="connsiteX8-1551" fmla="*/ 2388870 w 3211830"/>
              <a:gd name="connsiteY8-1552" fmla="*/ 1160319 h 1462761"/>
              <a:gd name="connsiteX9-1553" fmla="*/ 2625090 w 3211830"/>
              <a:gd name="connsiteY9-1554" fmla="*/ 1319753 h 1462761"/>
              <a:gd name="connsiteX10-1555" fmla="*/ 2865120 w 3211830"/>
              <a:gd name="connsiteY10-1556" fmla="*/ 1410910 h 1462761"/>
              <a:gd name="connsiteX11-1557" fmla="*/ 3211830 w 3211830"/>
              <a:gd name="connsiteY11-1558" fmla="*/ 1462761 h 1462761"/>
              <a:gd name="connsiteX12-1559" fmla="*/ 0 w 3211830"/>
              <a:gd name="connsiteY12-1560" fmla="*/ 1458951 h 1462761"/>
              <a:gd name="connsiteX0-1561" fmla="*/ 0 w 3211830"/>
              <a:gd name="connsiteY0-1562" fmla="*/ 1458951 h 1462761"/>
              <a:gd name="connsiteX1-1563" fmla="*/ 3810 w 3211830"/>
              <a:gd name="connsiteY1-1564" fmla="*/ 0 h 1462761"/>
              <a:gd name="connsiteX2-1565" fmla="*/ 411480 w 3211830"/>
              <a:gd name="connsiteY2-1566" fmla="*/ 52485 h 1462761"/>
              <a:gd name="connsiteX3-1567" fmla="*/ 735330 w 3211830"/>
              <a:gd name="connsiteY3-1568" fmla="*/ 134525 h 1462761"/>
              <a:gd name="connsiteX4-1569" fmla="*/ 1089660 w 3211830"/>
              <a:gd name="connsiteY4-1570" fmla="*/ 274016 h 1462761"/>
              <a:gd name="connsiteX5-1571" fmla="*/ 1512570 w 3211830"/>
              <a:gd name="connsiteY5-1572" fmla="*/ 501411 h 1462761"/>
              <a:gd name="connsiteX6-1573" fmla="*/ 1889760 w 3211830"/>
              <a:gd name="connsiteY6-1574" fmla="*/ 773795 h 1462761"/>
              <a:gd name="connsiteX7-1575" fmla="*/ 2190750 w 3211830"/>
              <a:gd name="connsiteY7-1576" fmla="*/ 1018405 h 1462761"/>
              <a:gd name="connsiteX8-1577" fmla="*/ 2388870 w 3211830"/>
              <a:gd name="connsiteY8-1578" fmla="*/ 1160319 h 1462761"/>
              <a:gd name="connsiteX9-1579" fmla="*/ 2625090 w 3211830"/>
              <a:gd name="connsiteY9-1580" fmla="*/ 1319753 h 1462761"/>
              <a:gd name="connsiteX10-1581" fmla="*/ 2865120 w 3211830"/>
              <a:gd name="connsiteY10-1582" fmla="*/ 1410910 h 1462761"/>
              <a:gd name="connsiteX11-1583" fmla="*/ 3211830 w 3211830"/>
              <a:gd name="connsiteY11-1584" fmla="*/ 1462761 h 1462761"/>
              <a:gd name="connsiteX12-1585" fmla="*/ 0 w 3211830"/>
              <a:gd name="connsiteY12-1586" fmla="*/ 1458951 h 1462761"/>
              <a:gd name="connsiteX0-1587" fmla="*/ 0 w 3211830"/>
              <a:gd name="connsiteY0-1588" fmla="*/ 1458951 h 1462761"/>
              <a:gd name="connsiteX1-1589" fmla="*/ 3810 w 3211830"/>
              <a:gd name="connsiteY1-1590" fmla="*/ 0 h 1462761"/>
              <a:gd name="connsiteX2-1591" fmla="*/ 411480 w 3211830"/>
              <a:gd name="connsiteY2-1592" fmla="*/ 52485 h 1462761"/>
              <a:gd name="connsiteX3-1593" fmla="*/ 735330 w 3211830"/>
              <a:gd name="connsiteY3-1594" fmla="*/ 134525 h 1462761"/>
              <a:gd name="connsiteX4-1595" fmla="*/ 1089660 w 3211830"/>
              <a:gd name="connsiteY4-1596" fmla="*/ 274016 h 1462761"/>
              <a:gd name="connsiteX5-1597" fmla="*/ 1512570 w 3211830"/>
              <a:gd name="connsiteY5-1598" fmla="*/ 501411 h 1462761"/>
              <a:gd name="connsiteX6-1599" fmla="*/ 1889760 w 3211830"/>
              <a:gd name="connsiteY6-1600" fmla="*/ 773795 h 1462761"/>
              <a:gd name="connsiteX7-1601" fmla="*/ 2190750 w 3211830"/>
              <a:gd name="connsiteY7-1602" fmla="*/ 1018405 h 1462761"/>
              <a:gd name="connsiteX8-1603" fmla="*/ 2388870 w 3211830"/>
              <a:gd name="connsiteY8-1604" fmla="*/ 1160319 h 1462761"/>
              <a:gd name="connsiteX9-1605" fmla="*/ 2625090 w 3211830"/>
              <a:gd name="connsiteY9-1606" fmla="*/ 1319753 h 1462761"/>
              <a:gd name="connsiteX10-1607" fmla="*/ 2865120 w 3211830"/>
              <a:gd name="connsiteY10-1608" fmla="*/ 1410910 h 1462761"/>
              <a:gd name="connsiteX11-1609" fmla="*/ 3211830 w 3211830"/>
              <a:gd name="connsiteY11-1610" fmla="*/ 1462761 h 1462761"/>
              <a:gd name="connsiteX12-1611" fmla="*/ 0 w 3211830"/>
              <a:gd name="connsiteY12-1612" fmla="*/ 1458951 h 1462761"/>
            </a:gdLst>
            <a:ahLst/>
            <a:cxnLst>
              <a:cxn ang="0">
                <a:pos x="connsiteX0-1587" y="connsiteY0-1588"/>
              </a:cxn>
              <a:cxn ang="0">
                <a:pos x="connsiteX1-1589" y="connsiteY1-1590"/>
              </a:cxn>
              <a:cxn ang="0">
                <a:pos x="connsiteX2-1591" y="connsiteY2-1592"/>
              </a:cxn>
              <a:cxn ang="0">
                <a:pos x="connsiteX3-1593" y="connsiteY3-1594"/>
              </a:cxn>
              <a:cxn ang="0">
                <a:pos x="connsiteX4-1595" y="connsiteY4-1596"/>
              </a:cxn>
              <a:cxn ang="0">
                <a:pos x="connsiteX5-1597" y="connsiteY5-1598"/>
              </a:cxn>
              <a:cxn ang="0">
                <a:pos x="connsiteX6-1599" y="connsiteY6-1600"/>
              </a:cxn>
              <a:cxn ang="0">
                <a:pos x="connsiteX7-1601" y="connsiteY7-1602"/>
              </a:cxn>
              <a:cxn ang="0">
                <a:pos x="connsiteX8-1603" y="connsiteY8-1604"/>
              </a:cxn>
              <a:cxn ang="0">
                <a:pos x="connsiteX9-1605" y="connsiteY9-1606"/>
              </a:cxn>
              <a:cxn ang="0">
                <a:pos x="connsiteX10-1607" y="connsiteY10-1608"/>
              </a:cxn>
              <a:cxn ang="0">
                <a:pos x="connsiteX11-1609" y="connsiteY11-1610"/>
              </a:cxn>
              <a:cxn ang="0">
                <a:pos x="connsiteX12-1611" y="connsiteY12-1612"/>
              </a:cxn>
            </a:cxnLst>
            <a:rect l="l" t="t" r="r" b="b"/>
            <a:pathLst>
              <a:path w="3211830" h="1462761">
                <a:moveTo>
                  <a:pt x="0" y="1458951"/>
                </a:moveTo>
                <a:cubicBezTo>
                  <a:pt x="1270" y="972634"/>
                  <a:pt x="-1270" y="1453538"/>
                  <a:pt x="3810" y="0"/>
                </a:cubicBezTo>
                <a:cubicBezTo>
                  <a:pt x="222885" y="17071"/>
                  <a:pt x="274320" y="22452"/>
                  <a:pt x="411480" y="52485"/>
                </a:cubicBezTo>
                <a:cubicBezTo>
                  <a:pt x="548640" y="82518"/>
                  <a:pt x="622300" y="97603"/>
                  <a:pt x="735330" y="134525"/>
                </a:cubicBezTo>
                <a:cubicBezTo>
                  <a:pt x="848360" y="171447"/>
                  <a:pt x="960120" y="212868"/>
                  <a:pt x="1089660" y="274016"/>
                </a:cubicBezTo>
                <a:cubicBezTo>
                  <a:pt x="1219200" y="335164"/>
                  <a:pt x="1379220" y="418115"/>
                  <a:pt x="1512570" y="501411"/>
                </a:cubicBezTo>
                <a:cubicBezTo>
                  <a:pt x="1645920" y="584708"/>
                  <a:pt x="1776730" y="687629"/>
                  <a:pt x="1889760" y="773795"/>
                </a:cubicBezTo>
                <a:cubicBezTo>
                  <a:pt x="2002790" y="859961"/>
                  <a:pt x="2107565" y="953984"/>
                  <a:pt x="2190750" y="1018405"/>
                </a:cubicBezTo>
                <a:cubicBezTo>
                  <a:pt x="2273935" y="1082826"/>
                  <a:pt x="2316480" y="1110094"/>
                  <a:pt x="2388870" y="1160319"/>
                </a:cubicBezTo>
                <a:cubicBezTo>
                  <a:pt x="2461260" y="1210544"/>
                  <a:pt x="2545715" y="1277988"/>
                  <a:pt x="2625090" y="1319753"/>
                </a:cubicBezTo>
                <a:cubicBezTo>
                  <a:pt x="2704465" y="1361518"/>
                  <a:pt x="2767330" y="1387075"/>
                  <a:pt x="2865120" y="1410910"/>
                </a:cubicBezTo>
                <a:cubicBezTo>
                  <a:pt x="2962910" y="1434745"/>
                  <a:pt x="3018790" y="1446187"/>
                  <a:pt x="3211830" y="1462761"/>
                </a:cubicBezTo>
                <a:lnTo>
                  <a:pt x="0" y="1458951"/>
                </a:lnTo>
                <a:close/>
              </a:path>
            </a:pathLst>
          </a:custGeom>
          <a:solidFill>
            <a:srgbClr val="8282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5A5A5A"/>
              </a:solidFill>
            </a:endParaRPr>
          </a:p>
        </p:txBody>
      </p:sp>
      <p:sp>
        <p:nvSpPr>
          <p:cNvPr id="72" name="Freeform 71"/>
          <p:cNvSpPr/>
          <p:nvPr/>
        </p:nvSpPr>
        <p:spPr>
          <a:xfrm>
            <a:off x="7251640" y="2767433"/>
            <a:ext cx="3185160" cy="1760219"/>
          </a:xfrm>
          <a:custGeom>
            <a:avLst/>
            <a:gdLst>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1" fmla="*/ 0 w 3063240"/>
              <a:gd name="connsiteY0-2" fmla="*/ 1567257 h 1571067"/>
              <a:gd name="connsiteX1-3" fmla="*/ 7620 w 3063240"/>
              <a:gd name="connsiteY1-4" fmla="*/ 104217 h 1571067"/>
              <a:gd name="connsiteX2-5" fmla="*/ 308610 w 3063240"/>
              <a:gd name="connsiteY2-6" fmla="*/ 127077 h 1571067"/>
              <a:gd name="connsiteX3-7" fmla="*/ 594360 w 3063240"/>
              <a:gd name="connsiteY3-8" fmla="*/ 195657 h 1571067"/>
              <a:gd name="connsiteX4-9" fmla="*/ 937260 w 3063240"/>
              <a:gd name="connsiteY4-10" fmla="*/ 344247 h 1571067"/>
              <a:gd name="connsiteX5-11" fmla="*/ 1337310 w 3063240"/>
              <a:gd name="connsiteY5-12" fmla="*/ 553797 h 1571067"/>
              <a:gd name="connsiteX6-13" fmla="*/ 1760220 w 3063240"/>
              <a:gd name="connsiteY6-14" fmla="*/ 877647 h 1571067"/>
              <a:gd name="connsiteX7-15" fmla="*/ 2110740 w 3063240"/>
              <a:gd name="connsiteY7-16" fmla="*/ 1174827 h 1571067"/>
              <a:gd name="connsiteX8-17" fmla="*/ 2247900 w 3063240"/>
              <a:gd name="connsiteY8-18" fmla="*/ 1296747 h 1571067"/>
              <a:gd name="connsiteX9-19" fmla="*/ 2468880 w 3063240"/>
              <a:gd name="connsiteY9-20" fmla="*/ 1430097 h 1571067"/>
              <a:gd name="connsiteX10-21" fmla="*/ 2750820 w 3063240"/>
              <a:gd name="connsiteY10-22" fmla="*/ 1529157 h 1571067"/>
              <a:gd name="connsiteX11-23" fmla="*/ 3063240 w 3063240"/>
              <a:gd name="connsiteY11-24" fmla="*/ 1571067 h 1571067"/>
              <a:gd name="connsiteX12-25" fmla="*/ 0 w 3063240"/>
              <a:gd name="connsiteY12-26" fmla="*/ 1567257 h 1571067"/>
              <a:gd name="connsiteX0-27" fmla="*/ 0 w 3063240"/>
              <a:gd name="connsiteY0-28" fmla="*/ 1568070 h 1571880"/>
              <a:gd name="connsiteX1-29" fmla="*/ 7620 w 3063240"/>
              <a:gd name="connsiteY1-30" fmla="*/ 105030 h 1571880"/>
              <a:gd name="connsiteX2-31" fmla="*/ 308610 w 3063240"/>
              <a:gd name="connsiteY2-32" fmla="*/ 127890 h 1571880"/>
              <a:gd name="connsiteX3-33" fmla="*/ 594360 w 3063240"/>
              <a:gd name="connsiteY3-34" fmla="*/ 196470 h 1571880"/>
              <a:gd name="connsiteX4-35" fmla="*/ 937260 w 3063240"/>
              <a:gd name="connsiteY4-36" fmla="*/ 345060 h 1571880"/>
              <a:gd name="connsiteX5-37" fmla="*/ 1337310 w 3063240"/>
              <a:gd name="connsiteY5-38" fmla="*/ 554610 h 1571880"/>
              <a:gd name="connsiteX6-39" fmla="*/ 1760220 w 3063240"/>
              <a:gd name="connsiteY6-40" fmla="*/ 878460 h 1571880"/>
              <a:gd name="connsiteX7-41" fmla="*/ 2110740 w 3063240"/>
              <a:gd name="connsiteY7-42" fmla="*/ 1175640 h 1571880"/>
              <a:gd name="connsiteX8-43" fmla="*/ 2247900 w 3063240"/>
              <a:gd name="connsiteY8-44" fmla="*/ 1297560 h 1571880"/>
              <a:gd name="connsiteX9-45" fmla="*/ 2468880 w 3063240"/>
              <a:gd name="connsiteY9-46" fmla="*/ 1430910 h 1571880"/>
              <a:gd name="connsiteX10-47" fmla="*/ 2750820 w 3063240"/>
              <a:gd name="connsiteY10-48" fmla="*/ 1529970 h 1571880"/>
              <a:gd name="connsiteX11-49" fmla="*/ 3063240 w 3063240"/>
              <a:gd name="connsiteY11-50" fmla="*/ 1571880 h 1571880"/>
              <a:gd name="connsiteX12-51" fmla="*/ 0 w 3063240"/>
              <a:gd name="connsiteY12-52" fmla="*/ 1568070 h 1571880"/>
              <a:gd name="connsiteX0-53" fmla="*/ 0 w 3063240"/>
              <a:gd name="connsiteY0-54" fmla="*/ 1463040 h 1466850"/>
              <a:gd name="connsiteX1-55" fmla="*/ 7620 w 3063240"/>
              <a:gd name="connsiteY1-56" fmla="*/ 0 h 1466850"/>
              <a:gd name="connsiteX2-57" fmla="*/ 308610 w 3063240"/>
              <a:gd name="connsiteY2-58" fmla="*/ 22860 h 1466850"/>
              <a:gd name="connsiteX3-59" fmla="*/ 594360 w 3063240"/>
              <a:gd name="connsiteY3-60" fmla="*/ 91440 h 1466850"/>
              <a:gd name="connsiteX4-61" fmla="*/ 937260 w 3063240"/>
              <a:gd name="connsiteY4-62" fmla="*/ 240030 h 1466850"/>
              <a:gd name="connsiteX5-63" fmla="*/ 1337310 w 3063240"/>
              <a:gd name="connsiteY5-64" fmla="*/ 449580 h 1466850"/>
              <a:gd name="connsiteX6-65" fmla="*/ 1760220 w 3063240"/>
              <a:gd name="connsiteY6-66" fmla="*/ 773430 h 1466850"/>
              <a:gd name="connsiteX7-67" fmla="*/ 2110740 w 3063240"/>
              <a:gd name="connsiteY7-68" fmla="*/ 1070610 h 1466850"/>
              <a:gd name="connsiteX8-69" fmla="*/ 2247900 w 3063240"/>
              <a:gd name="connsiteY8-70" fmla="*/ 1192530 h 1466850"/>
              <a:gd name="connsiteX9-71" fmla="*/ 2468880 w 3063240"/>
              <a:gd name="connsiteY9-72" fmla="*/ 1325880 h 1466850"/>
              <a:gd name="connsiteX10-73" fmla="*/ 2750820 w 3063240"/>
              <a:gd name="connsiteY10-74" fmla="*/ 1424940 h 1466850"/>
              <a:gd name="connsiteX11-75" fmla="*/ 3063240 w 3063240"/>
              <a:gd name="connsiteY11-76" fmla="*/ 1466850 h 1466850"/>
              <a:gd name="connsiteX12-77" fmla="*/ 0 w 3063240"/>
              <a:gd name="connsiteY12-78" fmla="*/ 1463040 h 1466850"/>
              <a:gd name="connsiteX0-79" fmla="*/ 0 w 3063240"/>
              <a:gd name="connsiteY0-80" fmla="*/ 1463040 h 1466850"/>
              <a:gd name="connsiteX1-81" fmla="*/ 7620 w 3063240"/>
              <a:gd name="connsiteY1-82" fmla="*/ 0 h 1466850"/>
              <a:gd name="connsiteX2-83" fmla="*/ 308610 w 3063240"/>
              <a:gd name="connsiteY2-84" fmla="*/ 22860 h 1466850"/>
              <a:gd name="connsiteX3-85" fmla="*/ 594360 w 3063240"/>
              <a:gd name="connsiteY3-86" fmla="*/ 91440 h 1466850"/>
              <a:gd name="connsiteX4-87" fmla="*/ 937260 w 3063240"/>
              <a:gd name="connsiteY4-88" fmla="*/ 240030 h 1466850"/>
              <a:gd name="connsiteX5-89" fmla="*/ 1337310 w 3063240"/>
              <a:gd name="connsiteY5-90" fmla="*/ 449580 h 1466850"/>
              <a:gd name="connsiteX6-91" fmla="*/ 1760220 w 3063240"/>
              <a:gd name="connsiteY6-92" fmla="*/ 773430 h 1466850"/>
              <a:gd name="connsiteX7-93" fmla="*/ 2110740 w 3063240"/>
              <a:gd name="connsiteY7-94" fmla="*/ 1070610 h 1466850"/>
              <a:gd name="connsiteX8-95" fmla="*/ 2247900 w 3063240"/>
              <a:gd name="connsiteY8-96" fmla="*/ 1192530 h 1466850"/>
              <a:gd name="connsiteX9-97" fmla="*/ 2468880 w 3063240"/>
              <a:gd name="connsiteY9-98" fmla="*/ 1325880 h 1466850"/>
              <a:gd name="connsiteX10-99" fmla="*/ 2750820 w 3063240"/>
              <a:gd name="connsiteY10-100" fmla="*/ 1424940 h 1466850"/>
              <a:gd name="connsiteX11-101" fmla="*/ 3063240 w 3063240"/>
              <a:gd name="connsiteY11-102" fmla="*/ 1466850 h 1466850"/>
              <a:gd name="connsiteX12-103" fmla="*/ 0 w 3063240"/>
              <a:gd name="connsiteY12-104" fmla="*/ 1463040 h 1466850"/>
              <a:gd name="connsiteX0-105" fmla="*/ 0 w 3063240"/>
              <a:gd name="connsiteY0-106" fmla="*/ 1463040 h 1466850"/>
              <a:gd name="connsiteX1-107" fmla="*/ 7620 w 3063240"/>
              <a:gd name="connsiteY1-108" fmla="*/ 0 h 1466850"/>
              <a:gd name="connsiteX2-109" fmla="*/ 308610 w 3063240"/>
              <a:gd name="connsiteY2-110" fmla="*/ 22860 h 1466850"/>
              <a:gd name="connsiteX3-111" fmla="*/ 594360 w 3063240"/>
              <a:gd name="connsiteY3-112" fmla="*/ 91440 h 1466850"/>
              <a:gd name="connsiteX4-113" fmla="*/ 937260 w 3063240"/>
              <a:gd name="connsiteY4-114" fmla="*/ 240030 h 1466850"/>
              <a:gd name="connsiteX5-115" fmla="*/ 1337310 w 3063240"/>
              <a:gd name="connsiteY5-116" fmla="*/ 449580 h 1466850"/>
              <a:gd name="connsiteX6-117" fmla="*/ 1760220 w 3063240"/>
              <a:gd name="connsiteY6-118" fmla="*/ 773430 h 1466850"/>
              <a:gd name="connsiteX7-119" fmla="*/ 2110740 w 3063240"/>
              <a:gd name="connsiteY7-120" fmla="*/ 1070610 h 1466850"/>
              <a:gd name="connsiteX8-121" fmla="*/ 2247900 w 3063240"/>
              <a:gd name="connsiteY8-122" fmla="*/ 1192530 h 1466850"/>
              <a:gd name="connsiteX9-123" fmla="*/ 2468880 w 3063240"/>
              <a:gd name="connsiteY9-124" fmla="*/ 1325880 h 1466850"/>
              <a:gd name="connsiteX10-125" fmla="*/ 2750820 w 3063240"/>
              <a:gd name="connsiteY10-126" fmla="*/ 1424940 h 1466850"/>
              <a:gd name="connsiteX11-127" fmla="*/ 3063240 w 3063240"/>
              <a:gd name="connsiteY11-128" fmla="*/ 1466850 h 1466850"/>
              <a:gd name="connsiteX12-129" fmla="*/ 0 w 3063240"/>
              <a:gd name="connsiteY12-130" fmla="*/ 1463040 h 1466850"/>
              <a:gd name="connsiteX0-131" fmla="*/ 0 w 3063240"/>
              <a:gd name="connsiteY0-132" fmla="*/ 1463040 h 1466850"/>
              <a:gd name="connsiteX1-133" fmla="*/ 7620 w 3063240"/>
              <a:gd name="connsiteY1-134" fmla="*/ 0 h 1466850"/>
              <a:gd name="connsiteX2-135" fmla="*/ 308610 w 3063240"/>
              <a:gd name="connsiteY2-136" fmla="*/ 22860 h 1466850"/>
              <a:gd name="connsiteX3-137" fmla="*/ 594360 w 3063240"/>
              <a:gd name="connsiteY3-138" fmla="*/ 91440 h 1466850"/>
              <a:gd name="connsiteX4-139" fmla="*/ 937260 w 3063240"/>
              <a:gd name="connsiteY4-140" fmla="*/ 240030 h 1466850"/>
              <a:gd name="connsiteX5-141" fmla="*/ 1337310 w 3063240"/>
              <a:gd name="connsiteY5-142" fmla="*/ 449580 h 1466850"/>
              <a:gd name="connsiteX6-143" fmla="*/ 1760220 w 3063240"/>
              <a:gd name="connsiteY6-144" fmla="*/ 773430 h 1466850"/>
              <a:gd name="connsiteX7-145" fmla="*/ 2110740 w 3063240"/>
              <a:gd name="connsiteY7-146" fmla="*/ 1070610 h 1466850"/>
              <a:gd name="connsiteX8-147" fmla="*/ 2247900 w 3063240"/>
              <a:gd name="connsiteY8-148" fmla="*/ 1192530 h 1466850"/>
              <a:gd name="connsiteX9-149" fmla="*/ 2468880 w 3063240"/>
              <a:gd name="connsiteY9-150" fmla="*/ 1325880 h 1466850"/>
              <a:gd name="connsiteX10-151" fmla="*/ 2750820 w 3063240"/>
              <a:gd name="connsiteY10-152" fmla="*/ 1424940 h 1466850"/>
              <a:gd name="connsiteX11-153" fmla="*/ 3063240 w 3063240"/>
              <a:gd name="connsiteY11-154" fmla="*/ 1466850 h 1466850"/>
              <a:gd name="connsiteX12-155" fmla="*/ 0 w 3063240"/>
              <a:gd name="connsiteY12-156" fmla="*/ 1463040 h 1466850"/>
              <a:gd name="connsiteX0-157" fmla="*/ 0 w 3063240"/>
              <a:gd name="connsiteY0-158" fmla="*/ 1463040 h 1466850"/>
              <a:gd name="connsiteX1-159" fmla="*/ 7620 w 3063240"/>
              <a:gd name="connsiteY1-160" fmla="*/ 0 h 1466850"/>
              <a:gd name="connsiteX2-161" fmla="*/ 308610 w 3063240"/>
              <a:gd name="connsiteY2-162" fmla="*/ 22860 h 1466850"/>
              <a:gd name="connsiteX3-163" fmla="*/ 594360 w 3063240"/>
              <a:gd name="connsiteY3-164" fmla="*/ 91440 h 1466850"/>
              <a:gd name="connsiteX4-165" fmla="*/ 937260 w 3063240"/>
              <a:gd name="connsiteY4-166" fmla="*/ 240030 h 1466850"/>
              <a:gd name="connsiteX5-167" fmla="*/ 1337310 w 3063240"/>
              <a:gd name="connsiteY5-168" fmla="*/ 449580 h 1466850"/>
              <a:gd name="connsiteX6-169" fmla="*/ 1760220 w 3063240"/>
              <a:gd name="connsiteY6-170" fmla="*/ 773430 h 1466850"/>
              <a:gd name="connsiteX7-171" fmla="*/ 2110740 w 3063240"/>
              <a:gd name="connsiteY7-172" fmla="*/ 1070610 h 1466850"/>
              <a:gd name="connsiteX8-173" fmla="*/ 2247900 w 3063240"/>
              <a:gd name="connsiteY8-174" fmla="*/ 1192530 h 1466850"/>
              <a:gd name="connsiteX9-175" fmla="*/ 2468880 w 3063240"/>
              <a:gd name="connsiteY9-176" fmla="*/ 1325880 h 1466850"/>
              <a:gd name="connsiteX10-177" fmla="*/ 2750820 w 3063240"/>
              <a:gd name="connsiteY10-178" fmla="*/ 1424940 h 1466850"/>
              <a:gd name="connsiteX11-179" fmla="*/ 3063240 w 3063240"/>
              <a:gd name="connsiteY11-180" fmla="*/ 1466850 h 1466850"/>
              <a:gd name="connsiteX12-181" fmla="*/ 0 w 3063240"/>
              <a:gd name="connsiteY12-182" fmla="*/ 1463040 h 1466850"/>
              <a:gd name="connsiteX0-183" fmla="*/ 0 w 3063240"/>
              <a:gd name="connsiteY0-184" fmla="*/ 1463040 h 1466850"/>
              <a:gd name="connsiteX1-185" fmla="*/ 7620 w 3063240"/>
              <a:gd name="connsiteY1-186" fmla="*/ 0 h 1466850"/>
              <a:gd name="connsiteX2-187" fmla="*/ 308610 w 3063240"/>
              <a:gd name="connsiteY2-188" fmla="*/ 22860 h 1466850"/>
              <a:gd name="connsiteX3-189" fmla="*/ 594360 w 3063240"/>
              <a:gd name="connsiteY3-190" fmla="*/ 91440 h 1466850"/>
              <a:gd name="connsiteX4-191" fmla="*/ 937260 w 3063240"/>
              <a:gd name="connsiteY4-192" fmla="*/ 240030 h 1466850"/>
              <a:gd name="connsiteX5-193" fmla="*/ 1337310 w 3063240"/>
              <a:gd name="connsiteY5-194" fmla="*/ 449580 h 1466850"/>
              <a:gd name="connsiteX6-195" fmla="*/ 1760220 w 3063240"/>
              <a:gd name="connsiteY6-196" fmla="*/ 773430 h 1466850"/>
              <a:gd name="connsiteX7-197" fmla="*/ 2110740 w 3063240"/>
              <a:gd name="connsiteY7-198" fmla="*/ 1070610 h 1466850"/>
              <a:gd name="connsiteX8-199" fmla="*/ 2247900 w 3063240"/>
              <a:gd name="connsiteY8-200" fmla="*/ 1192530 h 1466850"/>
              <a:gd name="connsiteX9-201" fmla="*/ 2468880 w 3063240"/>
              <a:gd name="connsiteY9-202" fmla="*/ 1325880 h 1466850"/>
              <a:gd name="connsiteX10-203" fmla="*/ 2750820 w 3063240"/>
              <a:gd name="connsiteY10-204" fmla="*/ 1424940 h 1466850"/>
              <a:gd name="connsiteX11-205" fmla="*/ 3063240 w 3063240"/>
              <a:gd name="connsiteY11-206" fmla="*/ 1466850 h 1466850"/>
              <a:gd name="connsiteX12-207" fmla="*/ 0 w 3063240"/>
              <a:gd name="connsiteY12-208" fmla="*/ 1463040 h 1466850"/>
              <a:gd name="connsiteX0-209" fmla="*/ 0 w 3063240"/>
              <a:gd name="connsiteY0-210" fmla="*/ 1463040 h 1466850"/>
              <a:gd name="connsiteX1-211" fmla="*/ 7620 w 3063240"/>
              <a:gd name="connsiteY1-212" fmla="*/ 0 h 1466850"/>
              <a:gd name="connsiteX2-213" fmla="*/ 308610 w 3063240"/>
              <a:gd name="connsiteY2-214" fmla="*/ 22860 h 1466850"/>
              <a:gd name="connsiteX3-215" fmla="*/ 594360 w 3063240"/>
              <a:gd name="connsiteY3-216" fmla="*/ 91440 h 1466850"/>
              <a:gd name="connsiteX4-217" fmla="*/ 937260 w 3063240"/>
              <a:gd name="connsiteY4-218" fmla="*/ 240030 h 1466850"/>
              <a:gd name="connsiteX5-219" fmla="*/ 1337310 w 3063240"/>
              <a:gd name="connsiteY5-220" fmla="*/ 449580 h 1466850"/>
              <a:gd name="connsiteX6-221" fmla="*/ 1760220 w 3063240"/>
              <a:gd name="connsiteY6-222" fmla="*/ 773430 h 1466850"/>
              <a:gd name="connsiteX7-223" fmla="*/ 2110740 w 3063240"/>
              <a:gd name="connsiteY7-224" fmla="*/ 1070610 h 1466850"/>
              <a:gd name="connsiteX8-225" fmla="*/ 2247900 w 3063240"/>
              <a:gd name="connsiteY8-226" fmla="*/ 1192530 h 1466850"/>
              <a:gd name="connsiteX9-227" fmla="*/ 2468880 w 3063240"/>
              <a:gd name="connsiteY9-228" fmla="*/ 1325880 h 1466850"/>
              <a:gd name="connsiteX10-229" fmla="*/ 2750820 w 3063240"/>
              <a:gd name="connsiteY10-230" fmla="*/ 1424940 h 1466850"/>
              <a:gd name="connsiteX11-231" fmla="*/ 3063240 w 3063240"/>
              <a:gd name="connsiteY11-232" fmla="*/ 1466850 h 1466850"/>
              <a:gd name="connsiteX12-233" fmla="*/ 0 w 3063240"/>
              <a:gd name="connsiteY12-234" fmla="*/ 1463040 h 1466850"/>
              <a:gd name="connsiteX0-235" fmla="*/ 0 w 3063240"/>
              <a:gd name="connsiteY0-236" fmla="*/ 1463040 h 1466850"/>
              <a:gd name="connsiteX1-237" fmla="*/ 7620 w 3063240"/>
              <a:gd name="connsiteY1-238" fmla="*/ 0 h 1466850"/>
              <a:gd name="connsiteX2-239" fmla="*/ 308610 w 3063240"/>
              <a:gd name="connsiteY2-240" fmla="*/ 22860 h 1466850"/>
              <a:gd name="connsiteX3-241" fmla="*/ 594360 w 3063240"/>
              <a:gd name="connsiteY3-242" fmla="*/ 91440 h 1466850"/>
              <a:gd name="connsiteX4-243" fmla="*/ 937260 w 3063240"/>
              <a:gd name="connsiteY4-244" fmla="*/ 240030 h 1466850"/>
              <a:gd name="connsiteX5-245" fmla="*/ 1337310 w 3063240"/>
              <a:gd name="connsiteY5-246" fmla="*/ 449580 h 1466850"/>
              <a:gd name="connsiteX6-247" fmla="*/ 1760220 w 3063240"/>
              <a:gd name="connsiteY6-248" fmla="*/ 773430 h 1466850"/>
              <a:gd name="connsiteX7-249" fmla="*/ 2110740 w 3063240"/>
              <a:gd name="connsiteY7-250" fmla="*/ 1070610 h 1466850"/>
              <a:gd name="connsiteX8-251" fmla="*/ 2247900 w 3063240"/>
              <a:gd name="connsiteY8-252" fmla="*/ 1192530 h 1466850"/>
              <a:gd name="connsiteX9-253" fmla="*/ 2468880 w 3063240"/>
              <a:gd name="connsiteY9-254" fmla="*/ 1325880 h 1466850"/>
              <a:gd name="connsiteX10-255" fmla="*/ 2750820 w 3063240"/>
              <a:gd name="connsiteY10-256" fmla="*/ 1424940 h 1466850"/>
              <a:gd name="connsiteX11-257" fmla="*/ 3063240 w 3063240"/>
              <a:gd name="connsiteY11-258" fmla="*/ 1466850 h 1466850"/>
              <a:gd name="connsiteX12-259" fmla="*/ 0 w 3063240"/>
              <a:gd name="connsiteY12-260" fmla="*/ 1463040 h 1466850"/>
              <a:gd name="connsiteX0-261" fmla="*/ 0 w 3063240"/>
              <a:gd name="connsiteY0-262" fmla="*/ 1463040 h 1466850"/>
              <a:gd name="connsiteX1-263" fmla="*/ 7620 w 3063240"/>
              <a:gd name="connsiteY1-264" fmla="*/ 0 h 1466850"/>
              <a:gd name="connsiteX2-265" fmla="*/ 308610 w 3063240"/>
              <a:gd name="connsiteY2-266" fmla="*/ 22860 h 1466850"/>
              <a:gd name="connsiteX3-267" fmla="*/ 594360 w 3063240"/>
              <a:gd name="connsiteY3-268" fmla="*/ 91440 h 1466850"/>
              <a:gd name="connsiteX4-269" fmla="*/ 937260 w 3063240"/>
              <a:gd name="connsiteY4-270" fmla="*/ 240030 h 1466850"/>
              <a:gd name="connsiteX5-271" fmla="*/ 1337310 w 3063240"/>
              <a:gd name="connsiteY5-272" fmla="*/ 449580 h 1466850"/>
              <a:gd name="connsiteX6-273" fmla="*/ 1760220 w 3063240"/>
              <a:gd name="connsiteY6-274" fmla="*/ 773430 h 1466850"/>
              <a:gd name="connsiteX7-275" fmla="*/ 2110740 w 3063240"/>
              <a:gd name="connsiteY7-276" fmla="*/ 1070610 h 1466850"/>
              <a:gd name="connsiteX8-277" fmla="*/ 2247900 w 3063240"/>
              <a:gd name="connsiteY8-278" fmla="*/ 1192530 h 1466850"/>
              <a:gd name="connsiteX9-279" fmla="*/ 2468880 w 3063240"/>
              <a:gd name="connsiteY9-280" fmla="*/ 1325880 h 1466850"/>
              <a:gd name="connsiteX10-281" fmla="*/ 2750820 w 3063240"/>
              <a:gd name="connsiteY10-282" fmla="*/ 1424940 h 1466850"/>
              <a:gd name="connsiteX11-283" fmla="*/ 3063240 w 3063240"/>
              <a:gd name="connsiteY11-284" fmla="*/ 1466850 h 1466850"/>
              <a:gd name="connsiteX12-285" fmla="*/ 0 w 3063240"/>
              <a:gd name="connsiteY12-286" fmla="*/ 1463040 h 1466850"/>
              <a:gd name="connsiteX0-287" fmla="*/ 0 w 3063240"/>
              <a:gd name="connsiteY0-288" fmla="*/ 1463040 h 1466850"/>
              <a:gd name="connsiteX1-289" fmla="*/ 7620 w 3063240"/>
              <a:gd name="connsiteY1-290" fmla="*/ 0 h 1466850"/>
              <a:gd name="connsiteX2-291" fmla="*/ 308610 w 3063240"/>
              <a:gd name="connsiteY2-292" fmla="*/ 22860 h 1466850"/>
              <a:gd name="connsiteX3-293" fmla="*/ 594360 w 3063240"/>
              <a:gd name="connsiteY3-294" fmla="*/ 91440 h 1466850"/>
              <a:gd name="connsiteX4-295" fmla="*/ 937260 w 3063240"/>
              <a:gd name="connsiteY4-296" fmla="*/ 240030 h 1466850"/>
              <a:gd name="connsiteX5-297" fmla="*/ 1337310 w 3063240"/>
              <a:gd name="connsiteY5-298" fmla="*/ 449580 h 1466850"/>
              <a:gd name="connsiteX6-299" fmla="*/ 1760220 w 3063240"/>
              <a:gd name="connsiteY6-300" fmla="*/ 773430 h 1466850"/>
              <a:gd name="connsiteX7-301" fmla="*/ 2110740 w 3063240"/>
              <a:gd name="connsiteY7-302" fmla="*/ 1070610 h 1466850"/>
              <a:gd name="connsiteX8-303" fmla="*/ 2247900 w 3063240"/>
              <a:gd name="connsiteY8-304" fmla="*/ 1192530 h 1466850"/>
              <a:gd name="connsiteX9-305" fmla="*/ 2468880 w 3063240"/>
              <a:gd name="connsiteY9-306" fmla="*/ 1325880 h 1466850"/>
              <a:gd name="connsiteX10-307" fmla="*/ 2750820 w 3063240"/>
              <a:gd name="connsiteY10-308" fmla="*/ 1424940 h 1466850"/>
              <a:gd name="connsiteX11-309" fmla="*/ 3063240 w 3063240"/>
              <a:gd name="connsiteY11-310" fmla="*/ 1466850 h 1466850"/>
              <a:gd name="connsiteX12-311" fmla="*/ 0 w 3063240"/>
              <a:gd name="connsiteY12-312" fmla="*/ 1463040 h 1466850"/>
              <a:gd name="connsiteX0-313" fmla="*/ 0 w 3063240"/>
              <a:gd name="connsiteY0-314" fmla="*/ 1463040 h 1466850"/>
              <a:gd name="connsiteX1-315" fmla="*/ 7620 w 3063240"/>
              <a:gd name="connsiteY1-316" fmla="*/ 0 h 1466850"/>
              <a:gd name="connsiteX2-317" fmla="*/ 308610 w 3063240"/>
              <a:gd name="connsiteY2-318" fmla="*/ 22860 h 1466850"/>
              <a:gd name="connsiteX3-319" fmla="*/ 594360 w 3063240"/>
              <a:gd name="connsiteY3-320" fmla="*/ 91440 h 1466850"/>
              <a:gd name="connsiteX4-321" fmla="*/ 937260 w 3063240"/>
              <a:gd name="connsiteY4-322" fmla="*/ 240030 h 1466850"/>
              <a:gd name="connsiteX5-323" fmla="*/ 1337310 w 3063240"/>
              <a:gd name="connsiteY5-324" fmla="*/ 449580 h 1466850"/>
              <a:gd name="connsiteX6-325" fmla="*/ 1760220 w 3063240"/>
              <a:gd name="connsiteY6-326" fmla="*/ 773430 h 1466850"/>
              <a:gd name="connsiteX7-327" fmla="*/ 2110740 w 3063240"/>
              <a:gd name="connsiteY7-328" fmla="*/ 1070610 h 1466850"/>
              <a:gd name="connsiteX8-329" fmla="*/ 2247900 w 3063240"/>
              <a:gd name="connsiteY8-330" fmla="*/ 1192530 h 1466850"/>
              <a:gd name="connsiteX9-331" fmla="*/ 2468880 w 3063240"/>
              <a:gd name="connsiteY9-332" fmla="*/ 1325880 h 1466850"/>
              <a:gd name="connsiteX10-333" fmla="*/ 2750820 w 3063240"/>
              <a:gd name="connsiteY10-334" fmla="*/ 1424940 h 1466850"/>
              <a:gd name="connsiteX11-335" fmla="*/ 3063240 w 3063240"/>
              <a:gd name="connsiteY11-336" fmla="*/ 1466850 h 1466850"/>
              <a:gd name="connsiteX12-337" fmla="*/ 0 w 3063240"/>
              <a:gd name="connsiteY12-338" fmla="*/ 1463040 h 1466850"/>
              <a:gd name="connsiteX0-339" fmla="*/ 0 w 3221060"/>
              <a:gd name="connsiteY0-340" fmla="*/ 1463040 h 1466850"/>
              <a:gd name="connsiteX1-341" fmla="*/ 7620 w 3221060"/>
              <a:gd name="connsiteY1-342" fmla="*/ 0 h 1466850"/>
              <a:gd name="connsiteX2-343" fmla="*/ 308610 w 3221060"/>
              <a:gd name="connsiteY2-344" fmla="*/ 22860 h 1466850"/>
              <a:gd name="connsiteX3-345" fmla="*/ 594360 w 3221060"/>
              <a:gd name="connsiteY3-346" fmla="*/ 91440 h 1466850"/>
              <a:gd name="connsiteX4-347" fmla="*/ 937260 w 3221060"/>
              <a:gd name="connsiteY4-348" fmla="*/ 240030 h 1466850"/>
              <a:gd name="connsiteX5-349" fmla="*/ 1337310 w 3221060"/>
              <a:gd name="connsiteY5-350" fmla="*/ 449580 h 1466850"/>
              <a:gd name="connsiteX6-351" fmla="*/ 1760220 w 3221060"/>
              <a:gd name="connsiteY6-352" fmla="*/ 773430 h 1466850"/>
              <a:gd name="connsiteX7-353" fmla="*/ 2110740 w 3221060"/>
              <a:gd name="connsiteY7-354" fmla="*/ 1070610 h 1466850"/>
              <a:gd name="connsiteX8-355" fmla="*/ 2247900 w 3221060"/>
              <a:gd name="connsiteY8-356" fmla="*/ 1192530 h 1466850"/>
              <a:gd name="connsiteX9-357" fmla="*/ 2468880 w 3221060"/>
              <a:gd name="connsiteY9-358" fmla="*/ 1325880 h 1466850"/>
              <a:gd name="connsiteX10-359" fmla="*/ 2750820 w 3221060"/>
              <a:gd name="connsiteY10-360" fmla="*/ 1424940 h 1466850"/>
              <a:gd name="connsiteX11-361" fmla="*/ 3063240 w 3221060"/>
              <a:gd name="connsiteY11-362" fmla="*/ 1466850 h 1466850"/>
              <a:gd name="connsiteX12-363" fmla="*/ 0 w 3221060"/>
              <a:gd name="connsiteY12-364" fmla="*/ 1463040 h 1466850"/>
              <a:gd name="connsiteX0-365" fmla="*/ 0 w 3221060"/>
              <a:gd name="connsiteY0-366" fmla="*/ 1463040 h 1466850"/>
              <a:gd name="connsiteX1-367" fmla="*/ 7620 w 3221060"/>
              <a:gd name="connsiteY1-368" fmla="*/ 0 h 1466850"/>
              <a:gd name="connsiteX2-369" fmla="*/ 308610 w 3221060"/>
              <a:gd name="connsiteY2-370" fmla="*/ 22860 h 1466850"/>
              <a:gd name="connsiteX3-371" fmla="*/ 594360 w 3221060"/>
              <a:gd name="connsiteY3-372" fmla="*/ 91440 h 1466850"/>
              <a:gd name="connsiteX4-373" fmla="*/ 937260 w 3221060"/>
              <a:gd name="connsiteY4-374" fmla="*/ 232410 h 1466850"/>
              <a:gd name="connsiteX5-375" fmla="*/ 1337310 w 3221060"/>
              <a:gd name="connsiteY5-376" fmla="*/ 449580 h 1466850"/>
              <a:gd name="connsiteX6-377" fmla="*/ 1760220 w 3221060"/>
              <a:gd name="connsiteY6-378" fmla="*/ 773430 h 1466850"/>
              <a:gd name="connsiteX7-379" fmla="*/ 2110740 w 3221060"/>
              <a:gd name="connsiteY7-380" fmla="*/ 1070610 h 1466850"/>
              <a:gd name="connsiteX8-381" fmla="*/ 2247900 w 3221060"/>
              <a:gd name="connsiteY8-382" fmla="*/ 1192530 h 1466850"/>
              <a:gd name="connsiteX9-383" fmla="*/ 2468880 w 3221060"/>
              <a:gd name="connsiteY9-384" fmla="*/ 1325880 h 1466850"/>
              <a:gd name="connsiteX10-385" fmla="*/ 2750820 w 3221060"/>
              <a:gd name="connsiteY10-386" fmla="*/ 1424940 h 1466850"/>
              <a:gd name="connsiteX11-387" fmla="*/ 3063240 w 3221060"/>
              <a:gd name="connsiteY11-388" fmla="*/ 1466850 h 1466850"/>
              <a:gd name="connsiteX12-389" fmla="*/ 0 w 3221060"/>
              <a:gd name="connsiteY12-390" fmla="*/ 1463040 h 1466850"/>
              <a:gd name="connsiteX0-391" fmla="*/ 0 w 3221060"/>
              <a:gd name="connsiteY0-392" fmla="*/ 1463040 h 1466850"/>
              <a:gd name="connsiteX1-393" fmla="*/ 7620 w 3221060"/>
              <a:gd name="connsiteY1-394" fmla="*/ 0 h 1466850"/>
              <a:gd name="connsiteX2-395" fmla="*/ 308610 w 3221060"/>
              <a:gd name="connsiteY2-396" fmla="*/ 22860 h 1466850"/>
              <a:gd name="connsiteX3-397" fmla="*/ 594360 w 3221060"/>
              <a:gd name="connsiteY3-398" fmla="*/ 91440 h 1466850"/>
              <a:gd name="connsiteX4-399" fmla="*/ 937260 w 3221060"/>
              <a:gd name="connsiteY4-400" fmla="*/ 232410 h 1466850"/>
              <a:gd name="connsiteX5-401" fmla="*/ 1337310 w 3221060"/>
              <a:gd name="connsiteY5-402" fmla="*/ 449580 h 1466850"/>
              <a:gd name="connsiteX6-403" fmla="*/ 1760220 w 3221060"/>
              <a:gd name="connsiteY6-404" fmla="*/ 773430 h 1466850"/>
              <a:gd name="connsiteX7-405" fmla="*/ 2042160 w 3221060"/>
              <a:gd name="connsiteY7-406" fmla="*/ 1017270 h 1466850"/>
              <a:gd name="connsiteX8-407" fmla="*/ 2247900 w 3221060"/>
              <a:gd name="connsiteY8-408" fmla="*/ 1192530 h 1466850"/>
              <a:gd name="connsiteX9-409" fmla="*/ 2468880 w 3221060"/>
              <a:gd name="connsiteY9-410" fmla="*/ 1325880 h 1466850"/>
              <a:gd name="connsiteX10-411" fmla="*/ 2750820 w 3221060"/>
              <a:gd name="connsiteY10-412" fmla="*/ 1424940 h 1466850"/>
              <a:gd name="connsiteX11-413" fmla="*/ 3063240 w 3221060"/>
              <a:gd name="connsiteY11-414" fmla="*/ 1466850 h 1466850"/>
              <a:gd name="connsiteX12-415" fmla="*/ 0 w 3221060"/>
              <a:gd name="connsiteY12-416" fmla="*/ 1463040 h 1466850"/>
              <a:gd name="connsiteX0-417" fmla="*/ 0 w 3221060"/>
              <a:gd name="connsiteY0-418" fmla="*/ 1463040 h 1466850"/>
              <a:gd name="connsiteX1-419" fmla="*/ 7620 w 3221060"/>
              <a:gd name="connsiteY1-420" fmla="*/ 0 h 1466850"/>
              <a:gd name="connsiteX2-421" fmla="*/ 312420 w 3221060"/>
              <a:gd name="connsiteY2-422" fmla="*/ 19050 h 1466850"/>
              <a:gd name="connsiteX3-423" fmla="*/ 594360 w 3221060"/>
              <a:gd name="connsiteY3-424" fmla="*/ 91440 h 1466850"/>
              <a:gd name="connsiteX4-425" fmla="*/ 937260 w 3221060"/>
              <a:gd name="connsiteY4-426" fmla="*/ 232410 h 1466850"/>
              <a:gd name="connsiteX5-427" fmla="*/ 1337310 w 3221060"/>
              <a:gd name="connsiteY5-428" fmla="*/ 449580 h 1466850"/>
              <a:gd name="connsiteX6-429" fmla="*/ 1760220 w 3221060"/>
              <a:gd name="connsiteY6-430" fmla="*/ 773430 h 1466850"/>
              <a:gd name="connsiteX7-431" fmla="*/ 2042160 w 3221060"/>
              <a:gd name="connsiteY7-432" fmla="*/ 1017270 h 1466850"/>
              <a:gd name="connsiteX8-433" fmla="*/ 2247900 w 3221060"/>
              <a:gd name="connsiteY8-434" fmla="*/ 1192530 h 1466850"/>
              <a:gd name="connsiteX9-435" fmla="*/ 2468880 w 3221060"/>
              <a:gd name="connsiteY9-436" fmla="*/ 1325880 h 1466850"/>
              <a:gd name="connsiteX10-437" fmla="*/ 2750820 w 3221060"/>
              <a:gd name="connsiteY10-438" fmla="*/ 1424940 h 1466850"/>
              <a:gd name="connsiteX11-439" fmla="*/ 3063240 w 3221060"/>
              <a:gd name="connsiteY11-440" fmla="*/ 1466850 h 1466850"/>
              <a:gd name="connsiteX12-441" fmla="*/ 0 w 3221060"/>
              <a:gd name="connsiteY12-442" fmla="*/ 1463040 h 1466850"/>
              <a:gd name="connsiteX0-443" fmla="*/ 0 w 3221060"/>
              <a:gd name="connsiteY0-444" fmla="*/ 1463040 h 1466850"/>
              <a:gd name="connsiteX1-445" fmla="*/ 7620 w 3221060"/>
              <a:gd name="connsiteY1-446" fmla="*/ 0 h 1466850"/>
              <a:gd name="connsiteX2-447" fmla="*/ 312420 w 3221060"/>
              <a:gd name="connsiteY2-448" fmla="*/ 19050 h 1466850"/>
              <a:gd name="connsiteX3-449" fmla="*/ 594360 w 3221060"/>
              <a:gd name="connsiteY3-450" fmla="*/ 91440 h 1466850"/>
              <a:gd name="connsiteX4-451" fmla="*/ 937260 w 3221060"/>
              <a:gd name="connsiteY4-452" fmla="*/ 232410 h 1466850"/>
              <a:gd name="connsiteX5-453" fmla="*/ 1337310 w 3221060"/>
              <a:gd name="connsiteY5-454" fmla="*/ 449580 h 1466850"/>
              <a:gd name="connsiteX6-455" fmla="*/ 1760220 w 3221060"/>
              <a:gd name="connsiteY6-456" fmla="*/ 773430 h 1466850"/>
              <a:gd name="connsiteX7-457" fmla="*/ 2042160 w 3221060"/>
              <a:gd name="connsiteY7-458" fmla="*/ 1017270 h 1466850"/>
              <a:gd name="connsiteX8-459" fmla="*/ 2247900 w 3221060"/>
              <a:gd name="connsiteY8-460" fmla="*/ 1192530 h 1466850"/>
              <a:gd name="connsiteX9-461" fmla="*/ 2468880 w 3221060"/>
              <a:gd name="connsiteY9-462" fmla="*/ 1325880 h 1466850"/>
              <a:gd name="connsiteX10-463" fmla="*/ 2750820 w 3221060"/>
              <a:gd name="connsiteY10-464" fmla="*/ 1424940 h 1466850"/>
              <a:gd name="connsiteX11-465" fmla="*/ 3063240 w 3221060"/>
              <a:gd name="connsiteY11-466" fmla="*/ 1466850 h 1466850"/>
              <a:gd name="connsiteX12-467" fmla="*/ 0 w 3221060"/>
              <a:gd name="connsiteY12-468" fmla="*/ 1463040 h 1466850"/>
              <a:gd name="connsiteX0-469" fmla="*/ 0 w 3221060"/>
              <a:gd name="connsiteY0-470" fmla="*/ 1463570 h 1467380"/>
              <a:gd name="connsiteX1-471" fmla="*/ 7620 w 3221060"/>
              <a:gd name="connsiteY1-472" fmla="*/ 530 h 1467380"/>
              <a:gd name="connsiteX2-473" fmla="*/ 312420 w 3221060"/>
              <a:gd name="connsiteY2-474" fmla="*/ 19580 h 1467380"/>
              <a:gd name="connsiteX3-475" fmla="*/ 594360 w 3221060"/>
              <a:gd name="connsiteY3-476" fmla="*/ 91970 h 1467380"/>
              <a:gd name="connsiteX4-477" fmla="*/ 937260 w 3221060"/>
              <a:gd name="connsiteY4-478" fmla="*/ 232940 h 1467380"/>
              <a:gd name="connsiteX5-479" fmla="*/ 1337310 w 3221060"/>
              <a:gd name="connsiteY5-480" fmla="*/ 450110 h 1467380"/>
              <a:gd name="connsiteX6-481" fmla="*/ 1760220 w 3221060"/>
              <a:gd name="connsiteY6-482" fmla="*/ 773960 h 1467380"/>
              <a:gd name="connsiteX7-483" fmla="*/ 2042160 w 3221060"/>
              <a:gd name="connsiteY7-484" fmla="*/ 1017800 h 1467380"/>
              <a:gd name="connsiteX8-485" fmla="*/ 2247900 w 3221060"/>
              <a:gd name="connsiteY8-486" fmla="*/ 1193060 h 1467380"/>
              <a:gd name="connsiteX9-487" fmla="*/ 2468880 w 3221060"/>
              <a:gd name="connsiteY9-488" fmla="*/ 1326410 h 1467380"/>
              <a:gd name="connsiteX10-489" fmla="*/ 2750820 w 3221060"/>
              <a:gd name="connsiteY10-490" fmla="*/ 1425470 h 1467380"/>
              <a:gd name="connsiteX11-491" fmla="*/ 3063240 w 3221060"/>
              <a:gd name="connsiteY11-492" fmla="*/ 1467380 h 1467380"/>
              <a:gd name="connsiteX12-493" fmla="*/ 0 w 3221060"/>
              <a:gd name="connsiteY12-494" fmla="*/ 1463570 h 1467380"/>
              <a:gd name="connsiteX0-495" fmla="*/ 0 w 3221060"/>
              <a:gd name="connsiteY0-496" fmla="*/ 1463040 h 1466850"/>
              <a:gd name="connsiteX1-497" fmla="*/ 7620 w 3221060"/>
              <a:gd name="connsiteY1-498" fmla="*/ 0 h 1466850"/>
              <a:gd name="connsiteX2-499" fmla="*/ 354330 w 3221060"/>
              <a:gd name="connsiteY2-500" fmla="*/ 26670 h 1466850"/>
              <a:gd name="connsiteX3-501" fmla="*/ 594360 w 3221060"/>
              <a:gd name="connsiteY3-502" fmla="*/ 91440 h 1466850"/>
              <a:gd name="connsiteX4-503" fmla="*/ 937260 w 3221060"/>
              <a:gd name="connsiteY4-504" fmla="*/ 232410 h 1466850"/>
              <a:gd name="connsiteX5-505" fmla="*/ 1337310 w 3221060"/>
              <a:gd name="connsiteY5-506" fmla="*/ 449580 h 1466850"/>
              <a:gd name="connsiteX6-507" fmla="*/ 1760220 w 3221060"/>
              <a:gd name="connsiteY6-508" fmla="*/ 773430 h 1466850"/>
              <a:gd name="connsiteX7-509" fmla="*/ 2042160 w 3221060"/>
              <a:gd name="connsiteY7-510" fmla="*/ 1017270 h 1466850"/>
              <a:gd name="connsiteX8-511" fmla="*/ 2247900 w 3221060"/>
              <a:gd name="connsiteY8-512" fmla="*/ 1192530 h 1466850"/>
              <a:gd name="connsiteX9-513" fmla="*/ 2468880 w 3221060"/>
              <a:gd name="connsiteY9-514" fmla="*/ 1325880 h 1466850"/>
              <a:gd name="connsiteX10-515" fmla="*/ 2750820 w 3221060"/>
              <a:gd name="connsiteY10-516" fmla="*/ 1424940 h 1466850"/>
              <a:gd name="connsiteX11-517" fmla="*/ 3063240 w 3221060"/>
              <a:gd name="connsiteY11-518" fmla="*/ 1466850 h 1466850"/>
              <a:gd name="connsiteX12-519" fmla="*/ 0 w 3221060"/>
              <a:gd name="connsiteY12-520" fmla="*/ 1463040 h 1466850"/>
              <a:gd name="connsiteX0-521" fmla="*/ 0 w 3221060"/>
              <a:gd name="connsiteY0-522" fmla="*/ 1463040 h 1466850"/>
              <a:gd name="connsiteX1-523" fmla="*/ 7620 w 3221060"/>
              <a:gd name="connsiteY1-524" fmla="*/ 0 h 1466850"/>
              <a:gd name="connsiteX2-525" fmla="*/ 354330 w 3221060"/>
              <a:gd name="connsiteY2-526" fmla="*/ 26670 h 1466850"/>
              <a:gd name="connsiteX3-527" fmla="*/ 594360 w 3221060"/>
              <a:gd name="connsiteY3-528" fmla="*/ 91440 h 1466850"/>
              <a:gd name="connsiteX4-529" fmla="*/ 937260 w 3221060"/>
              <a:gd name="connsiteY4-530" fmla="*/ 232410 h 1466850"/>
              <a:gd name="connsiteX5-531" fmla="*/ 1337310 w 3221060"/>
              <a:gd name="connsiteY5-532" fmla="*/ 449580 h 1466850"/>
              <a:gd name="connsiteX6-533" fmla="*/ 1760220 w 3221060"/>
              <a:gd name="connsiteY6-534" fmla="*/ 773430 h 1466850"/>
              <a:gd name="connsiteX7-535" fmla="*/ 2042160 w 3221060"/>
              <a:gd name="connsiteY7-536" fmla="*/ 1017270 h 1466850"/>
              <a:gd name="connsiteX8-537" fmla="*/ 2247900 w 3221060"/>
              <a:gd name="connsiteY8-538" fmla="*/ 1192530 h 1466850"/>
              <a:gd name="connsiteX9-539" fmla="*/ 2468880 w 3221060"/>
              <a:gd name="connsiteY9-540" fmla="*/ 1325880 h 1466850"/>
              <a:gd name="connsiteX10-541" fmla="*/ 2750820 w 3221060"/>
              <a:gd name="connsiteY10-542" fmla="*/ 1424940 h 1466850"/>
              <a:gd name="connsiteX11-543" fmla="*/ 3063240 w 3221060"/>
              <a:gd name="connsiteY11-544" fmla="*/ 1466850 h 1466850"/>
              <a:gd name="connsiteX12-545" fmla="*/ 0 w 3221060"/>
              <a:gd name="connsiteY12-546" fmla="*/ 1463040 h 1466850"/>
              <a:gd name="connsiteX0-547" fmla="*/ 0 w 3221060"/>
              <a:gd name="connsiteY0-548" fmla="*/ 1463040 h 1466850"/>
              <a:gd name="connsiteX1-549" fmla="*/ 7620 w 3221060"/>
              <a:gd name="connsiteY1-550" fmla="*/ 0 h 1466850"/>
              <a:gd name="connsiteX2-551" fmla="*/ 354330 w 3221060"/>
              <a:gd name="connsiteY2-552" fmla="*/ 26670 h 1466850"/>
              <a:gd name="connsiteX3-553" fmla="*/ 594360 w 3221060"/>
              <a:gd name="connsiteY3-554" fmla="*/ 91440 h 1466850"/>
              <a:gd name="connsiteX4-555" fmla="*/ 937260 w 3221060"/>
              <a:gd name="connsiteY4-556" fmla="*/ 232410 h 1466850"/>
              <a:gd name="connsiteX5-557" fmla="*/ 1337310 w 3221060"/>
              <a:gd name="connsiteY5-558" fmla="*/ 449580 h 1466850"/>
              <a:gd name="connsiteX6-559" fmla="*/ 1760220 w 3221060"/>
              <a:gd name="connsiteY6-560" fmla="*/ 773430 h 1466850"/>
              <a:gd name="connsiteX7-561" fmla="*/ 2042160 w 3221060"/>
              <a:gd name="connsiteY7-562" fmla="*/ 1017270 h 1466850"/>
              <a:gd name="connsiteX8-563" fmla="*/ 2247900 w 3221060"/>
              <a:gd name="connsiteY8-564" fmla="*/ 1192530 h 1466850"/>
              <a:gd name="connsiteX9-565" fmla="*/ 2468880 w 3221060"/>
              <a:gd name="connsiteY9-566" fmla="*/ 1325880 h 1466850"/>
              <a:gd name="connsiteX10-567" fmla="*/ 2750820 w 3221060"/>
              <a:gd name="connsiteY10-568" fmla="*/ 1424940 h 1466850"/>
              <a:gd name="connsiteX11-569" fmla="*/ 3063240 w 3221060"/>
              <a:gd name="connsiteY11-570" fmla="*/ 1466850 h 1466850"/>
              <a:gd name="connsiteX12-571" fmla="*/ 0 w 3221060"/>
              <a:gd name="connsiteY12-572" fmla="*/ 1463040 h 1466850"/>
              <a:gd name="connsiteX0-573" fmla="*/ 0 w 3221682"/>
              <a:gd name="connsiteY0-574" fmla="*/ 1463040 h 1466850"/>
              <a:gd name="connsiteX1-575" fmla="*/ 7620 w 3221682"/>
              <a:gd name="connsiteY1-576" fmla="*/ 0 h 1466850"/>
              <a:gd name="connsiteX2-577" fmla="*/ 354330 w 3221682"/>
              <a:gd name="connsiteY2-578" fmla="*/ 26670 h 1466850"/>
              <a:gd name="connsiteX3-579" fmla="*/ 594360 w 3221682"/>
              <a:gd name="connsiteY3-580" fmla="*/ 91440 h 1466850"/>
              <a:gd name="connsiteX4-581" fmla="*/ 937260 w 3221682"/>
              <a:gd name="connsiteY4-582" fmla="*/ 232410 h 1466850"/>
              <a:gd name="connsiteX5-583" fmla="*/ 1337310 w 3221682"/>
              <a:gd name="connsiteY5-584" fmla="*/ 449580 h 1466850"/>
              <a:gd name="connsiteX6-585" fmla="*/ 1760220 w 3221682"/>
              <a:gd name="connsiteY6-586" fmla="*/ 773430 h 1466850"/>
              <a:gd name="connsiteX7-587" fmla="*/ 2042160 w 3221682"/>
              <a:gd name="connsiteY7-588" fmla="*/ 1017270 h 1466850"/>
              <a:gd name="connsiteX8-589" fmla="*/ 2247900 w 3221682"/>
              <a:gd name="connsiteY8-590" fmla="*/ 1192530 h 1466850"/>
              <a:gd name="connsiteX9-591" fmla="*/ 2472690 w 3221682"/>
              <a:gd name="connsiteY9-592" fmla="*/ 1333500 h 1466850"/>
              <a:gd name="connsiteX10-593" fmla="*/ 2750820 w 3221682"/>
              <a:gd name="connsiteY10-594" fmla="*/ 1424940 h 1466850"/>
              <a:gd name="connsiteX11-595" fmla="*/ 3063240 w 3221682"/>
              <a:gd name="connsiteY11-596" fmla="*/ 1466850 h 1466850"/>
              <a:gd name="connsiteX12-597" fmla="*/ 0 w 3221682"/>
              <a:gd name="connsiteY12-598" fmla="*/ 1463040 h 1466850"/>
              <a:gd name="connsiteX0-599" fmla="*/ 0 w 3221682"/>
              <a:gd name="connsiteY0-600" fmla="*/ 1463040 h 1466850"/>
              <a:gd name="connsiteX1-601" fmla="*/ 7620 w 3221682"/>
              <a:gd name="connsiteY1-602" fmla="*/ 0 h 1466850"/>
              <a:gd name="connsiteX2-603" fmla="*/ 354330 w 3221682"/>
              <a:gd name="connsiteY2-604" fmla="*/ 26670 h 1466850"/>
              <a:gd name="connsiteX3-605" fmla="*/ 594360 w 3221682"/>
              <a:gd name="connsiteY3-606" fmla="*/ 91440 h 1466850"/>
              <a:gd name="connsiteX4-607" fmla="*/ 937260 w 3221682"/>
              <a:gd name="connsiteY4-608" fmla="*/ 232410 h 1466850"/>
              <a:gd name="connsiteX5-609" fmla="*/ 1337310 w 3221682"/>
              <a:gd name="connsiteY5-610" fmla="*/ 449580 h 1466850"/>
              <a:gd name="connsiteX6-611" fmla="*/ 1760220 w 3221682"/>
              <a:gd name="connsiteY6-612" fmla="*/ 773430 h 1466850"/>
              <a:gd name="connsiteX7-613" fmla="*/ 2042160 w 3221682"/>
              <a:gd name="connsiteY7-614" fmla="*/ 1017270 h 1466850"/>
              <a:gd name="connsiteX8-615" fmla="*/ 2247900 w 3221682"/>
              <a:gd name="connsiteY8-616" fmla="*/ 1192530 h 1466850"/>
              <a:gd name="connsiteX9-617" fmla="*/ 2472690 w 3221682"/>
              <a:gd name="connsiteY9-618" fmla="*/ 1333500 h 1466850"/>
              <a:gd name="connsiteX10-619" fmla="*/ 2750820 w 3221682"/>
              <a:gd name="connsiteY10-620" fmla="*/ 1424940 h 1466850"/>
              <a:gd name="connsiteX11-621" fmla="*/ 3063240 w 3221682"/>
              <a:gd name="connsiteY11-622" fmla="*/ 1466850 h 1466850"/>
              <a:gd name="connsiteX12-623" fmla="*/ 0 w 3221682"/>
              <a:gd name="connsiteY12-624" fmla="*/ 1463040 h 1466850"/>
              <a:gd name="connsiteX0-625" fmla="*/ 0 w 3221682"/>
              <a:gd name="connsiteY0-626" fmla="*/ 1463040 h 1466850"/>
              <a:gd name="connsiteX1-627" fmla="*/ 7620 w 3221682"/>
              <a:gd name="connsiteY1-628" fmla="*/ 0 h 1466850"/>
              <a:gd name="connsiteX2-629" fmla="*/ 354330 w 3221682"/>
              <a:gd name="connsiteY2-630" fmla="*/ 23495 h 1466850"/>
              <a:gd name="connsiteX3-631" fmla="*/ 594360 w 3221682"/>
              <a:gd name="connsiteY3-632" fmla="*/ 91440 h 1466850"/>
              <a:gd name="connsiteX4-633" fmla="*/ 937260 w 3221682"/>
              <a:gd name="connsiteY4-634" fmla="*/ 232410 h 1466850"/>
              <a:gd name="connsiteX5-635" fmla="*/ 1337310 w 3221682"/>
              <a:gd name="connsiteY5-636" fmla="*/ 449580 h 1466850"/>
              <a:gd name="connsiteX6-637" fmla="*/ 1760220 w 3221682"/>
              <a:gd name="connsiteY6-638" fmla="*/ 773430 h 1466850"/>
              <a:gd name="connsiteX7-639" fmla="*/ 2042160 w 3221682"/>
              <a:gd name="connsiteY7-640" fmla="*/ 1017270 h 1466850"/>
              <a:gd name="connsiteX8-641" fmla="*/ 2247900 w 3221682"/>
              <a:gd name="connsiteY8-642" fmla="*/ 1192530 h 1466850"/>
              <a:gd name="connsiteX9-643" fmla="*/ 2472690 w 3221682"/>
              <a:gd name="connsiteY9-644" fmla="*/ 1333500 h 1466850"/>
              <a:gd name="connsiteX10-645" fmla="*/ 2750820 w 3221682"/>
              <a:gd name="connsiteY10-646" fmla="*/ 1424940 h 1466850"/>
              <a:gd name="connsiteX11-647" fmla="*/ 3063240 w 3221682"/>
              <a:gd name="connsiteY11-648" fmla="*/ 1466850 h 1466850"/>
              <a:gd name="connsiteX12-649" fmla="*/ 0 w 3221682"/>
              <a:gd name="connsiteY12-650" fmla="*/ 1463040 h 1466850"/>
              <a:gd name="connsiteX0-651" fmla="*/ 0 w 3221682"/>
              <a:gd name="connsiteY0-652" fmla="*/ 1463040 h 1466850"/>
              <a:gd name="connsiteX1-653" fmla="*/ 7620 w 3221682"/>
              <a:gd name="connsiteY1-654" fmla="*/ 0 h 1466850"/>
              <a:gd name="connsiteX2-655" fmla="*/ 354330 w 3221682"/>
              <a:gd name="connsiteY2-656" fmla="*/ 23495 h 1466850"/>
              <a:gd name="connsiteX3-657" fmla="*/ 594360 w 3221682"/>
              <a:gd name="connsiteY3-658" fmla="*/ 91440 h 1466850"/>
              <a:gd name="connsiteX4-659" fmla="*/ 937260 w 3221682"/>
              <a:gd name="connsiteY4-660" fmla="*/ 232410 h 1466850"/>
              <a:gd name="connsiteX5-661" fmla="*/ 1337310 w 3221682"/>
              <a:gd name="connsiteY5-662" fmla="*/ 449580 h 1466850"/>
              <a:gd name="connsiteX6-663" fmla="*/ 1760220 w 3221682"/>
              <a:gd name="connsiteY6-664" fmla="*/ 773430 h 1466850"/>
              <a:gd name="connsiteX7-665" fmla="*/ 2042160 w 3221682"/>
              <a:gd name="connsiteY7-666" fmla="*/ 1017270 h 1466850"/>
              <a:gd name="connsiteX8-667" fmla="*/ 2247900 w 3221682"/>
              <a:gd name="connsiteY8-668" fmla="*/ 1192530 h 1466850"/>
              <a:gd name="connsiteX9-669" fmla="*/ 2472690 w 3221682"/>
              <a:gd name="connsiteY9-670" fmla="*/ 1333500 h 1466850"/>
              <a:gd name="connsiteX10-671" fmla="*/ 2750820 w 3221682"/>
              <a:gd name="connsiteY10-672" fmla="*/ 1424940 h 1466850"/>
              <a:gd name="connsiteX11-673" fmla="*/ 3063240 w 3221682"/>
              <a:gd name="connsiteY11-674" fmla="*/ 1466850 h 1466850"/>
              <a:gd name="connsiteX12-675" fmla="*/ 0 w 3221682"/>
              <a:gd name="connsiteY12-676" fmla="*/ 1463040 h 1466850"/>
              <a:gd name="connsiteX0-677" fmla="*/ 0 w 3221682"/>
              <a:gd name="connsiteY0-678" fmla="*/ 1463040 h 1466850"/>
              <a:gd name="connsiteX1-679" fmla="*/ 7620 w 3221682"/>
              <a:gd name="connsiteY1-680" fmla="*/ 0 h 1466850"/>
              <a:gd name="connsiteX2-681" fmla="*/ 354330 w 3221682"/>
              <a:gd name="connsiteY2-682" fmla="*/ 23495 h 1466850"/>
              <a:gd name="connsiteX3-683" fmla="*/ 632460 w 3221682"/>
              <a:gd name="connsiteY3-684" fmla="*/ 78740 h 1466850"/>
              <a:gd name="connsiteX4-685" fmla="*/ 937260 w 3221682"/>
              <a:gd name="connsiteY4-686" fmla="*/ 232410 h 1466850"/>
              <a:gd name="connsiteX5-687" fmla="*/ 1337310 w 3221682"/>
              <a:gd name="connsiteY5-688" fmla="*/ 449580 h 1466850"/>
              <a:gd name="connsiteX6-689" fmla="*/ 1760220 w 3221682"/>
              <a:gd name="connsiteY6-690" fmla="*/ 773430 h 1466850"/>
              <a:gd name="connsiteX7-691" fmla="*/ 2042160 w 3221682"/>
              <a:gd name="connsiteY7-692" fmla="*/ 1017270 h 1466850"/>
              <a:gd name="connsiteX8-693" fmla="*/ 2247900 w 3221682"/>
              <a:gd name="connsiteY8-694" fmla="*/ 1192530 h 1466850"/>
              <a:gd name="connsiteX9-695" fmla="*/ 2472690 w 3221682"/>
              <a:gd name="connsiteY9-696" fmla="*/ 1333500 h 1466850"/>
              <a:gd name="connsiteX10-697" fmla="*/ 2750820 w 3221682"/>
              <a:gd name="connsiteY10-698" fmla="*/ 1424940 h 1466850"/>
              <a:gd name="connsiteX11-699" fmla="*/ 3063240 w 3221682"/>
              <a:gd name="connsiteY11-700" fmla="*/ 1466850 h 1466850"/>
              <a:gd name="connsiteX12-701" fmla="*/ 0 w 3221682"/>
              <a:gd name="connsiteY12-702" fmla="*/ 1463040 h 1466850"/>
              <a:gd name="connsiteX0-703" fmla="*/ 0 w 3221682"/>
              <a:gd name="connsiteY0-704" fmla="*/ 1463040 h 1466850"/>
              <a:gd name="connsiteX1-705" fmla="*/ 7620 w 3221682"/>
              <a:gd name="connsiteY1-706" fmla="*/ 0 h 1466850"/>
              <a:gd name="connsiteX2-707" fmla="*/ 354330 w 3221682"/>
              <a:gd name="connsiteY2-708" fmla="*/ 23495 h 1466850"/>
              <a:gd name="connsiteX3-709" fmla="*/ 632460 w 3221682"/>
              <a:gd name="connsiteY3-710" fmla="*/ 78740 h 1466850"/>
              <a:gd name="connsiteX4-711" fmla="*/ 986790 w 3221682"/>
              <a:gd name="connsiteY4-712" fmla="*/ 187960 h 1466850"/>
              <a:gd name="connsiteX5-713" fmla="*/ 1337310 w 3221682"/>
              <a:gd name="connsiteY5-714" fmla="*/ 449580 h 1466850"/>
              <a:gd name="connsiteX6-715" fmla="*/ 1760220 w 3221682"/>
              <a:gd name="connsiteY6-716" fmla="*/ 773430 h 1466850"/>
              <a:gd name="connsiteX7-717" fmla="*/ 2042160 w 3221682"/>
              <a:gd name="connsiteY7-718" fmla="*/ 1017270 h 1466850"/>
              <a:gd name="connsiteX8-719" fmla="*/ 2247900 w 3221682"/>
              <a:gd name="connsiteY8-720" fmla="*/ 1192530 h 1466850"/>
              <a:gd name="connsiteX9-721" fmla="*/ 2472690 w 3221682"/>
              <a:gd name="connsiteY9-722" fmla="*/ 1333500 h 1466850"/>
              <a:gd name="connsiteX10-723" fmla="*/ 2750820 w 3221682"/>
              <a:gd name="connsiteY10-724" fmla="*/ 1424940 h 1466850"/>
              <a:gd name="connsiteX11-725" fmla="*/ 3063240 w 3221682"/>
              <a:gd name="connsiteY11-726" fmla="*/ 1466850 h 1466850"/>
              <a:gd name="connsiteX12-727" fmla="*/ 0 w 3221682"/>
              <a:gd name="connsiteY12-728" fmla="*/ 1463040 h 1466850"/>
              <a:gd name="connsiteX0-729" fmla="*/ 0 w 3221682"/>
              <a:gd name="connsiteY0-730" fmla="*/ 1463040 h 1466850"/>
              <a:gd name="connsiteX1-731" fmla="*/ 7620 w 3221682"/>
              <a:gd name="connsiteY1-732" fmla="*/ 0 h 1466850"/>
              <a:gd name="connsiteX2-733" fmla="*/ 354330 w 3221682"/>
              <a:gd name="connsiteY2-734" fmla="*/ 23495 h 1466850"/>
              <a:gd name="connsiteX3-735" fmla="*/ 632460 w 3221682"/>
              <a:gd name="connsiteY3-736" fmla="*/ 78740 h 1466850"/>
              <a:gd name="connsiteX4-737" fmla="*/ 986790 w 3221682"/>
              <a:gd name="connsiteY4-738" fmla="*/ 187960 h 1466850"/>
              <a:gd name="connsiteX5-739" fmla="*/ 1417320 w 3221682"/>
              <a:gd name="connsiteY5-740" fmla="*/ 389255 h 1466850"/>
              <a:gd name="connsiteX6-741" fmla="*/ 1760220 w 3221682"/>
              <a:gd name="connsiteY6-742" fmla="*/ 773430 h 1466850"/>
              <a:gd name="connsiteX7-743" fmla="*/ 2042160 w 3221682"/>
              <a:gd name="connsiteY7-744" fmla="*/ 1017270 h 1466850"/>
              <a:gd name="connsiteX8-745" fmla="*/ 2247900 w 3221682"/>
              <a:gd name="connsiteY8-746" fmla="*/ 1192530 h 1466850"/>
              <a:gd name="connsiteX9-747" fmla="*/ 2472690 w 3221682"/>
              <a:gd name="connsiteY9-748" fmla="*/ 1333500 h 1466850"/>
              <a:gd name="connsiteX10-749" fmla="*/ 2750820 w 3221682"/>
              <a:gd name="connsiteY10-750" fmla="*/ 1424940 h 1466850"/>
              <a:gd name="connsiteX11-751" fmla="*/ 3063240 w 3221682"/>
              <a:gd name="connsiteY11-752" fmla="*/ 1466850 h 1466850"/>
              <a:gd name="connsiteX12-753" fmla="*/ 0 w 3221682"/>
              <a:gd name="connsiteY12-754" fmla="*/ 1463040 h 1466850"/>
              <a:gd name="connsiteX0-755" fmla="*/ 0 w 3221682"/>
              <a:gd name="connsiteY0-756" fmla="*/ 1463040 h 1466850"/>
              <a:gd name="connsiteX1-757" fmla="*/ 7620 w 3221682"/>
              <a:gd name="connsiteY1-758" fmla="*/ 0 h 1466850"/>
              <a:gd name="connsiteX2-759" fmla="*/ 354330 w 3221682"/>
              <a:gd name="connsiteY2-760" fmla="*/ 23495 h 1466850"/>
              <a:gd name="connsiteX3-761" fmla="*/ 632460 w 3221682"/>
              <a:gd name="connsiteY3-762" fmla="*/ 78740 h 1466850"/>
              <a:gd name="connsiteX4-763" fmla="*/ 986790 w 3221682"/>
              <a:gd name="connsiteY4-764" fmla="*/ 187960 h 1466850"/>
              <a:gd name="connsiteX5-765" fmla="*/ 1417320 w 3221682"/>
              <a:gd name="connsiteY5-766" fmla="*/ 389255 h 1466850"/>
              <a:gd name="connsiteX6-767" fmla="*/ 1855470 w 3221682"/>
              <a:gd name="connsiteY6-768" fmla="*/ 706755 h 1466850"/>
              <a:gd name="connsiteX7-769" fmla="*/ 2042160 w 3221682"/>
              <a:gd name="connsiteY7-770" fmla="*/ 1017270 h 1466850"/>
              <a:gd name="connsiteX8-771" fmla="*/ 2247900 w 3221682"/>
              <a:gd name="connsiteY8-772" fmla="*/ 1192530 h 1466850"/>
              <a:gd name="connsiteX9-773" fmla="*/ 2472690 w 3221682"/>
              <a:gd name="connsiteY9-774" fmla="*/ 1333500 h 1466850"/>
              <a:gd name="connsiteX10-775" fmla="*/ 2750820 w 3221682"/>
              <a:gd name="connsiteY10-776" fmla="*/ 1424940 h 1466850"/>
              <a:gd name="connsiteX11-777" fmla="*/ 3063240 w 3221682"/>
              <a:gd name="connsiteY11-778" fmla="*/ 1466850 h 1466850"/>
              <a:gd name="connsiteX12-779" fmla="*/ 0 w 3221682"/>
              <a:gd name="connsiteY12-780" fmla="*/ 1463040 h 1466850"/>
              <a:gd name="connsiteX0-781" fmla="*/ 0 w 3221682"/>
              <a:gd name="connsiteY0-782" fmla="*/ 1463040 h 1466850"/>
              <a:gd name="connsiteX1-783" fmla="*/ 7620 w 3221682"/>
              <a:gd name="connsiteY1-784" fmla="*/ 0 h 1466850"/>
              <a:gd name="connsiteX2-785" fmla="*/ 354330 w 3221682"/>
              <a:gd name="connsiteY2-786" fmla="*/ 23495 h 1466850"/>
              <a:gd name="connsiteX3-787" fmla="*/ 632460 w 3221682"/>
              <a:gd name="connsiteY3-788" fmla="*/ 78740 h 1466850"/>
              <a:gd name="connsiteX4-789" fmla="*/ 986790 w 3221682"/>
              <a:gd name="connsiteY4-790" fmla="*/ 187960 h 1466850"/>
              <a:gd name="connsiteX5-791" fmla="*/ 1417320 w 3221682"/>
              <a:gd name="connsiteY5-792" fmla="*/ 389255 h 1466850"/>
              <a:gd name="connsiteX6-793" fmla="*/ 1855470 w 3221682"/>
              <a:gd name="connsiteY6-794" fmla="*/ 706755 h 1466850"/>
              <a:gd name="connsiteX7-795" fmla="*/ 2129790 w 3221682"/>
              <a:gd name="connsiteY7-796" fmla="*/ 934720 h 1466850"/>
              <a:gd name="connsiteX8-797" fmla="*/ 2247900 w 3221682"/>
              <a:gd name="connsiteY8-798" fmla="*/ 1192530 h 1466850"/>
              <a:gd name="connsiteX9-799" fmla="*/ 2472690 w 3221682"/>
              <a:gd name="connsiteY9-800" fmla="*/ 1333500 h 1466850"/>
              <a:gd name="connsiteX10-801" fmla="*/ 2750820 w 3221682"/>
              <a:gd name="connsiteY10-802" fmla="*/ 1424940 h 1466850"/>
              <a:gd name="connsiteX11-803" fmla="*/ 3063240 w 3221682"/>
              <a:gd name="connsiteY11-804" fmla="*/ 1466850 h 1466850"/>
              <a:gd name="connsiteX12-805" fmla="*/ 0 w 3221682"/>
              <a:gd name="connsiteY12-806" fmla="*/ 1463040 h 1466850"/>
              <a:gd name="connsiteX0-807" fmla="*/ 0 w 3221682"/>
              <a:gd name="connsiteY0-808" fmla="*/ 1463040 h 1466850"/>
              <a:gd name="connsiteX1-809" fmla="*/ 7620 w 3221682"/>
              <a:gd name="connsiteY1-810" fmla="*/ 0 h 1466850"/>
              <a:gd name="connsiteX2-811" fmla="*/ 354330 w 3221682"/>
              <a:gd name="connsiteY2-812" fmla="*/ 23495 h 1466850"/>
              <a:gd name="connsiteX3-813" fmla="*/ 632460 w 3221682"/>
              <a:gd name="connsiteY3-814" fmla="*/ 78740 h 1466850"/>
              <a:gd name="connsiteX4-815" fmla="*/ 986790 w 3221682"/>
              <a:gd name="connsiteY4-816" fmla="*/ 187960 h 1466850"/>
              <a:gd name="connsiteX5-817" fmla="*/ 1417320 w 3221682"/>
              <a:gd name="connsiteY5-818" fmla="*/ 389255 h 1466850"/>
              <a:gd name="connsiteX6-819" fmla="*/ 1855470 w 3221682"/>
              <a:gd name="connsiteY6-820" fmla="*/ 706755 h 1466850"/>
              <a:gd name="connsiteX7-821" fmla="*/ 2129790 w 3221682"/>
              <a:gd name="connsiteY7-822" fmla="*/ 934720 h 1466850"/>
              <a:gd name="connsiteX8-823" fmla="*/ 2407920 w 3221682"/>
              <a:gd name="connsiteY8-824" fmla="*/ 1160780 h 1466850"/>
              <a:gd name="connsiteX9-825" fmla="*/ 2472690 w 3221682"/>
              <a:gd name="connsiteY9-826" fmla="*/ 1333500 h 1466850"/>
              <a:gd name="connsiteX10-827" fmla="*/ 2750820 w 3221682"/>
              <a:gd name="connsiteY10-828" fmla="*/ 1424940 h 1466850"/>
              <a:gd name="connsiteX11-829" fmla="*/ 3063240 w 3221682"/>
              <a:gd name="connsiteY11-830" fmla="*/ 1466850 h 1466850"/>
              <a:gd name="connsiteX12-831" fmla="*/ 0 w 3221682"/>
              <a:gd name="connsiteY12-832" fmla="*/ 1463040 h 1466850"/>
              <a:gd name="connsiteX0-833" fmla="*/ 0 w 3221682"/>
              <a:gd name="connsiteY0-834" fmla="*/ 1463040 h 1466850"/>
              <a:gd name="connsiteX1-835" fmla="*/ 7620 w 3221682"/>
              <a:gd name="connsiteY1-836" fmla="*/ 0 h 1466850"/>
              <a:gd name="connsiteX2-837" fmla="*/ 354330 w 3221682"/>
              <a:gd name="connsiteY2-838" fmla="*/ 23495 h 1466850"/>
              <a:gd name="connsiteX3-839" fmla="*/ 632460 w 3221682"/>
              <a:gd name="connsiteY3-840" fmla="*/ 78740 h 1466850"/>
              <a:gd name="connsiteX4-841" fmla="*/ 986790 w 3221682"/>
              <a:gd name="connsiteY4-842" fmla="*/ 187960 h 1466850"/>
              <a:gd name="connsiteX5-843" fmla="*/ 1417320 w 3221682"/>
              <a:gd name="connsiteY5-844" fmla="*/ 389255 h 1466850"/>
              <a:gd name="connsiteX6-845" fmla="*/ 1855470 w 3221682"/>
              <a:gd name="connsiteY6-846" fmla="*/ 706755 h 1466850"/>
              <a:gd name="connsiteX7-847" fmla="*/ 2129790 w 3221682"/>
              <a:gd name="connsiteY7-848" fmla="*/ 934720 h 1466850"/>
              <a:gd name="connsiteX8-849" fmla="*/ 2407920 w 3221682"/>
              <a:gd name="connsiteY8-850" fmla="*/ 1160780 h 1466850"/>
              <a:gd name="connsiteX9-851" fmla="*/ 2750820 w 3221682"/>
              <a:gd name="connsiteY9-852" fmla="*/ 1424940 h 1466850"/>
              <a:gd name="connsiteX10-853" fmla="*/ 3063240 w 3221682"/>
              <a:gd name="connsiteY10-854" fmla="*/ 1466850 h 1466850"/>
              <a:gd name="connsiteX11-855" fmla="*/ 0 w 3221682"/>
              <a:gd name="connsiteY11-856" fmla="*/ 1463040 h 1466850"/>
              <a:gd name="connsiteX0-857" fmla="*/ 0 w 3221090"/>
              <a:gd name="connsiteY0-858" fmla="*/ 1463040 h 1466850"/>
              <a:gd name="connsiteX1-859" fmla="*/ 7620 w 3221090"/>
              <a:gd name="connsiteY1-860" fmla="*/ 0 h 1466850"/>
              <a:gd name="connsiteX2-861" fmla="*/ 354330 w 3221090"/>
              <a:gd name="connsiteY2-862" fmla="*/ 23495 h 1466850"/>
              <a:gd name="connsiteX3-863" fmla="*/ 632460 w 3221090"/>
              <a:gd name="connsiteY3-864" fmla="*/ 78740 h 1466850"/>
              <a:gd name="connsiteX4-865" fmla="*/ 986790 w 3221090"/>
              <a:gd name="connsiteY4-866" fmla="*/ 187960 h 1466850"/>
              <a:gd name="connsiteX5-867" fmla="*/ 1417320 w 3221090"/>
              <a:gd name="connsiteY5-868" fmla="*/ 389255 h 1466850"/>
              <a:gd name="connsiteX6-869" fmla="*/ 1855470 w 3221090"/>
              <a:gd name="connsiteY6-870" fmla="*/ 706755 h 1466850"/>
              <a:gd name="connsiteX7-871" fmla="*/ 2129790 w 3221090"/>
              <a:gd name="connsiteY7-872" fmla="*/ 934720 h 1466850"/>
              <a:gd name="connsiteX8-873" fmla="*/ 2407920 w 3221090"/>
              <a:gd name="connsiteY8-874" fmla="*/ 1160780 h 1466850"/>
              <a:gd name="connsiteX9-875" fmla="*/ 2747010 w 3221090"/>
              <a:gd name="connsiteY9-876" fmla="*/ 1374140 h 1466850"/>
              <a:gd name="connsiteX10-877" fmla="*/ 3063240 w 3221090"/>
              <a:gd name="connsiteY10-878" fmla="*/ 1466850 h 1466850"/>
              <a:gd name="connsiteX11-879" fmla="*/ 0 w 3221090"/>
              <a:gd name="connsiteY11-880" fmla="*/ 1463040 h 1466850"/>
              <a:gd name="connsiteX0-881" fmla="*/ 0 w 3329720"/>
              <a:gd name="connsiteY0-882" fmla="*/ 1463040 h 1466850"/>
              <a:gd name="connsiteX1-883" fmla="*/ 7620 w 3329720"/>
              <a:gd name="connsiteY1-884" fmla="*/ 0 h 1466850"/>
              <a:gd name="connsiteX2-885" fmla="*/ 354330 w 3329720"/>
              <a:gd name="connsiteY2-886" fmla="*/ 23495 h 1466850"/>
              <a:gd name="connsiteX3-887" fmla="*/ 632460 w 3329720"/>
              <a:gd name="connsiteY3-888" fmla="*/ 78740 h 1466850"/>
              <a:gd name="connsiteX4-889" fmla="*/ 986790 w 3329720"/>
              <a:gd name="connsiteY4-890" fmla="*/ 187960 h 1466850"/>
              <a:gd name="connsiteX5-891" fmla="*/ 1417320 w 3329720"/>
              <a:gd name="connsiteY5-892" fmla="*/ 389255 h 1466850"/>
              <a:gd name="connsiteX6-893" fmla="*/ 1855470 w 3329720"/>
              <a:gd name="connsiteY6-894" fmla="*/ 706755 h 1466850"/>
              <a:gd name="connsiteX7-895" fmla="*/ 2129790 w 3329720"/>
              <a:gd name="connsiteY7-896" fmla="*/ 934720 h 1466850"/>
              <a:gd name="connsiteX8-897" fmla="*/ 2407920 w 3329720"/>
              <a:gd name="connsiteY8-898" fmla="*/ 1160780 h 1466850"/>
              <a:gd name="connsiteX9-899" fmla="*/ 2747010 w 3329720"/>
              <a:gd name="connsiteY9-900" fmla="*/ 1374140 h 1466850"/>
              <a:gd name="connsiteX10-901" fmla="*/ 3185160 w 3329720"/>
              <a:gd name="connsiteY10-902" fmla="*/ 1466850 h 1466850"/>
              <a:gd name="connsiteX11-903" fmla="*/ 0 w 3329720"/>
              <a:gd name="connsiteY11-904" fmla="*/ 1463040 h 1466850"/>
              <a:gd name="connsiteX0-905" fmla="*/ 0 w 3185160"/>
              <a:gd name="connsiteY0-906" fmla="*/ 1463040 h 1466850"/>
              <a:gd name="connsiteX1-907" fmla="*/ 7620 w 3185160"/>
              <a:gd name="connsiteY1-908" fmla="*/ 0 h 1466850"/>
              <a:gd name="connsiteX2-909" fmla="*/ 354330 w 3185160"/>
              <a:gd name="connsiteY2-910" fmla="*/ 23495 h 1466850"/>
              <a:gd name="connsiteX3-911" fmla="*/ 632460 w 3185160"/>
              <a:gd name="connsiteY3-912" fmla="*/ 78740 h 1466850"/>
              <a:gd name="connsiteX4-913" fmla="*/ 986790 w 3185160"/>
              <a:gd name="connsiteY4-914" fmla="*/ 187960 h 1466850"/>
              <a:gd name="connsiteX5-915" fmla="*/ 1417320 w 3185160"/>
              <a:gd name="connsiteY5-916" fmla="*/ 389255 h 1466850"/>
              <a:gd name="connsiteX6-917" fmla="*/ 1855470 w 3185160"/>
              <a:gd name="connsiteY6-918" fmla="*/ 706755 h 1466850"/>
              <a:gd name="connsiteX7-919" fmla="*/ 2129790 w 3185160"/>
              <a:gd name="connsiteY7-920" fmla="*/ 934720 h 1466850"/>
              <a:gd name="connsiteX8-921" fmla="*/ 2407920 w 3185160"/>
              <a:gd name="connsiteY8-922" fmla="*/ 1160780 h 1466850"/>
              <a:gd name="connsiteX9-923" fmla="*/ 2747010 w 3185160"/>
              <a:gd name="connsiteY9-924" fmla="*/ 1374140 h 1466850"/>
              <a:gd name="connsiteX10-925" fmla="*/ 3185160 w 3185160"/>
              <a:gd name="connsiteY10-926" fmla="*/ 1466850 h 1466850"/>
              <a:gd name="connsiteX11-927" fmla="*/ 0 w 3185160"/>
              <a:gd name="connsiteY11-928" fmla="*/ 1463040 h 1466850"/>
              <a:gd name="connsiteX0-929" fmla="*/ 0 w 3185160"/>
              <a:gd name="connsiteY0-930" fmla="*/ 1463040 h 1466850"/>
              <a:gd name="connsiteX1-931" fmla="*/ 7620 w 3185160"/>
              <a:gd name="connsiteY1-932" fmla="*/ 0 h 1466850"/>
              <a:gd name="connsiteX2-933" fmla="*/ 354330 w 3185160"/>
              <a:gd name="connsiteY2-934" fmla="*/ 23495 h 1466850"/>
              <a:gd name="connsiteX3-935" fmla="*/ 632460 w 3185160"/>
              <a:gd name="connsiteY3-936" fmla="*/ 78740 h 1466850"/>
              <a:gd name="connsiteX4-937" fmla="*/ 986790 w 3185160"/>
              <a:gd name="connsiteY4-938" fmla="*/ 187960 h 1466850"/>
              <a:gd name="connsiteX5-939" fmla="*/ 1417320 w 3185160"/>
              <a:gd name="connsiteY5-940" fmla="*/ 389255 h 1466850"/>
              <a:gd name="connsiteX6-941" fmla="*/ 1855470 w 3185160"/>
              <a:gd name="connsiteY6-942" fmla="*/ 706755 h 1466850"/>
              <a:gd name="connsiteX7-943" fmla="*/ 2129790 w 3185160"/>
              <a:gd name="connsiteY7-944" fmla="*/ 934720 h 1466850"/>
              <a:gd name="connsiteX8-945" fmla="*/ 2407920 w 3185160"/>
              <a:gd name="connsiteY8-946" fmla="*/ 1160780 h 1466850"/>
              <a:gd name="connsiteX9-947" fmla="*/ 2747010 w 3185160"/>
              <a:gd name="connsiteY9-948" fmla="*/ 1374140 h 1466850"/>
              <a:gd name="connsiteX10-949" fmla="*/ 3185160 w 3185160"/>
              <a:gd name="connsiteY10-950" fmla="*/ 1466850 h 1466850"/>
              <a:gd name="connsiteX11-951" fmla="*/ 0 w 3185160"/>
              <a:gd name="connsiteY11-952" fmla="*/ 1463040 h 1466850"/>
              <a:gd name="connsiteX0-953" fmla="*/ 0 w 3185160"/>
              <a:gd name="connsiteY0-954" fmla="*/ 1463040 h 1466850"/>
              <a:gd name="connsiteX1-955" fmla="*/ 7620 w 3185160"/>
              <a:gd name="connsiteY1-956" fmla="*/ 0 h 1466850"/>
              <a:gd name="connsiteX2-957" fmla="*/ 354330 w 3185160"/>
              <a:gd name="connsiteY2-958" fmla="*/ 23495 h 1466850"/>
              <a:gd name="connsiteX3-959" fmla="*/ 632460 w 3185160"/>
              <a:gd name="connsiteY3-960" fmla="*/ 78740 h 1466850"/>
              <a:gd name="connsiteX4-961" fmla="*/ 986790 w 3185160"/>
              <a:gd name="connsiteY4-962" fmla="*/ 187960 h 1466850"/>
              <a:gd name="connsiteX5-963" fmla="*/ 1417320 w 3185160"/>
              <a:gd name="connsiteY5-964" fmla="*/ 389255 h 1466850"/>
              <a:gd name="connsiteX6-965" fmla="*/ 1855470 w 3185160"/>
              <a:gd name="connsiteY6-966" fmla="*/ 706755 h 1466850"/>
              <a:gd name="connsiteX7-967" fmla="*/ 2129790 w 3185160"/>
              <a:gd name="connsiteY7-968" fmla="*/ 934720 h 1466850"/>
              <a:gd name="connsiteX8-969" fmla="*/ 2407920 w 3185160"/>
              <a:gd name="connsiteY8-970" fmla="*/ 1160780 h 1466850"/>
              <a:gd name="connsiteX9-971" fmla="*/ 2747010 w 3185160"/>
              <a:gd name="connsiteY9-972" fmla="*/ 1374140 h 1466850"/>
              <a:gd name="connsiteX10-973" fmla="*/ 3185160 w 3185160"/>
              <a:gd name="connsiteY10-974" fmla="*/ 1466850 h 1466850"/>
              <a:gd name="connsiteX11-975" fmla="*/ 0 w 3185160"/>
              <a:gd name="connsiteY11-976" fmla="*/ 1463040 h 1466850"/>
              <a:gd name="connsiteX0-977" fmla="*/ 0 w 3185160"/>
              <a:gd name="connsiteY0-978" fmla="*/ 1463040 h 1466850"/>
              <a:gd name="connsiteX1-979" fmla="*/ 7620 w 3185160"/>
              <a:gd name="connsiteY1-980" fmla="*/ 0 h 1466850"/>
              <a:gd name="connsiteX2-981" fmla="*/ 354330 w 3185160"/>
              <a:gd name="connsiteY2-982" fmla="*/ 23495 h 1466850"/>
              <a:gd name="connsiteX3-983" fmla="*/ 632460 w 3185160"/>
              <a:gd name="connsiteY3-984" fmla="*/ 78740 h 1466850"/>
              <a:gd name="connsiteX4-985" fmla="*/ 986790 w 3185160"/>
              <a:gd name="connsiteY4-986" fmla="*/ 187960 h 1466850"/>
              <a:gd name="connsiteX5-987" fmla="*/ 1417320 w 3185160"/>
              <a:gd name="connsiteY5-988" fmla="*/ 389255 h 1466850"/>
              <a:gd name="connsiteX6-989" fmla="*/ 1855470 w 3185160"/>
              <a:gd name="connsiteY6-990" fmla="*/ 706755 h 1466850"/>
              <a:gd name="connsiteX7-991" fmla="*/ 2129790 w 3185160"/>
              <a:gd name="connsiteY7-992" fmla="*/ 925195 h 1466850"/>
              <a:gd name="connsiteX8-993" fmla="*/ 2407920 w 3185160"/>
              <a:gd name="connsiteY8-994" fmla="*/ 1160780 h 1466850"/>
              <a:gd name="connsiteX9-995" fmla="*/ 2747010 w 3185160"/>
              <a:gd name="connsiteY9-996" fmla="*/ 1374140 h 1466850"/>
              <a:gd name="connsiteX10-997" fmla="*/ 3185160 w 3185160"/>
              <a:gd name="connsiteY10-998" fmla="*/ 1466850 h 1466850"/>
              <a:gd name="connsiteX11-999" fmla="*/ 0 w 3185160"/>
              <a:gd name="connsiteY11-1000" fmla="*/ 1463040 h 1466850"/>
              <a:gd name="connsiteX0-1001" fmla="*/ 0 w 3185160"/>
              <a:gd name="connsiteY0-1002" fmla="*/ 1463040 h 1466850"/>
              <a:gd name="connsiteX1-1003" fmla="*/ 7620 w 3185160"/>
              <a:gd name="connsiteY1-1004" fmla="*/ 0 h 1466850"/>
              <a:gd name="connsiteX2-1005" fmla="*/ 354330 w 3185160"/>
              <a:gd name="connsiteY2-1006" fmla="*/ 23495 h 1466850"/>
              <a:gd name="connsiteX3-1007" fmla="*/ 632460 w 3185160"/>
              <a:gd name="connsiteY3-1008" fmla="*/ 78740 h 1466850"/>
              <a:gd name="connsiteX4-1009" fmla="*/ 986790 w 3185160"/>
              <a:gd name="connsiteY4-1010" fmla="*/ 187960 h 1466850"/>
              <a:gd name="connsiteX5-1011" fmla="*/ 1417320 w 3185160"/>
              <a:gd name="connsiteY5-1012" fmla="*/ 389255 h 1466850"/>
              <a:gd name="connsiteX6-1013" fmla="*/ 1855470 w 3185160"/>
              <a:gd name="connsiteY6-1014" fmla="*/ 706755 h 1466850"/>
              <a:gd name="connsiteX7-1015" fmla="*/ 2129790 w 3185160"/>
              <a:gd name="connsiteY7-1016" fmla="*/ 925195 h 1466850"/>
              <a:gd name="connsiteX8-1017" fmla="*/ 2407920 w 3185160"/>
              <a:gd name="connsiteY8-1018" fmla="*/ 1160780 h 1466850"/>
              <a:gd name="connsiteX9-1019" fmla="*/ 2747010 w 3185160"/>
              <a:gd name="connsiteY9-1020" fmla="*/ 1374140 h 1466850"/>
              <a:gd name="connsiteX10-1021" fmla="*/ 3185160 w 3185160"/>
              <a:gd name="connsiteY10-1022" fmla="*/ 1466850 h 1466850"/>
              <a:gd name="connsiteX11-1023" fmla="*/ 0 w 3185160"/>
              <a:gd name="connsiteY11-1024" fmla="*/ 1463040 h 1466850"/>
              <a:gd name="connsiteX0-1025" fmla="*/ 0 w 3185160"/>
              <a:gd name="connsiteY0-1026" fmla="*/ 1463040 h 1466850"/>
              <a:gd name="connsiteX1-1027" fmla="*/ 7620 w 3185160"/>
              <a:gd name="connsiteY1-1028" fmla="*/ 0 h 1466850"/>
              <a:gd name="connsiteX2-1029" fmla="*/ 354330 w 3185160"/>
              <a:gd name="connsiteY2-1030" fmla="*/ 23495 h 1466850"/>
              <a:gd name="connsiteX3-1031" fmla="*/ 986790 w 3185160"/>
              <a:gd name="connsiteY3-1032" fmla="*/ 187960 h 1466850"/>
              <a:gd name="connsiteX4-1033" fmla="*/ 1417320 w 3185160"/>
              <a:gd name="connsiteY4-1034" fmla="*/ 389255 h 1466850"/>
              <a:gd name="connsiteX5-1035" fmla="*/ 1855470 w 3185160"/>
              <a:gd name="connsiteY5-1036" fmla="*/ 706755 h 1466850"/>
              <a:gd name="connsiteX6-1037" fmla="*/ 2129790 w 3185160"/>
              <a:gd name="connsiteY6-1038" fmla="*/ 925195 h 1466850"/>
              <a:gd name="connsiteX7-1039" fmla="*/ 2407920 w 3185160"/>
              <a:gd name="connsiteY7-1040" fmla="*/ 1160780 h 1466850"/>
              <a:gd name="connsiteX8-1041" fmla="*/ 2747010 w 3185160"/>
              <a:gd name="connsiteY8-1042" fmla="*/ 1374140 h 1466850"/>
              <a:gd name="connsiteX9-1043" fmla="*/ 3185160 w 3185160"/>
              <a:gd name="connsiteY9-1044" fmla="*/ 1466850 h 1466850"/>
              <a:gd name="connsiteX10-1045" fmla="*/ 0 w 3185160"/>
              <a:gd name="connsiteY10-1046" fmla="*/ 1463040 h 1466850"/>
              <a:gd name="connsiteX0-1047" fmla="*/ 0 w 3185160"/>
              <a:gd name="connsiteY0-1048" fmla="*/ 1463040 h 1466850"/>
              <a:gd name="connsiteX1-1049" fmla="*/ 7620 w 3185160"/>
              <a:gd name="connsiteY1-1050" fmla="*/ 0 h 1466850"/>
              <a:gd name="connsiteX2-1051" fmla="*/ 354330 w 3185160"/>
              <a:gd name="connsiteY2-1052" fmla="*/ 23495 h 1466850"/>
              <a:gd name="connsiteX3-1053" fmla="*/ 922020 w 3185160"/>
              <a:gd name="connsiteY3-1054" fmla="*/ 159385 h 1466850"/>
              <a:gd name="connsiteX4-1055" fmla="*/ 1417320 w 3185160"/>
              <a:gd name="connsiteY4-1056" fmla="*/ 389255 h 1466850"/>
              <a:gd name="connsiteX5-1057" fmla="*/ 1855470 w 3185160"/>
              <a:gd name="connsiteY5-1058" fmla="*/ 706755 h 1466850"/>
              <a:gd name="connsiteX6-1059" fmla="*/ 2129790 w 3185160"/>
              <a:gd name="connsiteY6-1060" fmla="*/ 925195 h 1466850"/>
              <a:gd name="connsiteX7-1061" fmla="*/ 2407920 w 3185160"/>
              <a:gd name="connsiteY7-1062" fmla="*/ 1160780 h 1466850"/>
              <a:gd name="connsiteX8-1063" fmla="*/ 2747010 w 3185160"/>
              <a:gd name="connsiteY8-1064" fmla="*/ 1374140 h 1466850"/>
              <a:gd name="connsiteX9-1065" fmla="*/ 3185160 w 3185160"/>
              <a:gd name="connsiteY9-1066" fmla="*/ 1466850 h 1466850"/>
              <a:gd name="connsiteX10-1067" fmla="*/ 0 w 3185160"/>
              <a:gd name="connsiteY10-1068" fmla="*/ 1463040 h 1466850"/>
              <a:gd name="connsiteX0-1069" fmla="*/ 0 w 3185160"/>
              <a:gd name="connsiteY0-1070" fmla="*/ 1463040 h 1466850"/>
              <a:gd name="connsiteX1-1071" fmla="*/ 7620 w 3185160"/>
              <a:gd name="connsiteY1-1072" fmla="*/ 0 h 1466850"/>
              <a:gd name="connsiteX2-1073" fmla="*/ 354330 w 3185160"/>
              <a:gd name="connsiteY2-1074" fmla="*/ 23495 h 1466850"/>
              <a:gd name="connsiteX3-1075" fmla="*/ 922020 w 3185160"/>
              <a:gd name="connsiteY3-1076" fmla="*/ 159385 h 1466850"/>
              <a:gd name="connsiteX4-1077" fmla="*/ 1417320 w 3185160"/>
              <a:gd name="connsiteY4-1078" fmla="*/ 389255 h 1466850"/>
              <a:gd name="connsiteX5-1079" fmla="*/ 1855470 w 3185160"/>
              <a:gd name="connsiteY5-1080" fmla="*/ 706755 h 1466850"/>
              <a:gd name="connsiteX6-1081" fmla="*/ 2129790 w 3185160"/>
              <a:gd name="connsiteY6-1082" fmla="*/ 925195 h 1466850"/>
              <a:gd name="connsiteX7-1083" fmla="*/ 2407920 w 3185160"/>
              <a:gd name="connsiteY7-1084" fmla="*/ 1160780 h 1466850"/>
              <a:gd name="connsiteX8-1085" fmla="*/ 2747010 w 3185160"/>
              <a:gd name="connsiteY8-1086" fmla="*/ 1374140 h 1466850"/>
              <a:gd name="connsiteX9-1087" fmla="*/ 3185160 w 3185160"/>
              <a:gd name="connsiteY9-1088" fmla="*/ 1466850 h 1466850"/>
              <a:gd name="connsiteX10-1089" fmla="*/ 0 w 3185160"/>
              <a:gd name="connsiteY10-1090" fmla="*/ 1463040 h 1466850"/>
              <a:gd name="connsiteX0-1091" fmla="*/ 0 w 3185160"/>
              <a:gd name="connsiteY0-1092" fmla="*/ 1463040 h 1466850"/>
              <a:gd name="connsiteX1-1093" fmla="*/ 7620 w 3185160"/>
              <a:gd name="connsiteY1-1094" fmla="*/ 0 h 1466850"/>
              <a:gd name="connsiteX2-1095" fmla="*/ 354330 w 3185160"/>
              <a:gd name="connsiteY2-1096" fmla="*/ 23495 h 1466850"/>
              <a:gd name="connsiteX3-1097" fmla="*/ 922020 w 3185160"/>
              <a:gd name="connsiteY3-1098" fmla="*/ 159385 h 1466850"/>
              <a:gd name="connsiteX4-1099" fmla="*/ 1417320 w 3185160"/>
              <a:gd name="connsiteY4-1100" fmla="*/ 389255 h 1466850"/>
              <a:gd name="connsiteX5-1101" fmla="*/ 1855470 w 3185160"/>
              <a:gd name="connsiteY5-1102" fmla="*/ 706755 h 1466850"/>
              <a:gd name="connsiteX6-1103" fmla="*/ 2129790 w 3185160"/>
              <a:gd name="connsiteY6-1104" fmla="*/ 925195 h 1466850"/>
              <a:gd name="connsiteX7-1105" fmla="*/ 2407920 w 3185160"/>
              <a:gd name="connsiteY7-1106" fmla="*/ 1160780 h 1466850"/>
              <a:gd name="connsiteX8-1107" fmla="*/ 2747010 w 3185160"/>
              <a:gd name="connsiteY8-1108" fmla="*/ 1374140 h 1466850"/>
              <a:gd name="connsiteX9-1109" fmla="*/ 3185160 w 3185160"/>
              <a:gd name="connsiteY9-1110" fmla="*/ 1466850 h 1466850"/>
              <a:gd name="connsiteX10-1111" fmla="*/ 0 w 3185160"/>
              <a:gd name="connsiteY10-1112" fmla="*/ 1463040 h 1466850"/>
              <a:gd name="connsiteX0-1113" fmla="*/ 0 w 3185160"/>
              <a:gd name="connsiteY0-1114" fmla="*/ 1463040 h 1466850"/>
              <a:gd name="connsiteX1-1115" fmla="*/ 7620 w 3185160"/>
              <a:gd name="connsiteY1-1116" fmla="*/ 0 h 1466850"/>
              <a:gd name="connsiteX2-1117" fmla="*/ 354330 w 3185160"/>
              <a:gd name="connsiteY2-1118" fmla="*/ 23495 h 1466850"/>
              <a:gd name="connsiteX3-1119" fmla="*/ 922020 w 3185160"/>
              <a:gd name="connsiteY3-1120" fmla="*/ 159385 h 1466850"/>
              <a:gd name="connsiteX4-1121" fmla="*/ 1417320 w 3185160"/>
              <a:gd name="connsiteY4-1122" fmla="*/ 389255 h 1466850"/>
              <a:gd name="connsiteX5-1123" fmla="*/ 1863090 w 3185160"/>
              <a:gd name="connsiteY5-1124" fmla="*/ 697230 h 1466850"/>
              <a:gd name="connsiteX6-1125" fmla="*/ 2129790 w 3185160"/>
              <a:gd name="connsiteY6-1126" fmla="*/ 925195 h 1466850"/>
              <a:gd name="connsiteX7-1127" fmla="*/ 2407920 w 3185160"/>
              <a:gd name="connsiteY7-1128" fmla="*/ 1160780 h 1466850"/>
              <a:gd name="connsiteX8-1129" fmla="*/ 2747010 w 3185160"/>
              <a:gd name="connsiteY8-1130" fmla="*/ 1374140 h 1466850"/>
              <a:gd name="connsiteX9-1131" fmla="*/ 3185160 w 3185160"/>
              <a:gd name="connsiteY9-1132" fmla="*/ 1466850 h 1466850"/>
              <a:gd name="connsiteX10-1133" fmla="*/ 0 w 3185160"/>
              <a:gd name="connsiteY10-1134" fmla="*/ 1463040 h 1466850"/>
              <a:gd name="connsiteX0-1135" fmla="*/ 0 w 3185160"/>
              <a:gd name="connsiteY0-1136" fmla="*/ 1463040 h 1466850"/>
              <a:gd name="connsiteX1-1137" fmla="*/ 7620 w 3185160"/>
              <a:gd name="connsiteY1-1138" fmla="*/ 0 h 1466850"/>
              <a:gd name="connsiteX2-1139" fmla="*/ 354330 w 3185160"/>
              <a:gd name="connsiteY2-1140" fmla="*/ 23495 h 1466850"/>
              <a:gd name="connsiteX3-1141" fmla="*/ 922020 w 3185160"/>
              <a:gd name="connsiteY3-1142" fmla="*/ 159385 h 1466850"/>
              <a:gd name="connsiteX4-1143" fmla="*/ 1417320 w 3185160"/>
              <a:gd name="connsiteY4-1144" fmla="*/ 389255 h 1466850"/>
              <a:gd name="connsiteX5-1145" fmla="*/ 1863090 w 3185160"/>
              <a:gd name="connsiteY5-1146" fmla="*/ 697230 h 1466850"/>
              <a:gd name="connsiteX6-1147" fmla="*/ 2129790 w 3185160"/>
              <a:gd name="connsiteY6-1148" fmla="*/ 925195 h 1466850"/>
              <a:gd name="connsiteX7-1149" fmla="*/ 2407920 w 3185160"/>
              <a:gd name="connsiteY7-1150" fmla="*/ 1160780 h 1466850"/>
              <a:gd name="connsiteX8-1151" fmla="*/ 2747010 w 3185160"/>
              <a:gd name="connsiteY8-1152" fmla="*/ 1374140 h 1466850"/>
              <a:gd name="connsiteX9-1153" fmla="*/ 3185160 w 3185160"/>
              <a:gd name="connsiteY9-1154" fmla="*/ 1466850 h 1466850"/>
              <a:gd name="connsiteX10-1155" fmla="*/ 0 w 3185160"/>
              <a:gd name="connsiteY10-1156" fmla="*/ 1463040 h 1466850"/>
              <a:gd name="connsiteX0-1157" fmla="*/ 0 w 3185160"/>
              <a:gd name="connsiteY0-1158" fmla="*/ 1463040 h 1466850"/>
              <a:gd name="connsiteX1-1159" fmla="*/ 7620 w 3185160"/>
              <a:gd name="connsiteY1-1160" fmla="*/ 0 h 1466850"/>
              <a:gd name="connsiteX2-1161" fmla="*/ 354330 w 3185160"/>
              <a:gd name="connsiteY2-1162" fmla="*/ 23495 h 1466850"/>
              <a:gd name="connsiteX3-1163" fmla="*/ 922020 w 3185160"/>
              <a:gd name="connsiteY3-1164" fmla="*/ 159385 h 1466850"/>
              <a:gd name="connsiteX4-1165" fmla="*/ 1417320 w 3185160"/>
              <a:gd name="connsiteY4-1166" fmla="*/ 389255 h 1466850"/>
              <a:gd name="connsiteX5-1167" fmla="*/ 1863090 w 3185160"/>
              <a:gd name="connsiteY5-1168" fmla="*/ 697230 h 1466850"/>
              <a:gd name="connsiteX6-1169" fmla="*/ 2129790 w 3185160"/>
              <a:gd name="connsiteY6-1170" fmla="*/ 925195 h 1466850"/>
              <a:gd name="connsiteX7-1171" fmla="*/ 2407920 w 3185160"/>
              <a:gd name="connsiteY7-1172" fmla="*/ 1160780 h 1466850"/>
              <a:gd name="connsiteX8-1173" fmla="*/ 2747010 w 3185160"/>
              <a:gd name="connsiteY8-1174" fmla="*/ 1374140 h 1466850"/>
              <a:gd name="connsiteX9-1175" fmla="*/ 3185160 w 3185160"/>
              <a:gd name="connsiteY9-1176" fmla="*/ 1466850 h 1466850"/>
              <a:gd name="connsiteX10-1177" fmla="*/ 0 w 3185160"/>
              <a:gd name="connsiteY10-1178" fmla="*/ 1463040 h 1466850"/>
              <a:gd name="connsiteX0-1179" fmla="*/ 0 w 3185160"/>
              <a:gd name="connsiteY0-1180" fmla="*/ 1463040 h 1466850"/>
              <a:gd name="connsiteX1-1181" fmla="*/ 7620 w 3185160"/>
              <a:gd name="connsiteY1-1182" fmla="*/ 0 h 1466850"/>
              <a:gd name="connsiteX2-1183" fmla="*/ 354330 w 3185160"/>
              <a:gd name="connsiteY2-1184" fmla="*/ 23495 h 1466850"/>
              <a:gd name="connsiteX3-1185" fmla="*/ 922020 w 3185160"/>
              <a:gd name="connsiteY3-1186" fmla="*/ 159385 h 1466850"/>
              <a:gd name="connsiteX4-1187" fmla="*/ 1417320 w 3185160"/>
              <a:gd name="connsiteY4-1188" fmla="*/ 389255 h 1466850"/>
              <a:gd name="connsiteX5-1189" fmla="*/ 1863090 w 3185160"/>
              <a:gd name="connsiteY5-1190" fmla="*/ 697230 h 1466850"/>
              <a:gd name="connsiteX6-1191" fmla="*/ 2129790 w 3185160"/>
              <a:gd name="connsiteY6-1192" fmla="*/ 925195 h 1466850"/>
              <a:gd name="connsiteX7-1193" fmla="*/ 2407920 w 3185160"/>
              <a:gd name="connsiteY7-1194" fmla="*/ 1160780 h 1466850"/>
              <a:gd name="connsiteX8-1195" fmla="*/ 2747010 w 3185160"/>
              <a:gd name="connsiteY8-1196" fmla="*/ 1374140 h 1466850"/>
              <a:gd name="connsiteX9-1197" fmla="*/ 3185160 w 3185160"/>
              <a:gd name="connsiteY9-1198" fmla="*/ 1466850 h 1466850"/>
              <a:gd name="connsiteX10-1199" fmla="*/ 0 w 3185160"/>
              <a:gd name="connsiteY10-1200" fmla="*/ 1463040 h 1466850"/>
            </a:gdLst>
            <a:ahLst/>
            <a:cxnLst>
              <a:cxn ang="0">
                <a:pos x="connsiteX0-1179" y="connsiteY0-1180"/>
              </a:cxn>
              <a:cxn ang="0">
                <a:pos x="connsiteX1-1181" y="connsiteY1-1182"/>
              </a:cxn>
              <a:cxn ang="0">
                <a:pos x="connsiteX2-1183" y="connsiteY2-1184"/>
              </a:cxn>
              <a:cxn ang="0">
                <a:pos x="connsiteX3-1185" y="connsiteY3-1186"/>
              </a:cxn>
              <a:cxn ang="0">
                <a:pos x="connsiteX4-1187" y="connsiteY4-1188"/>
              </a:cxn>
              <a:cxn ang="0">
                <a:pos x="connsiteX5-1189" y="connsiteY5-1190"/>
              </a:cxn>
              <a:cxn ang="0">
                <a:pos x="connsiteX6-1191" y="connsiteY6-1192"/>
              </a:cxn>
              <a:cxn ang="0">
                <a:pos x="connsiteX7-1193" y="connsiteY7-1194"/>
              </a:cxn>
              <a:cxn ang="0">
                <a:pos x="connsiteX8-1195" y="connsiteY8-1196"/>
              </a:cxn>
              <a:cxn ang="0">
                <a:pos x="connsiteX9-1197" y="connsiteY9-1198"/>
              </a:cxn>
              <a:cxn ang="0">
                <a:pos x="connsiteX10-1199" y="connsiteY10-1200"/>
              </a:cxn>
            </a:cxnLst>
            <a:rect l="l" t="t" r="r" b="b"/>
            <a:pathLst>
              <a:path w="3185160" h="1466850">
                <a:moveTo>
                  <a:pt x="0" y="1463040"/>
                </a:moveTo>
                <a:lnTo>
                  <a:pt x="7620" y="0"/>
                </a:lnTo>
                <a:cubicBezTo>
                  <a:pt x="127635" y="635"/>
                  <a:pt x="190500" y="-3069"/>
                  <a:pt x="354330" y="23495"/>
                </a:cubicBezTo>
                <a:cubicBezTo>
                  <a:pt x="518160" y="50059"/>
                  <a:pt x="699135" y="85725"/>
                  <a:pt x="922020" y="159385"/>
                </a:cubicBezTo>
                <a:cubicBezTo>
                  <a:pt x="1144905" y="233045"/>
                  <a:pt x="1260475" y="299614"/>
                  <a:pt x="1417320" y="389255"/>
                </a:cubicBezTo>
                <a:cubicBezTo>
                  <a:pt x="1574165" y="478896"/>
                  <a:pt x="1748155" y="607907"/>
                  <a:pt x="1863090" y="697230"/>
                </a:cubicBezTo>
                <a:cubicBezTo>
                  <a:pt x="1978025" y="786553"/>
                  <a:pt x="2038985" y="847937"/>
                  <a:pt x="2129790" y="925195"/>
                </a:cubicBezTo>
                <a:cubicBezTo>
                  <a:pt x="2220595" y="1002453"/>
                  <a:pt x="2305050" y="1085956"/>
                  <a:pt x="2407920" y="1160780"/>
                </a:cubicBezTo>
                <a:cubicBezTo>
                  <a:pt x="2510790" y="1235604"/>
                  <a:pt x="2613660" y="1316778"/>
                  <a:pt x="2747010" y="1374140"/>
                </a:cubicBezTo>
                <a:cubicBezTo>
                  <a:pt x="2880360" y="1431502"/>
                  <a:pt x="2927350" y="1431925"/>
                  <a:pt x="3185160" y="1466850"/>
                </a:cubicBezTo>
                <a:lnTo>
                  <a:pt x="0" y="1463040"/>
                </a:lnTo>
                <a:close/>
              </a:path>
            </a:pathLst>
          </a:custGeom>
          <a:solidFill>
            <a:srgbClr val="F041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5A5A5A"/>
              </a:solidFill>
            </a:endParaRPr>
          </a:p>
        </p:txBody>
      </p:sp>
      <p:sp>
        <p:nvSpPr>
          <p:cNvPr id="73" name="Freeform 72"/>
          <p:cNvSpPr/>
          <p:nvPr/>
        </p:nvSpPr>
        <p:spPr>
          <a:xfrm>
            <a:off x="2608061" y="1802230"/>
            <a:ext cx="3211831" cy="2725423"/>
          </a:xfrm>
          <a:custGeom>
            <a:avLst/>
            <a:gdLst>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1" fmla="*/ 0 w 3063240"/>
              <a:gd name="connsiteY0-2" fmla="*/ 1567257 h 1571067"/>
              <a:gd name="connsiteX1-3" fmla="*/ 7620 w 3063240"/>
              <a:gd name="connsiteY1-4" fmla="*/ 104217 h 1571067"/>
              <a:gd name="connsiteX2-5" fmla="*/ 308610 w 3063240"/>
              <a:gd name="connsiteY2-6" fmla="*/ 127077 h 1571067"/>
              <a:gd name="connsiteX3-7" fmla="*/ 594360 w 3063240"/>
              <a:gd name="connsiteY3-8" fmla="*/ 195657 h 1571067"/>
              <a:gd name="connsiteX4-9" fmla="*/ 937260 w 3063240"/>
              <a:gd name="connsiteY4-10" fmla="*/ 344247 h 1571067"/>
              <a:gd name="connsiteX5-11" fmla="*/ 1337310 w 3063240"/>
              <a:gd name="connsiteY5-12" fmla="*/ 553797 h 1571067"/>
              <a:gd name="connsiteX6-13" fmla="*/ 1760220 w 3063240"/>
              <a:gd name="connsiteY6-14" fmla="*/ 877647 h 1571067"/>
              <a:gd name="connsiteX7-15" fmla="*/ 2110740 w 3063240"/>
              <a:gd name="connsiteY7-16" fmla="*/ 1174827 h 1571067"/>
              <a:gd name="connsiteX8-17" fmla="*/ 2247900 w 3063240"/>
              <a:gd name="connsiteY8-18" fmla="*/ 1296747 h 1571067"/>
              <a:gd name="connsiteX9-19" fmla="*/ 2468880 w 3063240"/>
              <a:gd name="connsiteY9-20" fmla="*/ 1430097 h 1571067"/>
              <a:gd name="connsiteX10-21" fmla="*/ 2750820 w 3063240"/>
              <a:gd name="connsiteY10-22" fmla="*/ 1529157 h 1571067"/>
              <a:gd name="connsiteX11-23" fmla="*/ 3063240 w 3063240"/>
              <a:gd name="connsiteY11-24" fmla="*/ 1571067 h 1571067"/>
              <a:gd name="connsiteX12-25" fmla="*/ 0 w 3063240"/>
              <a:gd name="connsiteY12-26" fmla="*/ 1567257 h 1571067"/>
              <a:gd name="connsiteX0-27" fmla="*/ 0 w 3063240"/>
              <a:gd name="connsiteY0-28" fmla="*/ 1568070 h 1571880"/>
              <a:gd name="connsiteX1-29" fmla="*/ 7620 w 3063240"/>
              <a:gd name="connsiteY1-30" fmla="*/ 105030 h 1571880"/>
              <a:gd name="connsiteX2-31" fmla="*/ 308610 w 3063240"/>
              <a:gd name="connsiteY2-32" fmla="*/ 127890 h 1571880"/>
              <a:gd name="connsiteX3-33" fmla="*/ 594360 w 3063240"/>
              <a:gd name="connsiteY3-34" fmla="*/ 196470 h 1571880"/>
              <a:gd name="connsiteX4-35" fmla="*/ 937260 w 3063240"/>
              <a:gd name="connsiteY4-36" fmla="*/ 345060 h 1571880"/>
              <a:gd name="connsiteX5-37" fmla="*/ 1337310 w 3063240"/>
              <a:gd name="connsiteY5-38" fmla="*/ 554610 h 1571880"/>
              <a:gd name="connsiteX6-39" fmla="*/ 1760220 w 3063240"/>
              <a:gd name="connsiteY6-40" fmla="*/ 878460 h 1571880"/>
              <a:gd name="connsiteX7-41" fmla="*/ 2110740 w 3063240"/>
              <a:gd name="connsiteY7-42" fmla="*/ 1175640 h 1571880"/>
              <a:gd name="connsiteX8-43" fmla="*/ 2247900 w 3063240"/>
              <a:gd name="connsiteY8-44" fmla="*/ 1297560 h 1571880"/>
              <a:gd name="connsiteX9-45" fmla="*/ 2468880 w 3063240"/>
              <a:gd name="connsiteY9-46" fmla="*/ 1430910 h 1571880"/>
              <a:gd name="connsiteX10-47" fmla="*/ 2750820 w 3063240"/>
              <a:gd name="connsiteY10-48" fmla="*/ 1529970 h 1571880"/>
              <a:gd name="connsiteX11-49" fmla="*/ 3063240 w 3063240"/>
              <a:gd name="connsiteY11-50" fmla="*/ 1571880 h 1571880"/>
              <a:gd name="connsiteX12-51" fmla="*/ 0 w 3063240"/>
              <a:gd name="connsiteY12-52" fmla="*/ 1568070 h 1571880"/>
              <a:gd name="connsiteX0-53" fmla="*/ 0 w 3063240"/>
              <a:gd name="connsiteY0-54" fmla="*/ 1463040 h 1466850"/>
              <a:gd name="connsiteX1-55" fmla="*/ 7620 w 3063240"/>
              <a:gd name="connsiteY1-56" fmla="*/ 0 h 1466850"/>
              <a:gd name="connsiteX2-57" fmla="*/ 308610 w 3063240"/>
              <a:gd name="connsiteY2-58" fmla="*/ 22860 h 1466850"/>
              <a:gd name="connsiteX3-59" fmla="*/ 594360 w 3063240"/>
              <a:gd name="connsiteY3-60" fmla="*/ 91440 h 1466850"/>
              <a:gd name="connsiteX4-61" fmla="*/ 937260 w 3063240"/>
              <a:gd name="connsiteY4-62" fmla="*/ 240030 h 1466850"/>
              <a:gd name="connsiteX5-63" fmla="*/ 1337310 w 3063240"/>
              <a:gd name="connsiteY5-64" fmla="*/ 449580 h 1466850"/>
              <a:gd name="connsiteX6-65" fmla="*/ 1760220 w 3063240"/>
              <a:gd name="connsiteY6-66" fmla="*/ 773430 h 1466850"/>
              <a:gd name="connsiteX7-67" fmla="*/ 2110740 w 3063240"/>
              <a:gd name="connsiteY7-68" fmla="*/ 1070610 h 1466850"/>
              <a:gd name="connsiteX8-69" fmla="*/ 2247900 w 3063240"/>
              <a:gd name="connsiteY8-70" fmla="*/ 1192530 h 1466850"/>
              <a:gd name="connsiteX9-71" fmla="*/ 2468880 w 3063240"/>
              <a:gd name="connsiteY9-72" fmla="*/ 1325880 h 1466850"/>
              <a:gd name="connsiteX10-73" fmla="*/ 2750820 w 3063240"/>
              <a:gd name="connsiteY10-74" fmla="*/ 1424940 h 1466850"/>
              <a:gd name="connsiteX11-75" fmla="*/ 3063240 w 3063240"/>
              <a:gd name="connsiteY11-76" fmla="*/ 1466850 h 1466850"/>
              <a:gd name="connsiteX12-77" fmla="*/ 0 w 3063240"/>
              <a:gd name="connsiteY12-78" fmla="*/ 1463040 h 1466850"/>
              <a:gd name="connsiteX0-79" fmla="*/ 0 w 3063240"/>
              <a:gd name="connsiteY0-80" fmla="*/ 1463040 h 1466850"/>
              <a:gd name="connsiteX1-81" fmla="*/ 7620 w 3063240"/>
              <a:gd name="connsiteY1-82" fmla="*/ 0 h 1466850"/>
              <a:gd name="connsiteX2-83" fmla="*/ 308610 w 3063240"/>
              <a:gd name="connsiteY2-84" fmla="*/ 22860 h 1466850"/>
              <a:gd name="connsiteX3-85" fmla="*/ 594360 w 3063240"/>
              <a:gd name="connsiteY3-86" fmla="*/ 91440 h 1466850"/>
              <a:gd name="connsiteX4-87" fmla="*/ 937260 w 3063240"/>
              <a:gd name="connsiteY4-88" fmla="*/ 240030 h 1466850"/>
              <a:gd name="connsiteX5-89" fmla="*/ 1337310 w 3063240"/>
              <a:gd name="connsiteY5-90" fmla="*/ 449580 h 1466850"/>
              <a:gd name="connsiteX6-91" fmla="*/ 1760220 w 3063240"/>
              <a:gd name="connsiteY6-92" fmla="*/ 773430 h 1466850"/>
              <a:gd name="connsiteX7-93" fmla="*/ 2110740 w 3063240"/>
              <a:gd name="connsiteY7-94" fmla="*/ 1070610 h 1466850"/>
              <a:gd name="connsiteX8-95" fmla="*/ 2247900 w 3063240"/>
              <a:gd name="connsiteY8-96" fmla="*/ 1192530 h 1466850"/>
              <a:gd name="connsiteX9-97" fmla="*/ 2468880 w 3063240"/>
              <a:gd name="connsiteY9-98" fmla="*/ 1325880 h 1466850"/>
              <a:gd name="connsiteX10-99" fmla="*/ 2750820 w 3063240"/>
              <a:gd name="connsiteY10-100" fmla="*/ 1424940 h 1466850"/>
              <a:gd name="connsiteX11-101" fmla="*/ 3063240 w 3063240"/>
              <a:gd name="connsiteY11-102" fmla="*/ 1466850 h 1466850"/>
              <a:gd name="connsiteX12-103" fmla="*/ 0 w 3063240"/>
              <a:gd name="connsiteY12-104" fmla="*/ 1463040 h 1466850"/>
              <a:gd name="connsiteX0-105" fmla="*/ 0 w 3063240"/>
              <a:gd name="connsiteY0-106" fmla="*/ 1463040 h 1466850"/>
              <a:gd name="connsiteX1-107" fmla="*/ 7620 w 3063240"/>
              <a:gd name="connsiteY1-108" fmla="*/ 0 h 1466850"/>
              <a:gd name="connsiteX2-109" fmla="*/ 308610 w 3063240"/>
              <a:gd name="connsiteY2-110" fmla="*/ 22860 h 1466850"/>
              <a:gd name="connsiteX3-111" fmla="*/ 594360 w 3063240"/>
              <a:gd name="connsiteY3-112" fmla="*/ 91440 h 1466850"/>
              <a:gd name="connsiteX4-113" fmla="*/ 937260 w 3063240"/>
              <a:gd name="connsiteY4-114" fmla="*/ 240030 h 1466850"/>
              <a:gd name="connsiteX5-115" fmla="*/ 1337310 w 3063240"/>
              <a:gd name="connsiteY5-116" fmla="*/ 449580 h 1466850"/>
              <a:gd name="connsiteX6-117" fmla="*/ 1760220 w 3063240"/>
              <a:gd name="connsiteY6-118" fmla="*/ 773430 h 1466850"/>
              <a:gd name="connsiteX7-119" fmla="*/ 2110740 w 3063240"/>
              <a:gd name="connsiteY7-120" fmla="*/ 1070610 h 1466850"/>
              <a:gd name="connsiteX8-121" fmla="*/ 2247900 w 3063240"/>
              <a:gd name="connsiteY8-122" fmla="*/ 1192530 h 1466850"/>
              <a:gd name="connsiteX9-123" fmla="*/ 2468880 w 3063240"/>
              <a:gd name="connsiteY9-124" fmla="*/ 1325880 h 1466850"/>
              <a:gd name="connsiteX10-125" fmla="*/ 2750820 w 3063240"/>
              <a:gd name="connsiteY10-126" fmla="*/ 1424940 h 1466850"/>
              <a:gd name="connsiteX11-127" fmla="*/ 3063240 w 3063240"/>
              <a:gd name="connsiteY11-128" fmla="*/ 1466850 h 1466850"/>
              <a:gd name="connsiteX12-129" fmla="*/ 0 w 3063240"/>
              <a:gd name="connsiteY12-130" fmla="*/ 1463040 h 1466850"/>
              <a:gd name="connsiteX0-131" fmla="*/ 0 w 3063240"/>
              <a:gd name="connsiteY0-132" fmla="*/ 1463040 h 1466850"/>
              <a:gd name="connsiteX1-133" fmla="*/ 7620 w 3063240"/>
              <a:gd name="connsiteY1-134" fmla="*/ 0 h 1466850"/>
              <a:gd name="connsiteX2-135" fmla="*/ 308610 w 3063240"/>
              <a:gd name="connsiteY2-136" fmla="*/ 22860 h 1466850"/>
              <a:gd name="connsiteX3-137" fmla="*/ 594360 w 3063240"/>
              <a:gd name="connsiteY3-138" fmla="*/ 91440 h 1466850"/>
              <a:gd name="connsiteX4-139" fmla="*/ 937260 w 3063240"/>
              <a:gd name="connsiteY4-140" fmla="*/ 240030 h 1466850"/>
              <a:gd name="connsiteX5-141" fmla="*/ 1337310 w 3063240"/>
              <a:gd name="connsiteY5-142" fmla="*/ 449580 h 1466850"/>
              <a:gd name="connsiteX6-143" fmla="*/ 1760220 w 3063240"/>
              <a:gd name="connsiteY6-144" fmla="*/ 773430 h 1466850"/>
              <a:gd name="connsiteX7-145" fmla="*/ 2110740 w 3063240"/>
              <a:gd name="connsiteY7-146" fmla="*/ 1070610 h 1466850"/>
              <a:gd name="connsiteX8-147" fmla="*/ 2247900 w 3063240"/>
              <a:gd name="connsiteY8-148" fmla="*/ 1192530 h 1466850"/>
              <a:gd name="connsiteX9-149" fmla="*/ 2468880 w 3063240"/>
              <a:gd name="connsiteY9-150" fmla="*/ 1325880 h 1466850"/>
              <a:gd name="connsiteX10-151" fmla="*/ 2750820 w 3063240"/>
              <a:gd name="connsiteY10-152" fmla="*/ 1424940 h 1466850"/>
              <a:gd name="connsiteX11-153" fmla="*/ 3063240 w 3063240"/>
              <a:gd name="connsiteY11-154" fmla="*/ 1466850 h 1466850"/>
              <a:gd name="connsiteX12-155" fmla="*/ 0 w 3063240"/>
              <a:gd name="connsiteY12-156" fmla="*/ 1463040 h 1466850"/>
              <a:gd name="connsiteX0-157" fmla="*/ 0 w 3063240"/>
              <a:gd name="connsiteY0-158" fmla="*/ 1463040 h 1466850"/>
              <a:gd name="connsiteX1-159" fmla="*/ 7620 w 3063240"/>
              <a:gd name="connsiteY1-160" fmla="*/ 0 h 1466850"/>
              <a:gd name="connsiteX2-161" fmla="*/ 308610 w 3063240"/>
              <a:gd name="connsiteY2-162" fmla="*/ 22860 h 1466850"/>
              <a:gd name="connsiteX3-163" fmla="*/ 594360 w 3063240"/>
              <a:gd name="connsiteY3-164" fmla="*/ 91440 h 1466850"/>
              <a:gd name="connsiteX4-165" fmla="*/ 937260 w 3063240"/>
              <a:gd name="connsiteY4-166" fmla="*/ 240030 h 1466850"/>
              <a:gd name="connsiteX5-167" fmla="*/ 1337310 w 3063240"/>
              <a:gd name="connsiteY5-168" fmla="*/ 449580 h 1466850"/>
              <a:gd name="connsiteX6-169" fmla="*/ 1760220 w 3063240"/>
              <a:gd name="connsiteY6-170" fmla="*/ 773430 h 1466850"/>
              <a:gd name="connsiteX7-171" fmla="*/ 2110740 w 3063240"/>
              <a:gd name="connsiteY7-172" fmla="*/ 1070610 h 1466850"/>
              <a:gd name="connsiteX8-173" fmla="*/ 2247900 w 3063240"/>
              <a:gd name="connsiteY8-174" fmla="*/ 1192530 h 1466850"/>
              <a:gd name="connsiteX9-175" fmla="*/ 2468880 w 3063240"/>
              <a:gd name="connsiteY9-176" fmla="*/ 1325880 h 1466850"/>
              <a:gd name="connsiteX10-177" fmla="*/ 2750820 w 3063240"/>
              <a:gd name="connsiteY10-178" fmla="*/ 1424940 h 1466850"/>
              <a:gd name="connsiteX11-179" fmla="*/ 3063240 w 3063240"/>
              <a:gd name="connsiteY11-180" fmla="*/ 1466850 h 1466850"/>
              <a:gd name="connsiteX12-181" fmla="*/ 0 w 3063240"/>
              <a:gd name="connsiteY12-182" fmla="*/ 1463040 h 1466850"/>
              <a:gd name="connsiteX0-183" fmla="*/ 0 w 3063240"/>
              <a:gd name="connsiteY0-184" fmla="*/ 1463040 h 1466850"/>
              <a:gd name="connsiteX1-185" fmla="*/ 7620 w 3063240"/>
              <a:gd name="connsiteY1-186" fmla="*/ 0 h 1466850"/>
              <a:gd name="connsiteX2-187" fmla="*/ 308610 w 3063240"/>
              <a:gd name="connsiteY2-188" fmla="*/ 22860 h 1466850"/>
              <a:gd name="connsiteX3-189" fmla="*/ 594360 w 3063240"/>
              <a:gd name="connsiteY3-190" fmla="*/ 91440 h 1466850"/>
              <a:gd name="connsiteX4-191" fmla="*/ 937260 w 3063240"/>
              <a:gd name="connsiteY4-192" fmla="*/ 240030 h 1466850"/>
              <a:gd name="connsiteX5-193" fmla="*/ 1337310 w 3063240"/>
              <a:gd name="connsiteY5-194" fmla="*/ 449580 h 1466850"/>
              <a:gd name="connsiteX6-195" fmla="*/ 1760220 w 3063240"/>
              <a:gd name="connsiteY6-196" fmla="*/ 773430 h 1466850"/>
              <a:gd name="connsiteX7-197" fmla="*/ 2110740 w 3063240"/>
              <a:gd name="connsiteY7-198" fmla="*/ 1070610 h 1466850"/>
              <a:gd name="connsiteX8-199" fmla="*/ 2247900 w 3063240"/>
              <a:gd name="connsiteY8-200" fmla="*/ 1192530 h 1466850"/>
              <a:gd name="connsiteX9-201" fmla="*/ 2468880 w 3063240"/>
              <a:gd name="connsiteY9-202" fmla="*/ 1325880 h 1466850"/>
              <a:gd name="connsiteX10-203" fmla="*/ 2750820 w 3063240"/>
              <a:gd name="connsiteY10-204" fmla="*/ 1424940 h 1466850"/>
              <a:gd name="connsiteX11-205" fmla="*/ 3063240 w 3063240"/>
              <a:gd name="connsiteY11-206" fmla="*/ 1466850 h 1466850"/>
              <a:gd name="connsiteX12-207" fmla="*/ 0 w 3063240"/>
              <a:gd name="connsiteY12-208" fmla="*/ 1463040 h 1466850"/>
              <a:gd name="connsiteX0-209" fmla="*/ 0 w 3063240"/>
              <a:gd name="connsiteY0-210" fmla="*/ 1463040 h 1466850"/>
              <a:gd name="connsiteX1-211" fmla="*/ 7620 w 3063240"/>
              <a:gd name="connsiteY1-212" fmla="*/ 0 h 1466850"/>
              <a:gd name="connsiteX2-213" fmla="*/ 308610 w 3063240"/>
              <a:gd name="connsiteY2-214" fmla="*/ 22860 h 1466850"/>
              <a:gd name="connsiteX3-215" fmla="*/ 594360 w 3063240"/>
              <a:gd name="connsiteY3-216" fmla="*/ 91440 h 1466850"/>
              <a:gd name="connsiteX4-217" fmla="*/ 937260 w 3063240"/>
              <a:gd name="connsiteY4-218" fmla="*/ 240030 h 1466850"/>
              <a:gd name="connsiteX5-219" fmla="*/ 1337310 w 3063240"/>
              <a:gd name="connsiteY5-220" fmla="*/ 449580 h 1466850"/>
              <a:gd name="connsiteX6-221" fmla="*/ 1760220 w 3063240"/>
              <a:gd name="connsiteY6-222" fmla="*/ 773430 h 1466850"/>
              <a:gd name="connsiteX7-223" fmla="*/ 2110740 w 3063240"/>
              <a:gd name="connsiteY7-224" fmla="*/ 1070610 h 1466850"/>
              <a:gd name="connsiteX8-225" fmla="*/ 2247900 w 3063240"/>
              <a:gd name="connsiteY8-226" fmla="*/ 1192530 h 1466850"/>
              <a:gd name="connsiteX9-227" fmla="*/ 2468880 w 3063240"/>
              <a:gd name="connsiteY9-228" fmla="*/ 1325880 h 1466850"/>
              <a:gd name="connsiteX10-229" fmla="*/ 2750820 w 3063240"/>
              <a:gd name="connsiteY10-230" fmla="*/ 1424940 h 1466850"/>
              <a:gd name="connsiteX11-231" fmla="*/ 3063240 w 3063240"/>
              <a:gd name="connsiteY11-232" fmla="*/ 1466850 h 1466850"/>
              <a:gd name="connsiteX12-233" fmla="*/ 0 w 3063240"/>
              <a:gd name="connsiteY12-234" fmla="*/ 1463040 h 1466850"/>
              <a:gd name="connsiteX0-235" fmla="*/ 0 w 3063240"/>
              <a:gd name="connsiteY0-236" fmla="*/ 1463040 h 1466850"/>
              <a:gd name="connsiteX1-237" fmla="*/ 7620 w 3063240"/>
              <a:gd name="connsiteY1-238" fmla="*/ 0 h 1466850"/>
              <a:gd name="connsiteX2-239" fmla="*/ 308610 w 3063240"/>
              <a:gd name="connsiteY2-240" fmla="*/ 22860 h 1466850"/>
              <a:gd name="connsiteX3-241" fmla="*/ 594360 w 3063240"/>
              <a:gd name="connsiteY3-242" fmla="*/ 91440 h 1466850"/>
              <a:gd name="connsiteX4-243" fmla="*/ 937260 w 3063240"/>
              <a:gd name="connsiteY4-244" fmla="*/ 240030 h 1466850"/>
              <a:gd name="connsiteX5-245" fmla="*/ 1337310 w 3063240"/>
              <a:gd name="connsiteY5-246" fmla="*/ 449580 h 1466850"/>
              <a:gd name="connsiteX6-247" fmla="*/ 1760220 w 3063240"/>
              <a:gd name="connsiteY6-248" fmla="*/ 773430 h 1466850"/>
              <a:gd name="connsiteX7-249" fmla="*/ 2110740 w 3063240"/>
              <a:gd name="connsiteY7-250" fmla="*/ 1070610 h 1466850"/>
              <a:gd name="connsiteX8-251" fmla="*/ 2247900 w 3063240"/>
              <a:gd name="connsiteY8-252" fmla="*/ 1192530 h 1466850"/>
              <a:gd name="connsiteX9-253" fmla="*/ 2468880 w 3063240"/>
              <a:gd name="connsiteY9-254" fmla="*/ 1325880 h 1466850"/>
              <a:gd name="connsiteX10-255" fmla="*/ 2750820 w 3063240"/>
              <a:gd name="connsiteY10-256" fmla="*/ 1424940 h 1466850"/>
              <a:gd name="connsiteX11-257" fmla="*/ 3063240 w 3063240"/>
              <a:gd name="connsiteY11-258" fmla="*/ 1466850 h 1466850"/>
              <a:gd name="connsiteX12-259" fmla="*/ 0 w 3063240"/>
              <a:gd name="connsiteY12-260" fmla="*/ 1463040 h 1466850"/>
              <a:gd name="connsiteX0-261" fmla="*/ 0 w 3063240"/>
              <a:gd name="connsiteY0-262" fmla="*/ 1463040 h 1466850"/>
              <a:gd name="connsiteX1-263" fmla="*/ 7620 w 3063240"/>
              <a:gd name="connsiteY1-264" fmla="*/ 0 h 1466850"/>
              <a:gd name="connsiteX2-265" fmla="*/ 308610 w 3063240"/>
              <a:gd name="connsiteY2-266" fmla="*/ 22860 h 1466850"/>
              <a:gd name="connsiteX3-267" fmla="*/ 594360 w 3063240"/>
              <a:gd name="connsiteY3-268" fmla="*/ 91440 h 1466850"/>
              <a:gd name="connsiteX4-269" fmla="*/ 937260 w 3063240"/>
              <a:gd name="connsiteY4-270" fmla="*/ 240030 h 1466850"/>
              <a:gd name="connsiteX5-271" fmla="*/ 1337310 w 3063240"/>
              <a:gd name="connsiteY5-272" fmla="*/ 449580 h 1466850"/>
              <a:gd name="connsiteX6-273" fmla="*/ 1760220 w 3063240"/>
              <a:gd name="connsiteY6-274" fmla="*/ 773430 h 1466850"/>
              <a:gd name="connsiteX7-275" fmla="*/ 2110740 w 3063240"/>
              <a:gd name="connsiteY7-276" fmla="*/ 1070610 h 1466850"/>
              <a:gd name="connsiteX8-277" fmla="*/ 2247900 w 3063240"/>
              <a:gd name="connsiteY8-278" fmla="*/ 1192530 h 1466850"/>
              <a:gd name="connsiteX9-279" fmla="*/ 2468880 w 3063240"/>
              <a:gd name="connsiteY9-280" fmla="*/ 1325880 h 1466850"/>
              <a:gd name="connsiteX10-281" fmla="*/ 2750820 w 3063240"/>
              <a:gd name="connsiteY10-282" fmla="*/ 1424940 h 1466850"/>
              <a:gd name="connsiteX11-283" fmla="*/ 3063240 w 3063240"/>
              <a:gd name="connsiteY11-284" fmla="*/ 1466850 h 1466850"/>
              <a:gd name="connsiteX12-285" fmla="*/ 0 w 3063240"/>
              <a:gd name="connsiteY12-286" fmla="*/ 1463040 h 1466850"/>
              <a:gd name="connsiteX0-287" fmla="*/ 0 w 3063240"/>
              <a:gd name="connsiteY0-288" fmla="*/ 1463040 h 1466850"/>
              <a:gd name="connsiteX1-289" fmla="*/ 7620 w 3063240"/>
              <a:gd name="connsiteY1-290" fmla="*/ 0 h 1466850"/>
              <a:gd name="connsiteX2-291" fmla="*/ 308610 w 3063240"/>
              <a:gd name="connsiteY2-292" fmla="*/ 22860 h 1466850"/>
              <a:gd name="connsiteX3-293" fmla="*/ 594360 w 3063240"/>
              <a:gd name="connsiteY3-294" fmla="*/ 91440 h 1466850"/>
              <a:gd name="connsiteX4-295" fmla="*/ 937260 w 3063240"/>
              <a:gd name="connsiteY4-296" fmla="*/ 240030 h 1466850"/>
              <a:gd name="connsiteX5-297" fmla="*/ 1337310 w 3063240"/>
              <a:gd name="connsiteY5-298" fmla="*/ 449580 h 1466850"/>
              <a:gd name="connsiteX6-299" fmla="*/ 1760220 w 3063240"/>
              <a:gd name="connsiteY6-300" fmla="*/ 773430 h 1466850"/>
              <a:gd name="connsiteX7-301" fmla="*/ 2110740 w 3063240"/>
              <a:gd name="connsiteY7-302" fmla="*/ 1070610 h 1466850"/>
              <a:gd name="connsiteX8-303" fmla="*/ 2247900 w 3063240"/>
              <a:gd name="connsiteY8-304" fmla="*/ 1192530 h 1466850"/>
              <a:gd name="connsiteX9-305" fmla="*/ 2468880 w 3063240"/>
              <a:gd name="connsiteY9-306" fmla="*/ 1325880 h 1466850"/>
              <a:gd name="connsiteX10-307" fmla="*/ 2750820 w 3063240"/>
              <a:gd name="connsiteY10-308" fmla="*/ 1424940 h 1466850"/>
              <a:gd name="connsiteX11-309" fmla="*/ 3063240 w 3063240"/>
              <a:gd name="connsiteY11-310" fmla="*/ 1466850 h 1466850"/>
              <a:gd name="connsiteX12-311" fmla="*/ 0 w 3063240"/>
              <a:gd name="connsiteY12-312" fmla="*/ 1463040 h 1466850"/>
              <a:gd name="connsiteX0-313" fmla="*/ 0 w 3063240"/>
              <a:gd name="connsiteY0-314" fmla="*/ 1463040 h 1466850"/>
              <a:gd name="connsiteX1-315" fmla="*/ 7620 w 3063240"/>
              <a:gd name="connsiteY1-316" fmla="*/ 0 h 1466850"/>
              <a:gd name="connsiteX2-317" fmla="*/ 308610 w 3063240"/>
              <a:gd name="connsiteY2-318" fmla="*/ 22860 h 1466850"/>
              <a:gd name="connsiteX3-319" fmla="*/ 594360 w 3063240"/>
              <a:gd name="connsiteY3-320" fmla="*/ 91440 h 1466850"/>
              <a:gd name="connsiteX4-321" fmla="*/ 937260 w 3063240"/>
              <a:gd name="connsiteY4-322" fmla="*/ 240030 h 1466850"/>
              <a:gd name="connsiteX5-323" fmla="*/ 1337310 w 3063240"/>
              <a:gd name="connsiteY5-324" fmla="*/ 449580 h 1466850"/>
              <a:gd name="connsiteX6-325" fmla="*/ 1760220 w 3063240"/>
              <a:gd name="connsiteY6-326" fmla="*/ 773430 h 1466850"/>
              <a:gd name="connsiteX7-327" fmla="*/ 2110740 w 3063240"/>
              <a:gd name="connsiteY7-328" fmla="*/ 1070610 h 1466850"/>
              <a:gd name="connsiteX8-329" fmla="*/ 2247900 w 3063240"/>
              <a:gd name="connsiteY8-330" fmla="*/ 1192530 h 1466850"/>
              <a:gd name="connsiteX9-331" fmla="*/ 2468880 w 3063240"/>
              <a:gd name="connsiteY9-332" fmla="*/ 1325880 h 1466850"/>
              <a:gd name="connsiteX10-333" fmla="*/ 2750820 w 3063240"/>
              <a:gd name="connsiteY10-334" fmla="*/ 1424940 h 1466850"/>
              <a:gd name="connsiteX11-335" fmla="*/ 3063240 w 3063240"/>
              <a:gd name="connsiteY11-336" fmla="*/ 1466850 h 1466850"/>
              <a:gd name="connsiteX12-337" fmla="*/ 0 w 3063240"/>
              <a:gd name="connsiteY12-338" fmla="*/ 1463040 h 1466850"/>
              <a:gd name="connsiteX0-339" fmla="*/ 0 w 3221060"/>
              <a:gd name="connsiteY0-340" fmla="*/ 1463040 h 1466850"/>
              <a:gd name="connsiteX1-341" fmla="*/ 7620 w 3221060"/>
              <a:gd name="connsiteY1-342" fmla="*/ 0 h 1466850"/>
              <a:gd name="connsiteX2-343" fmla="*/ 308610 w 3221060"/>
              <a:gd name="connsiteY2-344" fmla="*/ 22860 h 1466850"/>
              <a:gd name="connsiteX3-345" fmla="*/ 594360 w 3221060"/>
              <a:gd name="connsiteY3-346" fmla="*/ 91440 h 1466850"/>
              <a:gd name="connsiteX4-347" fmla="*/ 937260 w 3221060"/>
              <a:gd name="connsiteY4-348" fmla="*/ 240030 h 1466850"/>
              <a:gd name="connsiteX5-349" fmla="*/ 1337310 w 3221060"/>
              <a:gd name="connsiteY5-350" fmla="*/ 449580 h 1466850"/>
              <a:gd name="connsiteX6-351" fmla="*/ 1760220 w 3221060"/>
              <a:gd name="connsiteY6-352" fmla="*/ 773430 h 1466850"/>
              <a:gd name="connsiteX7-353" fmla="*/ 2110740 w 3221060"/>
              <a:gd name="connsiteY7-354" fmla="*/ 1070610 h 1466850"/>
              <a:gd name="connsiteX8-355" fmla="*/ 2247900 w 3221060"/>
              <a:gd name="connsiteY8-356" fmla="*/ 1192530 h 1466850"/>
              <a:gd name="connsiteX9-357" fmla="*/ 2468880 w 3221060"/>
              <a:gd name="connsiteY9-358" fmla="*/ 1325880 h 1466850"/>
              <a:gd name="connsiteX10-359" fmla="*/ 2750820 w 3221060"/>
              <a:gd name="connsiteY10-360" fmla="*/ 1424940 h 1466850"/>
              <a:gd name="connsiteX11-361" fmla="*/ 3063240 w 3221060"/>
              <a:gd name="connsiteY11-362" fmla="*/ 1466850 h 1466850"/>
              <a:gd name="connsiteX12-363" fmla="*/ 0 w 3221060"/>
              <a:gd name="connsiteY12-364" fmla="*/ 1463040 h 1466850"/>
              <a:gd name="connsiteX0-365" fmla="*/ 0 w 3221060"/>
              <a:gd name="connsiteY0-366" fmla="*/ 1463040 h 1466850"/>
              <a:gd name="connsiteX1-367" fmla="*/ 7620 w 3221060"/>
              <a:gd name="connsiteY1-368" fmla="*/ 0 h 1466850"/>
              <a:gd name="connsiteX2-369" fmla="*/ 308610 w 3221060"/>
              <a:gd name="connsiteY2-370" fmla="*/ 22860 h 1466850"/>
              <a:gd name="connsiteX3-371" fmla="*/ 594360 w 3221060"/>
              <a:gd name="connsiteY3-372" fmla="*/ 91440 h 1466850"/>
              <a:gd name="connsiteX4-373" fmla="*/ 937260 w 3221060"/>
              <a:gd name="connsiteY4-374" fmla="*/ 232410 h 1466850"/>
              <a:gd name="connsiteX5-375" fmla="*/ 1337310 w 3221060"/>
              <a:gd name="connsiteY5-376" fmla="*/ 449580 h 1466850"/>
              <a:gd name="connsiteX6-377" fmla="*/ 1760220 w 3221060"/>
              <a:gd name="connsiteY6-378" fmla="*/ 773430 h 1466850"/>
              <a:gd name="connsiteX7-379" fmla="*/ 2110740 w 3221060"/>
              <a:gd name="connsiteY7-380" fmla="*/ 1070610 h 1466850"/>
              <a:gd name="connsiteX8-381" fmla="*/ 2247900 w 3221060"/>
              <a:gd name="connsiteY8-382" fmla="*/ 1192530 h 1466850"/>
              <a:gd name="connsiteX9-383" fmla="*/ 2468880 w 3221060"/>
              <a:gd name="connsiteY9-384" fmla="*/ 1325880 h 1466850"/>
              <a:gd name="connsiteX10-385" fmla="*/ 2750820 w 3221060"/>
              <a:gd name="connsiteY10-386" fmla="*/ 1424940 h 1466850"/>
              <a:gd name="connsiteX11-387" fmla="*/ 3063240 w 3221060"/>
              <a:gd name="connsiteY11-388" fmla="*/ 1466850 h 1466850"/>
              <a:gd name="connsiteX12-389" fmla="*/ 0 w 3221060"/>
              <a:gd name="connsiteY12-390" fmla="*/ 1463040 h 1466850"/>
              <a:gd name="connsiteX0-391" fmla="*/ 0 w 3221060"/>
              <a:gd name="connsiteY0-392" fmla="*/ 1463040 h 1466850"/>
              <a:gd name="connsiteX1-393" fmla="*/ 7620 w 3221060"/>
              <a:gd name="connsiteY1-394" fmla="*/ 0 h 1466850"/>
              <a:gd name="connsiteX2-395" fmla="*/ 308610 w 3221060"/>
              <a:gd name="connsiteY2-396" fmla="*/ 22860 h 1466850"/>
              <a:gd name="connsiteX3-397" fmla="*/ 594360 w 3221060"/>
              <a:gd name="connsiteY3-398" fmla="*/ 91440 h 1466850"/>
              <a:gd name="connsiteX4-399" fmla="*/ 937260 w 3221060"/>
              <a:gd name="connsiteY4-400" fmla="*/ 232410 h 1466850"/>
              <a:gd name="connsiteX5-401" fmla="*/ 1337310 w 3221060"/>
              <a:gd name="connsiteY5-402" fmla="*/ 449580 h 1466850"/>
              <a:gd name="connsiteX6-403" fmla="*/ 1760220 w 3221060"/>
              <a:gd name="connsiteY6-404" fmla="*/ 773430 h 1466850"/>
              <a:gd name="connsiteX7-405" fmla="*/ 2042160 w 3221060"/>
              <a:gd name="connsiteY7-406" fmla="*/ 1017270 h 1466850"/>
              <a:gd name="connsiteX8-407" fmla="*/ 2247900 w 3221060"/>
              <a:gd name="connsiteY8-408" fmla="*/ 1192530 h 1466850"/>
              <a:gd name="connsiteX9-409" fmla="*/ 2468880 w 3221060"/>
              <a:gd name="connsiteY9-410" fmla="*/ 1325880 h 1466850"/>
              <a:gd name="connsiteX10-411" fmla="*/ 2750820 w 3221060"/>
              <a:gd name="connsiteY10-412" fmla="*/ 1424940 h 1466850"/>
              <a:gd name="connsiteX11-413" fmla="*/ 3063240 w 3221060"/>
              <a:gd name="connsiteY11-414" fmla="*/ 1466850 h 1466850"/>
              <a:gd name="connsiteX12-415" fmla="*/ 0 w 3221060"/>
              <a:gd name="connsiteY12-416" fmla="*/ 1463040 h 1466850"/>
              <a:gd name="connsiteX0-417" fmla="*/ 0 w 3221060"/>
              <a:gd name="connsiteY0-418" fmla="*/ 1463040 h 1466850"/>
              <a:gd name="connsiteX1-419" fmla="*/ 7620 w 3221060"/>
              <a:gd name="connsiteY1-420" fmla="*/ 0 h 1466850"/>
              <a:gd name="connsiteX2-421" fmla="*/ 312420 w 3221060"/>
              <a:gd name="connsiteY2-422" fmla="*/ 19050 h 1466850"/>
              <a:gd name="connsiteX3-423" fmla="*/ 594360 w 3221060"/>
              <a:gd name="connsiteY3-424" fmla="*/ 91440 h 1466850"/>
              <a:gd name="connsiteX4-425" fmla="*/ 937260 w 3221060"/>
              <a:gd name="connsiteY4-426" fmla="*/ 232410 h 1466850"/>
              <a:gd name="connsiteX5-427" fmla="*/ 1337310 w 3221060"/>
              <a:gd name="connsiteY5-428" fmla="*/ 449580 h 1466850"/>
              <a:gd name="connsiteX6-429" fmla="*/ 1760220 w 3221060"/>
              <a:gd name="connsiteY6-430" fmla="*/ 773430 h 1466850"/>
              <a:gd name="connsiteX7-431" fmla="*/ 2042160 w 3221060"/>
              <a:gd name="connsiteY7-432" fmla="*/ 1017270 h 1466850"/>
              <a:gd name="connsiteX8-433" fmla="*/ 2247900 w 3221060"/>
              <a:gd name="connsiteY8-434" fmla="*/ 1192530 h 1466850"/>
              <a:gd name="connsiteX9-435" fmla="*/ 2468880 w 3221060"/>
              <a:gd name="connsiteY9-436" fmla="*/ 1325880 h 1466850"/>
              <a:gd name="connsiteX10-437" fmla="*/ 2750820 w 3221060"/>
              <a:gd name="connsiteY10-438" fmla="*/ 1424940 h 1466850"/>
              <a:gd name="connsiteX11-439" fmla="*/ 3063240 w 3221060"/>
              <a:gd name="connsiteY11-440" fmla="*/ 1466850 h 1466850"/>
              <a:gd name="connsiteX12-441" fmla="*/ 0 w 3221060"/>
              <a:gd name="connsiteY12-442" fmla="*/ 1463040 h 1466850"/>
              <a:gd name="connsiteX0-443" fmla="*/ 0 w 3221060"/>
              <a:gd name="connsiteY0-444" fmla="*/ 1463040 h 1466850"/>
              <a:gd name="connsiteX1-445" fmla="*/ 7620 w 3221060"/>
              <a:gd name="connsiteY1-446" fmla="*/ 0 h 1466850"/>
              <a:gd name="connsiteX2-447" fmla="*/ 312420 w 3221060"/>
              <a:gd name="connsiteY2-448" fmla="*/ 19050 h 1466850"/>
              <a:gd name="connsiteX3-449" fmla="*/ 594360 w 3221060"/>
              <a:gd name="connsiteY3-450" fmla="*/ 91440 h 1466850"/>
              <a:gd name="connsiteX4-451" fmla="*/ 937260 w 3221060"/>
              <a:gd name="connsiteY4-452" fmla="*/ 232410 h 1466850"/>
              <a:gd name="connsiteX5-453" fmla="*/ 1337310 w 3221060"/>
              <a:gd name="connsiteY5-454" fmla="*/ 449580 h 1466850"/>
              <a:gd name="connsiteX6-455" fmla="*/ 1760220 w 3221060"/>
              <a:gd name="connsiteY6-456" fmla="*/ 773430 h 1466850"/>
              <a:gd name="connsiteX7-457" fmla="*/ 2042160 w 3221060"/>
              <a:gd name="connsiteY7-458" fmla="*/ 1017270 h 1466850"/>
              <a:gd name="connsiteX8-459" fmla="*/ 2247900 w 3221060"/>
              <a:gd name="connsiteY8-460" fmla="*/ 1192530 h 1466850"/>
              <a:gd name="connsiteX9-461" fmla="*/ 2468880 w 3221060"/>
              <a:gd name="connsiteY9-462" fmla="*/ 1325880 h 1466850"/>
              <a:gd name="connsiteX10-463" fmla="*/ 2750820 w 3221060"/>
              <a:gd name="connsiteY10-464" fmla="*/ 1424940 h 1466850"/>
              <a:gd name="connsiteX11-465" fmla="*/ 3063240 w 3221060"/>
              <a:gd name="connsiteY11-466" fmla="*/ 1466850 h 1466850"/>
              <a:gd name="connsiteX12-467" fmla="*/ 0 w 3221060"/>
              <a:gd name="connsiteY12-468" fmla="*/ 1463040 h 1466850"/>
              <a:gd name="connsiteX0-469" fmla="*/ 0 w 3221060"/>
              <a:gd name="connsiteY0-470" fmla="*/ 1463570 h 1467380"/>
              <a:gd name="connsiteX1-471" fmla="*/ 7620 w 3221060"/>
              <a:gd name="connsiteY1-472" fmla="*/ 530 h 1467380"/>
              <a:gd name="connsiteX2-473" fmla="*/ 312420 w 3221060"/>
              <a:gd name="connsiteY2-474" fmla="*/ 19580 h 1467380"/>
              <a:gd name="connsiteX3-475" fmla="*/ 594360 w 3221060"/>
              <a:gd name="connsiteY3-476" fmla="*/ 91970 h 1467380"/>
              <a:gd name="connsiteX4-477" fmla="*/ 937260 w 3221060"/>
              <a:gd name="connsiteY4-478" fmla="*/ 232940 h 1467380"/>
              <a:gd name="connsiteX5-479" fmla="*/ 1337310 w 3221060"/>
              <a:gd name="connsiteY5-480" fmla="*/ 450110 h 1467380"/>
              <a:gd name="connsiteX6-481" fmla="*/ 1760220 w 3221060"/>
              <a:gd name="connsiteY6-482" fmla="*/ 773960 h 1467380"/>
              <a:gd name="connsiteX7-483" fmla="*/ 2042160 w 3221060"/>
              <a:gd name="connsiteY7-484" fmla="*/ 1017800 h 1467380"/>
              <a:gd name="connsiteX8-485" fmla="*/ 2247900 w 3221060"/>
              <a:gd name="connsiteY8-486" fmla="*/ 1193060 h 1467380"/>
              <a:gd name="connsiteX9-487" fmla="*/ 2468880 w 3221060"/>
              <a:gd name="connsiteY9-488" fmla="*/ 1326410 h 1467380"/>
              <a:gd name="connsiteX10-489" fmla="*/ 2750820 w 3221060"/>
              <a:gd name="connsiteY10-490" fmla="*/ 1425470 h 1467380"/>
              <a:gd name="connsiteX11-491" fmla="*/ 3063240 w 3221060"/>
              <a:gd name="connsiteY11-492" fmla="*/ 1467380 h 1467380"/>
              <a:gd name="connsiteX12-493" fmla="*/ 0 w 3221060"/>
              <a:gd name="connsiteY12-494" fmla="*/ 1463570 h 1467380"/>
              <a:gd name="connsiteX0-495" fmla="*/ 0 w 3221060"/>
              <a:gd name="connsiteY0-496" fmla="*/ 1463040 h 1466850"/>
              <a:gd name="connsiteX1-497" fmla="*/ 7620 w 3221060"/>
              <a:gd name="connsiteY1-498" fmla="*/ 0 h 1466850"/>
              <a:gd name="connsiteX2-499" fmla="*/ 354330 w 3221060"/>
              <a:gd name="connsiteY2-500" fmla="*/ 26670 h 1466850"/>
              <a:gd name="connsiteX3-501" fmla="*/ 594360 w 3221060"/>
              <a:gd name="connsiteY3-502" fmla="*/ 91440 h 1466850"/>
              <a:gd name="connsiteX4-503" fmla="*/ 937260 w 3221060"/>
              <a:gd name="connsiteY4-504" fmla="*/ 232410 h 1466850"/>
              <a:gd name="connsiteX5-505" fmla="*/ 1337310 w 3221060"/>
              <a:gd name="connsiteY5-506" fmla="*/ 449580 h 1466850"/>
              <a:gd name="connsiteX6-507" fmla="*/ 1760220 w 3221060"/>
              <a:gd name="connsiteY6-508" fmla="*/ 773430 h 1466850"/>
              <a:gd name="connsiteX7-509" fmla="*/ 2042160 w 3221060"/>
              <a:gd name="connsiteY7-510" fmla="*/ 1017270 h 1466850"/>
              <a:gd name="connsiteX8-511" fmla="*/ 2247900 w 3221060"/>
              <a:gd name="connsiteY8-512" fmla="*/ 1192530 h 1466850"/>
              <a:gd name="connsiteX9-513" fmla="*/ 2468880 w 3221060"/>
              <a:gd name="connsiteY9-514" fmla="*/ 1325880 h 1466850"/>
              <a:gd name="connsiteX10-515" fmla="*/ 2750820 w 3221060"/>
              <a:gd name="connsiteY10-516" fmla="*/ 1424940 h 1466850"/>
              <a:gd name="connsiteX11-517" fmla="*/ 3063240 w 3221060"/>
              <a:gd name="connsiteY11-518" fmla="*/ 1466850 h 1466850"/>
              <a:gd name="connsiteX12-519" fmla="*/ 0 w 3221060"/>
              <a:gd name="connsiteY12-520" fmla="*/ 1463040 h 1466850"/>
              <a:gd name="connsiteX0-521" fmla="*/ 0 w 3221060"/>
              <a:gd name="connsiteY0-522" fmla="*/ 1463040 h 1466850"/>
              <a:gd name="connsiteX1-523" fmla="*/ 7620 w 3221060"/>
              <a:gd name="connsiteY1-524" fmla="*/ 0 h 1466850"/>
              <a:gd name="connsiteX2-525" fmla="*/ 354330 w 3221060"/>
              <a:gd name="connsiteY2-526" fmla="*/ 26670 h 1466850"/>
              <a:gd name="connsiteX3-527" fmla="*/ 594360 w 3221060"/>
              <a:gd name="connsiteY3-528" fmla="*/ 91440 h 1466850"/>
              <a:gd name="connsiteX4-529" fmla="*/ 937260 w 3221060"/>
              <a:gd name="connsiteY4-530" fmla="*/ 232410 h 1466850"/>
              <a:gd name="connsiteX5-531" fmla="*/ 1337310 w 3221060"/>
              <a:gd name="connsiteY5-532" fmla="*/ 449580 h 1466850"/>
              <a:gd name="connsiteX6-533" fmla="*/ 1760220 w 3221060"/>
              <a:gd name="connsiteY6-534" fmla="*/ 773430 h 1466850"/>
              <a:gd name="connsiteX7-535" fmla="*/ 2042160 w 3221060"/>
              <a:gd name="connsiteY7-536" fmla="*/ 1017270 h 1466850"/>
              <a:gd name="connsiteX8-537" fmla="*/ 2247900 w 3221060"/>
              <a:gd name="connsiteY8-538" fmla="*/ 1192530 h 1466850"/>
              <a:gd name="connsiteX9-539" fmla="*/ 2468880 w 3221060"/>
              <a:gd name="connsiteY9-540" fmla="*/ 1325880 h 1466850"/>
              <a:gd name="connsiteX10-541" fmla="*/ 2750820 w 3221060"/>
              <a:gd name="connsiteY10-542" fmla="*/ 1424940 h 1466850"/>
              <a:gd name="connsiteX11-543" fmla="*/ 3063240 w 3221060"/>
              <a:gd name="connsiteY11-544" fmla="*/ 1466850 h 1466850"/>
              <a:gd name="connsiteX12-545" fmla="*/ 0 w 3221060"/>
              <a:gd name="connsiteY12-546" fmla="*/ 1463040 h 1466850"/>
              <a:gd name="connsiteX0-547" fmla="*/ 0 w 3221060"/>
              <a:gd name="connsiteY0-548" fmla="*/ 1463040 h 1466850"/>
              <a:gd name="connsiteX1-549" fmla="*/ 7620 w 3221060"/>
              <a:gd name="connsiteY1-550" fmla="*/ 0 h 1466850"/>
              <a:gd name="connsiteX2-551" fmla="*/ 354330 w 3221060"/>
              <a:gd name="connsiteY2-552" fmla="*/ 26670 h 1466850"/>
              <a:gd name="connsiteX3-553" fmla="*/ 594360 w 3221060"/>
              <a:gd name="connsiteY3-554" fmla="*/ 91440 h 1466850"/>
              <a:gd name="connsiteX4-555" fmla="*/ 937260 w 3221060"/>
              <a:gd name="connsiteY4-556" fmla="*/ 232410 h 1466850"/>
              <a:gd name="connsiteX5-557" fmla="*/ 1337310 w 3221060"/>
              <a:gd name="connsiteY5-558" fmla="*/ 449580 h 1466850"/>
              <a:gd name="connsiteX6-559" fmla="*/ 1760220 w 3221060"/>
              <a:gd name="connsiteY6-560" fmla="*/ 773430 h 1466850"/>
              <a:gd name="connsiteX7-561" fmla="*/ 2042160 w 3221060"/>
              <a:gd name="connsiteY7-562" fmla="*/ 1017270 h 1466850"/>
              <a:gd name="connsiteX8-563" fmla="*/ 2247900 w 3221060"/>
              <a:gd name="connsiteY8-564" fmla="*/ 1192530 h 1466850"/>
              <a:gd name="connsiteX9-565" fmla="*/ 2468880 w 3221060"/>
              <a:gd name="connsiteY9-566" fmla="*/ 1325880 h 1466850"/>
              <a:gd name="connsiteX10-567" fmla="*/ 2750820 w 3221060"/>
              <a:gd name="connsiteY10-568" fmla="*/ 1424940 h 1466850"/>
              <a:gd name="connsiteX11-569" fmla="*/ 3063240 w 3221060"/>
              <a:gd name="connsiteY11-570" fmla="*/ 1466850 h 1466850"/>
              <a:gd name="connsiteX12-571" fmla="*/ 0 w 3221060"/>
              <a:gd name="connsiteY12-572" fmla="*/ 1463040 h 1466850"/>
              <a:gd name="connsiteX0-573" fmla="*/ 0 w 3221682"/>
              <a:gd name="connsiteY0-574" fmla="*/ 1463040 h 1466850"/>
              <a:gd name="connsiteX1-575" fmla="*/ 7620 w 3221682"/>
              <a:gd name="connsiteY1-576" fmla="*/ 0 h 1466850"/>
              <a:gd name="connsiteX2-577" fmla="*/ 354330 w 3221682"/>
              <a:gd name="connsiteY2-578" fmla="*/ 26670 h 1466850"/>
              <a:gd name="connsiteX3-579" fmla="*/ 594360 w 3221682"/>
              <a:gd name="connsiteY3-580" fmla="*/ 91440 h 1466850"/>
              <a:gd name="connsiteX4-581" fmla="*/ 937260 w 3221682"/>
              <a:gd name="connsiteY4-582" fmla="*/ 232410 h 1466850"/>
              <a:gd name="connsiteX5-583" fmla="*/ 1337310 w 3221682"/>
              <a:gd name="connsiteY5-584" fmla="*/ 449580 h 1466850"/>
              <a:gd name="connsiteX6-585" fmla="*/ 1760220 w 3221682"/>
              <a:gd name="connsiteY6-586" fmla="*/ 773430 h 1466850"/>
              <a:gd name="connsiteX7-587" fmla="*/ 2042160 w 3221682"/>
              <a:gd name="connsiteY7-588" fmla="*/ 1017270 h 1466850"/>
              <a:gd name="connsiteX8-589" fmla="*/ 2247900 w 3221682"/>
              <a:gd name="connsiteY8-590" fmla="*/ 1192530 h 1466850"/>
              <a:gd name="connsiteX9-591" fmla="*/ 2472690 w 3221682"/>
              <a:gd name="connsiteY9-592" fmla="*/ 1333500 h 1466850"/>
              <a:gd name="connsiteX10-593" fmla="*/ 2750820 w 3221682"/>
              <a:gd name="connsiteY10-594" fmla="*/ 1424940 h 1466850"/>
              <a:gd name="connsiteX11-595" fmla="*/ 3063240 w 3221682"/>
              <a:gd name="connsiteY11-596" fmla="*/ 1466850 h 1466850"/>
              <a:gd name="connsiteX12-597" fmla="*/ 0 w 3221682"/>
              <a:gd name="connsiteY12-598" fmla="*/ 1463040 h 1466850"/>
              <a:gd name="connsiteX0-599" fmla="*/ 0 w 3221682"/>
              <a:gd name="connsiteY0-600" fmla="*/ 1463040 h 1466850"/>
              <a:gd name="connsiteX1-601" fmla="*/ 7620 w 3221682"/>
              <a:gd name="connsiteY1-602" fmla="*/ 0 h 1466850"/>
              <a:gd name="connsiteX2-603" fmla="*/ 354330 w 3221682"/>
              <a:gd name="connsiteY2-604" fmla="*/ 26670 h 1466850"/>
              <a:gd name="connsiteX3-605" fmla="*/ 594360 w 3221682"/>
              <a:gd name="connsiteY3-606" fmla="*/ 91440 h 1466850"/>
              <a:gd name="connsiteX4-607" fmla="*/ 937260 w 3221682"/>
              <a:gd name="connsiteY4-608" fmla="*/ 232410 h 1466850"/>
              <a:gd name="connsiteX5-609" fmla="*/ 1337310 w 3221682"/>
              <a:gd name="connsiteY5-610" fmla="*/ 449580 h 1466850"/>
              <a:gd name="connsiteX6-611" fmla="*/ 1760220 w 3221682"/>
              <a:gd name="connsiteY6-612" fmla="*/ 773430 h 1466850"/>
              <a:gd name="connsiteX7-613" fmla="*/ 2042160 w 3221682"/>
              <a:gd name="connsiteY7-614" fmla="*/ 1017270 h 1466850"/>
              <a:gd name="connsiteX8-615" fmla="*/ 2247900 w 3221682"/>
              <a:gd name="connsiteY8-616" fmla="*/ 1192530 h 1466850"/>
              <a:gd name="connsiteX9-617" fmla="*/ 2472690 w 3221682"/>
              <a:gd name="connsiteY9-618" fmla="*/ 1333500 h 1466850"/>
              <a:gd name="connsiteX10-619" fmla="*/ 2750820 w 3221682"/>
              <a:gd name="connsiteY10-620" fmla="*/ 1424940 h 1466850"/>
              <a:gd name="connsiteX11-621" fmla="*/ 3063240 w 3221682"/>
              <a:gd name="connsiteY11-622" fmla="*/ 1466850 h 1466850"/>
              <a:gd name="connsiteX12-623" fmla="*/ 0 w 3221682"/>
              <a:gd name="connsiteY12-624" fmla="*/ 1463040 h 1466850"/>
              <a:gd name="connsiteX0-625" fmla="*/ 0 w 3221682"/>
              <a:gd name="connsiteY0-626" fmla="*/ 1452816 h 1456626"/>
              <a:gd name="connsiteX1-627" fmla="*/ 7620 w 3221682"/>
              <a:gd name="connsiteY1-628" fmla="*/ 0 h 1456626"/>
              <a:gd name="connsiteX2-629" fmla="*/ 354330 w 3221682"/>
              <a:gd name="connsiteY2-630" fmla="*/ 16446 h 1456626"/>
              <a:gd name="connsiteX3-631" fmla="*/ 594360 w 3221682"/>
              <a:gd name="connsiteY3-632" fmla="*/ 81216 h 1456626"/>
              <a:gd name="connsiteX4-633" fmla="*/ 937260 w 3221682"/>
              <a:gd name="connsiteY4-634" fmla="*/ 222186 h 1456626"/>
              <a:gd name="connsiteX5-635" fmla="*/ 1337310 w 3221682"/>
              <a:gd name="connsiteY5-636" fmla="*/ 439356 h 1456626"/>
              <a:gd name="connsiteX6-637" fmla="*/ 1760220 w 3221682"/>
              <a:gd name="connsiteY6-638" fmla="*/ 763206 h 1456626"/>
              <a:gd name="connsiteX7-639" fmla="*/ 2042160 w 3221682"/>
              <a:gd name="connsiteY7-640" fmla="*/ 1007046 h 1456626"/>
              <a:gd name="connsiteX8-641" fmla="*/ 2247900 w 3221682"/>
              <a:gd name="connsiteY8-642" fmla="*/ 1182306 h 1456626"/>
              <a:gd name="connsiteX9-643" fmla="*/ 2472690 w 3221682"/>
              <a:gd name="connsiteY9-644" fmla="*/ 1323276 h 1456626"/>
              <a:gd name="connsiteX10-645" fmla="*/ 2750820 w 3221682"/>
              <a:gd name="connsiteY10-646" fmla="*/ 1414716 h 1456626"/>
              <a:gd name="connsiteX11-647" fmla="*/ 3063240 w 3221682"/>
              <a:gd name="connsiteY11-648" fmla="*/ 1456626 h 1456626"/>
              <a:gd name="connsiteX12-649" fmla="*/ 0 w 3221682"/>
              <a:gd name="connsiteY12-650" fmla="*/ 1452816 h 1456626"/>
              <a:gd name="connsiteX0-651" fmla="*/ 0 w 3221682"/>
              <a:gd name="connsiteY0-652" fmla="*/ 1452816 h 1456626"/>
              <a:gd name="connsiteX1-653" fmla="*/ 7620 w 3221682"/>
              <a:gd name="connsiteY1-654" fmla="*/ 0 h 1456626"/>
              <a:gd name="connsiteX2-655" fmla="*/ 361950 w 3221682"/>
              <a:gd name="connsiteY2-656" fmla="*/ 63478 h 1456626"/>
              <a:gd name="connsiteX3-657" fmla="*/ 594360 w 3221682"/>
              <a:gd name="connsiteY3-658" fmla="*/ 81216 h 1456626"/>
              <a:gd name="connsiteX4-659" fmla="*/ 937260 w 3221682"/>
              <a:gd name="connsiteY4-660" fmla="*/ 222186 h 1456626"/>
              <a:gd name="connsiteX5-661" fmla="*/ 1337310 w 3221682"/>
              <a:gd name="connsiteY5-662" fmla="*/ 439356 h 1456626"/>
              <a:gd name="connsiteX6-663" fmla="*/ 1760220 w 3221682"/>
              <a:gd name="connsiteY6-664" fmla="*/ 763206 h 1456626"/>
              <a:gd name="connsiteX7-665" fmla="*/ 2042160 w 3221682"/>
              <a:gd name="connsiteY7-666" fmla="*/ 1007046 h 1456626"/>
              <a:gd name="connsiteX8-667" fmla="*/ 2247900 w 3221682"/>
              <a:gd name="connsiteY8-668" fmla="*/ 1182306 h 1456626"/>
              <a:gd name="connsiteX9-669" fmla="*/ 2472690 w 3221682"/>
              <a:gd name="connsiteY9-670" fmla="*/ 1323276 h 1456626"/>
              <a:gd name="connsiteX10-671" fmla="*/ 2750820 w 3221682"/>
              <a:gd name="connsiteY10-672" fmla="*/ 1414716 h 1456626"/>
              <a:gd name="connsiteX11-673" fmla="*/ 3063240 w 3221682"/>
              <a:gd name="connsiteY11-674" fmla="*/ 1456626 h 1456626"/>
              <a:gd name="connsiteX12-675" fmla="*/ 0 w 3221682"/>
              <a:gd name="connsiteY12-676" fmla="*/ 1452816 h 1456626"/>
              <a:gd name="connsiteX0-677" fmla="*/ 0 w 3221682"/>
              <a:gd name="connsiteY0-678" fmla="*/ 1452816 h 1456626"/>
              <a:gd name="connsiteX1-679" fmla="*/ 7620 w 3221682"/>
              <a:gd name="connsiteY1-680" fmla="*/ 0 h 1456626"/>
              <a:gd name="connsiteX2-681" fmla="*/ 361950 w 3221682"/>
              <a:gd name="connsiteY2-682" fmla="*/ 63478 h 1456626"/>
              <a:gd name="connsiteX3-683" fmla="*/ 579120 w 3221682"/>
              <a:gd name="connsiteY3-684" fmla="*/ 130293 h 1456626"/>
              <a:gd name="connsiteX4-685" fmla="*/ 937260 w 3221682"/>
              <a:gd name="connsiteY4-686" fmla="*/ 222186 h 1456626"/>
              <a:gd name="connsiteX5-687" fmla="*/ 1337310 w 3221682"/>
              <a:gd name="connsiteY5-688" fmla="*/ 439356 h 1456626"/>
              <a:gd name="connsiteX6-689" fmla="*/ 1760220 w 3221682"/>
              <a:gd name="connsiteY6-690" fmla="*/ 763206 h 1456626"/>
              <a:gd name="connsiteX7-691" fmla="*/ 2042160 w 3221682"/>
              <a:gd name="connsiteY7-692" fmla="*/ 1007046 h 1456626"/>
              <a:gd name="connsiteX8-693" fmla="*/ 2247900 w 3221682"/>
              <a:gd name="connsiteY8-694" fmla="*/ 1182306 h 1456626"/>
              <a:gd name="connsiteX9-695" fmla="*/ 2472690 w 3221682"/>
              <a:gd name="connsiteY9-696" fmla="*/ 1323276 h 1456626"/>
              <a:gd name="connsiteX10-697" fmla="*/ 2750820 w 3221682"/>
              <a:gd name="connsiteY10-698" fmla="*/ 1414716 h 1456626"/>
              <a:gd name="connsiteX11-699" fmla="*/ 3063240 w 3221682"/>
              <a:gd name="connsiteY11-700" fmla="*/ 1456626 h 1456626"/>
              <a:gd name="connsiteX12-701" fmla="*/ 0 w 3221682"/>
              <a:gd name="connsiteY12-702" fmla="*/ 1452816 h 1456626"/>
              <a:gd name="connsiteX0-703" fmla="*/ 0 w 3221682"/>
              <a:gd name="connsiteY0-704" fmla="*/ 1452816 h 1456626"/>
              <a:gd name="connsiteX1-705" fmla="*/ 7620 w 3221682"/>
              <a:gd name="connsiteY1-706" fmla="*/ 0 h 1456626"/>
              <a:gd name="connsiteX2-707" fmla="*/ 361950 w 3221682"/>
              <a:gd name="connsiteY2-708" fmla="*/ 63478 h 1456626"/>
              <a:gd name="connsiteX3-709" fmla="*/ 579120 w 3221682"/>
              <a:gd name="connsiteY3-710" fmla="*/ 130293 h 1456626"/>
              <a:gd name="connsiteX4-711" fmla="*/ 937260 w 3221682"/>
              <a:gd name="connsiteY4-712" fmla="*/ 222186 h 1456626"/>
              <a:gd name="connsiteX5-713" fmla="*/ 1337310 w 3221682"/>
              <a:gd name="connsiteY5-714" fmla="*/ 439356 h 1456626"/>
              <a:gd name="connsiteX6-715" fmla="*/ 1760220 w 3221682"/>
              <a:gd name="connsiteY6-716" fmla="*/ 763206 h 1456626"/>
              <a:gd name="connsiteX7-717" fmla="*/ 2042160 w 3221682"/>
              <a:gd name="connsiteY7-718" fmla="*/ 1007046 h 1456626"/>
              <a:gd name="connsiteX8-719" fmla="*/ 2247900 w 3221682"/>
              <a:gd name="connsiteY8-720" fmla="*/ 1182306 h 1456626"/>
              <a:gd name="connsiteX9-721" fmla="*/ 2472690 w 3221682"/>
              <a:gd name="connsiteY9-722" fmla="*/ 1323276 h 1456626"/>
              <a:gd name="connsiteX10-723" fmla="*/ 2750820 w 3221682"/>
              <a:gd name="connsiteY10-724" fmla="*/ 1414716 h 1456626"/>
              <a:gd name="connsiteX11-725" fmla="*/ 3063240 w 3221682"/>
              <a:gd name="connsiteY11-726" fmla="*/ 1456626 h 1456626"/>
              <a:gd name="connsiteX12-727" fmla="*/ 0 w 3221682"/>
              <a:gd name="connsiteY12-728" fmla="*/ 1452816 h 1456626"/>
              <a:gd name="connsiteX0-729" fmla="*/ 0 w 3221682"/>
              <a:gd name="connsiteY0-730" fmla="*/ 1452816 h 1456626"/>
              <a:gd name="connsiteX1-731" fmla="*/ 7620 w 3221682"/>
              <a:gd name="connsiteY1-732" fmla="*/ 0 h 1456626"/>
              <a:gd name="connsiteX2-733" fmla="*/ 361950 w 3221682"/>
              <a:gd name="connsiteY2-734" fmla="*/ 63478 h 1456626"/>
              <a:gd name="connsiteX3-735" fmla="*/ 579120 w 3221682"/>
              <a:gd name="connsiteY3-736" fmla="*/ 130293 h 1456626"/>
              <a:gd name="connsiteX4-737" fmla="*/ 914400 w 3221682"/>
              <a:gd name="connsiteY4-738" fmla="*/ 277397 h 1456626"/>
              <a:gd name="connsiteX5-739" fmla="*/ 1337310 w 3221682"/>
              <a:gd name="connsiteY5-740" fmla="*/ 439356 h 1456626"/>
              <a:gd name="connsiteX6-741" fmla="*/ 1760220 w 3221682"/>
              <a:gd name="connsiteY6-742" fmla="*/ 763206 h 1456626"/>
              <a:gd name="connsiteX7-743" fmla="*/ 2042160 w 3221682"/>
              <a:gd name="connsiteY7-744" fmla="*/ 1007046 h 1456626"/>
              <a:gd name="connsiteX8-745" fmla="*/ 2247900 w 3221682"/>
              <a:gd name="connsiteY8-746" fmla="*/ 1182306 h 1456626"/>
              <a:gd name="connsiteX9-747" fmla="*/ 2472690 w 3221682"/>
              <a:gd name="connsiteY9-748" fmla="*/ 1323276 h 1456626"/>
              <a:gd name="connsiteX10-749" fmla="*/ 2750820 w 3221682"/>
              <a:gd name="connsiteY10-750" fmla="*/ 1414716 h 1456626"/>
              <a:gd name="connsiteX11-751" fmla="*/ 3063240 w 3221682"/>
              <a:gd name="connsiteY11-752" fmla="*/ 1456626 h 1456626"/>
              <a:gd name="connsiteX12-753" fmla="*/ 0 w 3221682"/>
              <a:gd name="connsiteY12-754" fmla="*/ 1452816 h 1456626"/>
              <a:gd name="connsiteX0-755" fmla="*/ 0 w 3221682"/>
              <a:gd name="connsiteY0-756" fmla="*/ 1452816 h 1456626"/>
              <a:gd name="connsiteX1-757" fmla="*/ 7620 w 3221682"/>
              <a:gd name="connsiteY1-758" fmla="*/ 0 h 1456626"/>
              <a:gd name="connsiteX2-759" fmla="*/ 361950 w 3221682"/>
              <a:gd name="connsiteY2-760" fmla="*/ 63478 h 1456626"/>
              <a:gd name="connsiteX3-761" fmla="*/ 579120 w 3221682"/>
              <a:gd name="connsiteY3-762" fmla="*/ 130293 h 1456626"/>
              <a:gd name="connsiteX4-763" fmla="*/ 914400 w 3221682"/>
              <a:gd name="connsiteY4-764" fmla="*/ 277397 h 1456626"/>
              <a:gd name="connsiteX5-765" fmla="*/ 1337310 w 3221682"/>
              <a:gd name="connsiteY5-766" fmla="*/ 439356 h 1456626"/>
              <a:gd name="connsiteX6-767" fmla="*/ 1760220 w 3221682"/>
              <a:gd name="connsiteY6-768" fmla="*/ 763206 h 1456626"/>
              <a:gd name="connsiteX7-769" fmla="*/ 2042160 w 3221682"/>
              <a:gd name="connsiteY7-770" fmla="*/ 1007046 h 1456626"/>
              <a:gd name="connsiteX8-771" fmla="*/ 2247900 w 3221682"/>
              <a:gd name="connsiteY8-772" fmla="*/ 1182306 h 1456626"/>
              <a:gd name="connsiteX9-773" fmla="*/ 2472690 w 3221682"/>
              <a:gd name="connsiteY9-774" fmla="*/ 1323276 h 1456626"/>
              <a:gd name="connsiteX10-775" fmla="*/ 2750820 w 3221682"/>
              <a:gd name="connsiteY10-776" fmla="*/ 1414716 h 1456626"/>
              <a:gd name="connsiteX11-777" fmla="*/ 3063240 w 3221682"/>
              <a:gd name="connsiteY11-778" fmla="*/ 1456626 h 1456626"/>
              <a:gd name="connsiteX12-779" fmla="*/ 0 w 3221682"/>
              <a:gd name="connsiteY12-780" fmla="*/ 1452816 h 1456626"/>
              <a:gd name="connsiteX0-781" fmla="*/ 0 w 3221682"/>
              <a:gd name="connsiteY0-782" fmla="*/ 1452816 h 1456626"/>
              <a:gd name="connsiteX1-783" fmla="*/ 7620 w 3221682"/>
              <a:gd name="connsiteY1-784" fmla="*/ 0 h 1456626"/>
              <a:gd name="connsiteX2-785" fmla="*/ 361950 w 3221682"/>
              <a:gd name="connsiteY2-786" fmla="*/ 63478 h 1456626"/>
              <a:gd name="connsiteX3-787" fmla="*/ 579120 w 3221682"/>
              <a:gd name="connsiteY3-788" fmla="*/ 130293 h 1456626"/>
              <a:gd name="connsiteX4-789" fmla="*/ 914400 w 3221682"/>
              <a:gd name="connsiteY4-790" fmla="*/ 277397 h 1456626"/>
              <a:gd name="connsiteX5-791" fmla="*/ 1337310 w 3221682"/>
              <a:gd name="connsiteY5-792" fmla="*/ 439356 h 1456626"/>
              <a:gd name="connsiteX6-793" fmla="*/ 1760220 w 3221682"/>
              <a:gd name="connsiteY6-794" fmla="*/ 763206 h 1456626"/>
              <a:gd name="connsiteX7-795" fmla="*/ 2042160 w 3221682"/>
              <a:gd name="connsiteY7-796" fmla="*/ 1007046 h 1456626"/>
              <a:gd name="connsiteX8-797" fmla="*/ 2247900 w 3221682"/>
              <a:gd name="connsiteY8-798" fmla="*/ 1182306 h 1456626"/>
              <a:gd name="connsiteX9-799" fmla="*/ 2472690 w 3221682"/>
              <a:gd name="connsiteY9-800" fmla="*/ 1323276 h 1456626"/>
              <a:gd name="connsiteX10-801" fmla="*/ 2750820 w 3221682"/>
              <a:gd name="connsiteY10-802" fmla="*/ 1414716 h 1456626"/>
              <a:gd name="connsiteX11-803" fmla="*/ 3063240 w 3221682"/>
              <a:gd name="connsiteY11-804" fmla="*/ 1456626 h 1456626"/>
              <a:gd name="connsiteX12-805" fmla="*/ 0 w 3221682"/>
              <a:gd name="connsiteY12-806" fmla="*/ 1452816 h 1456626"/>
              <a:gd name="connsiteX0-807" fmla="*/ 0 w 3221682"/>
              <a:gd name="connsiteY0-808" fmla="*/ 1452816 h 1456626"/>
              <a:gd name="connsiteX1-809" fmla="*/ 7620 w 3221682"/>
              <a:gd name="connsiteY1-810" fmla="*/ 0 h 1456626"/>
              <a:gd name="connsiteX2-811" fmla="*/ 361950 w 3221682"/>
              <a:gd name="connsiteY2-812" fmla="*/ 63478 h 1456626"/>
              <a:gd name="connsiteX3-813" fmla="*/ 579120 w 3221682"/>
              <a:gd name="connsiteY3-814" fmla="*/ 130293 h 1456626"/>
              <a:gd name="connsiteX4-815" fmla="*/ 914400 w 3221682"/>
              <a:gd name="connsiteY4-816" fmla="*/ 277397 h 1456626"/>
              <a:gd name="connsiteX5-817" fmla="*/ 1337310 w 3221682"/>
              <a:gd name="connsiteY5-818" fmla="*/ 439356 h 1456626"/>
              <a:gd name="connsiteX6-819" fmla="*/ 1760220 w 3221682"/>
              <a:gd name="connsiteY6-820" fmla="*/ 763206 h 1456626"/>
              <a:gd name="connsiteX7-821" fmla="*/ 2042160 w 3221682"/>
              <a:gd name="connsiteY7-822" fmla="*/ 1007046 h 1456626"/>
              <a:gd name="connsiteX8-823" fmla="*/ 2247900 w 3221682"/>
              <a:gd name="connsiteY8-824" fmla="*/ 1182306 h 1456626"/>
              <a:gd name="connsiteX9-825" fmla="*/ 2472690 w 3221682"/>
              <a:gd name="connsiteY9-826" fmla="*/ 1323276 h 1456626"/>
              <a:gd name="connsiteX10-827" fmla="*/ 2750820 w 3221682"/>
              <a:gd name="connsiteY10-828" fmla="*/ 1414716 h 1456626"/>
              <a:gd name="connsiteX11-829" fmla="*/ 3063240 w 3221682"/>
              <a:gd name="connsiteY11-830" fmla="*/ 1456626 h 1456626"/>
              <a:gd name="connsiteX12-831" fmla="*/ 0 w 3221682"/>
              <a:gd name="connsiteY12-832" fmla="*/ 1452816 h 1456626"/>
              <a:gd name="connsiteX0-833" fmla="*/ 0 w 3221682"/>
              <a:gd name="connsiteY0-834" fmla="*/ 1452816 h 1456626"/>
              <a:gd name="connsiteX1-835" fmla="*/ 7620 w 3221682"/>
              <a:gd name="connsiteY1-836" fmla="*/ 0 h 1456626"/>
              <a:gd name="connsiteX2-837" fmla="*/ 361950 w 3221682"/>
              <a:gd name="connsiteY2-838" fmla="*/ 63478 h 1456626"/>
              <a:gd name="connsiteX3-839" fmla="*/ 579120 w 3221682"/>
              <a:gd name="connsiteY3-840" fmla="*/ 130293 h 1456626"/>
              <a:gd name="connsiteX4-841" fmla="*/ 914400 w 3221682"/>
              <a:gd name="connsiteY4-842" fmla="*/ 277397 h 1456626"/>
              <a:gd name="connsiteX5-843" fmla="*/ 1299210 w 3221682"/>
              <a:gd name="connsiteY5-844" fmla="*/ 504792 h 1456626"/>
              <a:gd name="connsiteX6-845" fmla="*/ 1760220 w 3221682"/>
              <a:gd name="connsiteY6-846" fmla="*/ 763206 h 1456626"/>
              <a:gd name="connsiteX7-847" fmla="*/ 2042160 w 3221682"/>
              <a:gd name="connsiteY7-848" fmla="*/ 1007046 h 1456626"/>
              <a:gd name="connsiteX8-849" fmla="*/ 2247900 w 3221682"/>
              <a:gd name="connsiteY8-850" fmla="*/ 1182306 h 1456626"/>
              <a:gd name="connsiteX9-851" fmla="*/ 2472690 w 3221682"/>
              <a:gd name="connsiteY9-852" fmla="*/ 1323276 h 1456626"/>
              <a:gd name="connsiteX10-853" fmla="*/ 2750820 w 3221682"/>
              <a:gd name="connsiteY10-854" fmla="*/ 1414716 h 1456626"/>
              <a:gd name="connsiteX11-855" fmla="*/ 3063240 w 3221682"/>
              <a:gd name="connsiteY11-856" fmla="*/ 1456626 h 1456626"/>
              <a:gd name="connsiteX12-857" fmla="*/ 0 w 3221682"/>
              <a:gd name="connsiteY12-858" fmla="*/ 1452816 h 1456626"/>
              <a:gd name="connsiteX0-859" fmla="*/ 0 w 3221682"/>
              <a:gd name="connsiteY0-860" fmla="*/ 1452816 h 1456626"/>
              <a:gd name="connsiteX1-861" fmla="*/ 7620 w 3221682"/>
              <a:gd name="connsiteY1-862" fmla="*/ 0 h 1456626"/>
              <a:gd name="connsiteX2-863" fmla="*/ 361950 w 3221682"/>
              <a:gd name="connsiteY2-864" fmla="*/ 63478 h 1456626"/>
              <a:gd name="connsiteX3-865" fmla="*/ 579120 w 3221682"/>
              <a:gd name="connsiteY3-866" fmla="*/ 130293 h 1456626"/>
              <a:gd name="connsiteX4-867" fmla="*/ 914400 w 3221682"/>
              <a:gd name="connsiteY4-868" fmla="*/ 277397 h 1456626"/>
              <a:gd name="connsiteX5-869" fmla="*/ 1299210 w 3221682"/>
              <a:gd name="connsiteY5-870" fmla="*/ 504792 h 1456626"/>
              <a:gd name="connsiteX6-871" fmla="*/ 1760220 w 3221682"/>
              <a:gd name="connsiteY6-872" fmla="*/ 763206 h 1456626"/>
              <a:gd name="connsiteX7-873" fmla="*/ 2042160 w 3221682"/>
              <a:gd name="connsiteY7-874" fmla="*/ 1007046 h 1456626"/>
              <a:gd name="connsiteX8-875" fmla="*/ 2247900 w 3221682"/>
              <a:gd name="connsiteY8-876" fmla="*/ 1182306 h 1456626"/>
              <a:gd name="connsiteX9-877" fmla="*/ 2472690 w 3221682"/>
              <a:gd name="connsiteY9-878" fmla="*/ 1323276 h 1456626"/>
              <a:gd name="connsiteX10-879" fmla="*/ 2750820 w 3221682"/>
              <a:gd name="connsiteY10-880" fmla="*/ 1414716 h 1456626"/>
              <a:gd name="connsiteX11-881" fmla="*/ 3063240 w 3221682"/>
              <a:gd name="connsiteY11-882" fmla="*/ 1456626 h 1456626"/>
              <a:gd name="connsiteX12-883" fmla="*/ 0 w 3221682"/>
              <a:gd name="connsiteY12-884" fmla="*/ 1452816 h 1456626"/>
              <a:gd name="connsiteX0-885" fmla="*/ 0 w 3221682"/>
              <a:gd name="connsiteY0-886" fmla="*/ 1452816 h 1456626"/>
              <a:gd name="connsiteX1-887" fmla="*/ 7620 w 3221682"/>
              <a:gd name="connsiteY1-888" fmla="*/ 0 h 1456626"/>
              <a:gd name="connsiteX2-889" fmla="*/ 361950 w 3221682"/>
              <a:gd name="connsiteY2-890" fmla="*/ 63478 h 1456626"/>
              <a:gd name="connsiteX3-891" fmla="*/ 579120 w 3221682"/>
              <a:gd name="connsiteY3-892" fmla="*/ 130293 h 1456626"/>
              <a:gd name="connsiteX4-893" fmla="*/ 914400 w 3221682"/>
              <a:gd name="connsiteY4-894" fmla="*/ 277397 h 1456626"/>
              <a:gd name="connsiteX5-895" fmla="*/ 1299210 w 3221682"/>
              <a:gd name="connsiteY5-896" fmla="*/ 504792 h 1456626"/>
              <a:gd name="connsiteX6-897" fmla="*/ 1695450 w 3221682"/>
              <a:gd name="connsiteY6-898" fmla="*/ 800013 h 1456626"/>
              <a:gd name="connsiteX7-899" fmla="*/ 2042160 w 3221682"/>
              <a:gd name="connsiteY7-900" fmla="*/ 1007046 h 1456626"/>
              <a:gd name="connsiteX8-901" fmla="*/ 2247900 w 3221682"/>
              <a:gd name="connsiteY8-902" fmla="*/ 1182306 h 1456626"/>
              <a:gd name="connsiteX9-903" fmla="*/ 2472690 w 3221682"/>
              <a:gd name="connsiteY9-904" fmla="*/ 1323276 h 1456626"/>
              <a:gd name="connsiteX10-905" fmla="*/ 2750820 w 3221682"/>
              <a:gd name="connsiteY10-906" fmla="*/ 1414716 h 1456626"/>
              <a:gd name="connsiteX11-907" fmla="*/ 3063240 w 3221682"/>
              <a:gd name="connsiteY11-908" fmla="*/ 1456626 h 1456626"/>
              <a:gd name="connsiteX12-909" fmla="*/ 0 w 3221682"/>
              <a:gd name="connsiteY12-910" fmla="*/ 1452816 h 1456626"/>
              <a:gd name="connsiteX0-911" fmla="*/ 0 w 3221682"/>
              <a:gd name="connsiteY0-912" fmla="*/ 1452816 h 1456626"/>
              <a:gd name="connsiteX1-913" fmla="*/ 7620 w 3221682"/>
              <a:gd name="connsiteY1-914" fmla="*/ 0 h 1456626"/>
              <a:gd name="connsiteX2-915" fmla="*/ 361950 w 3221682"/>
              <a:gd name="connsiteY2-916" fmla="*/ 63478 h 1456626"/>
              <a:gd name="connsiteX3-917" fmla="*/ 579120 w 3221682"/>
              <a:gd name="connsiteY3-918" fmla="*/ 130293 h 1456626"/>
              <a:gd name="connsiteX4-919" fmla="*/ 914400 w 3221682"/>
              <a:gd name="connsiteY4-920" fmla="*/ 277397 h 1456626"/>
              <a:gd name="connsiteX5-921" fmla="*/ 1299210 w 3221682"/>
              <a:gd name="connsiteY5-922" fmla="*/ 504792 h 1456626"/>
              <a:gd name="connsiteX6-923" fmla="*/ 1695450 w 3221682"/>
              <a:gd name="connsiteY6-924" fmla="*/ 800013 h 1456626"/>
              <a:gd name="connsiteX7-925" fmla="*/ 2011680 w 3221682"/>
              <a:gd name="connsiteY7-926" fmla="*/ 1027495 h 1456626"/>
              <a:gd name="connsiteX8-927" fmla="*/ 2247900 w 3221682"/>
              <a:gd name="connsiteY8-928" fmla="*/ 1182306 h 1456626"/>
              <a:gd name="connsiteX9-929" fmla="*/ 2472690 w 3221682"/>
              <a:gd name="connsiteY9-930" fmla="*/ 1323276 h 1456626"/>
              <a:gd name="connsiteX10-931" fmla="*/ 2750820 w 3221682"/>
              <a:gd name="connsiteY10-932" fmla="*/ 1414716 h 1456626"/>
              <a:gd name="connsiteX11-933" fmla="*/ 3063240 w 3221682"/>
              <a:gd name="connsiteY11-934" fmla="*/ 1456626 h 1456626"/>
              <a:gd name="connsiteX12-935" fmla="*/ 0 w 3221682"/>
              <a:gd name="connsiteY12-936" fmla="*/ 1452816 h 1456626"/>
              <a:gd name="connsiteX0-937" fmla="*/ 0 w 3221682"/>
              <a:gd name="connsiteY0-938" fmla="*/ 1452816 h 1456626"/>
              <a:gd name="connsiteX1-939" fmla="*/ 7620 w 3221682"/>
              <a:gd name="connsiteY1-940" fmla="*/ 0 h 1456626"/>
              <a:gd name="connsiteX2-941" fmla="*/ 361950 w 3221682"/>
              <a:gd name="connsiteY2-942" fmla="*/ 63478 h 1456626"/>
              <a:gd name="connsiteX3-943" fmla="*/ 579120 w 3221682"/>
              <a:gd name="connsiteY3-944" fmla="*/ 130293 h 1456626"/>
              <a:gd name="connsiteX4-945" fmla="*/ 914400 w 3221682"/>
              <a:gd name="connsiteY4-946" fmla="*/ 277397 h 1456626"/>
              <a:gd name="connsiteX5-947" fmla="*/ 1299210 w 3221682"/>
              <a:gd name="connsiteY5-948" fmla="*/ 504792 h 1456626"/>
              <a:gd name="connsiteX6-949" fmla="*/ 1695450 w 3221682"/>
              <a:gd name="connsiteY6-950" fmla="*/ 800013 h 1456626"/>
              <a:gd name="connsiteX7-951" fmla="*/ 2011680 w 3221682"/>
              <a:gd name="connsiteY7-952" fmla="*/ 1027495 h 1456626"/>
              <a:gd name="connsiteX8-953" fmla="*/ 2251710 w 3221682"/>
              <a:gd name="connsiteY8-954" fmla="*/ 1188441 h 1456626"/>
              <a:gd name="connsiteX9-955" fmla="*/ 2472690 w 3221682"/>
              <a:gd name="connsiteY9-956" fmla="*/ 1323276 h 1456626"/>
              <a:gd name="connsiteX10-957" fmla="*/ 2750820 w 3221682"/>
              <a:gd name="connsiteY10-958" fmla="*/ 1414716 h 1456626"/>
              <a:gd name="connsiteX11-959" fmla="*/ 3063240 w 3221682"/>
              <a:gd name="connsiteY11-960" fmla="*/ 1456626 h 1456626"/>
              <a:gd name="connsiteX12-961" fmla="*/ 0 w 3221682"/>
              <a:gd name="connsiteY12-962" fmla="*/ 1452816 h 1456626"/>
              <a:gd name="connsiteX0-963" fmla="*/ 0 w 3220707"/>
              <a:gd name="connsiteY0-964" fmla="*/ 1452816 h 1456626"/>
              <a:gd name="connsiteX1-965" fmla="*/ 7620 w 3220707"/>
              <a:gd name="connsiteY1-966" fmla="*/ 0 h 1456626"/>
              <a:gd name="connsiteX2-967" fmla="*/ 361950 w 3220707"/>
              <a:gd name="connsiteY2-968" fmla="*/ 63478 h 1456626"/>
              <a:gd name="connsiteX3-969" fmla="*/ 579120 w 3220707"/>
              <a:gd name="connsiteY3-970" fmla="*/ 130293 h 1456626"/>
              <a:gd name="connsiteX4-971" fmla="*/ 914400 w 3220707"/>
              <a:gd name="connsiteY4-972" fmla="*/ 277397 h 1456626"/>
              <a:gd name="connsiteX5-973" fmla="*/ 1299210 w 3220707"/>
              <a:gd name="connsiteY5-974" fmla="*/ 504792 h 1456626"/>
              <a:gd name="connsiteX6-975" fmla="*/ 1695450 w 3220707"/>
              <a:gd name="connsiteY6-976" fmla="*/ 800013 h 1456626"/>
              <a:gd name="connsiteX7-977" fmla="*/ 2011680 w 3220707"/>
              <a:gd name="connsiteY7-978" fmla="*/ 1027495 h 1456626"/>
              <a:gd name="connsiteX8-979" fmla="*/ 2251710 w 3220707"/>
              <a:gd name="connsiteY8-980" fmla="*/ 1188441 h 1456626"/>
              <a:gd name="connsiteX9-981" fmla="*/ 2514600 w 3220707"/>
              <a:gd name="connsiteY9-982" fmla="*/ 1321231 h 1456626"/>
              <a:gd name="connsiteX10-983" fmla="*/ 2750820 w 3220707"/>
              <a:gd name="connsiteY10-984" fmla="*/ 1414716 h 1456626"/>
              <a:gd name="connsiteX11-985" fmla="*/ 3063240 w 3220707"/>
              <a:gd name="connsiteY11-986" fmla="*/ 1456626 h 1456626"/>
              <a:gd name="connsiteX12-987" fmla="*/ 0 w 3220707"/>
              <a:gd name="connsiteY12-988" fmla="*/ 1452816 h 1456626"/>
              <a:gd name="connsiteX0-989" fmla="*/ 0 w 3225547"/>
              <a:gd name="connsiteY0-990" fmla="*/ 1452816 h 1456626"/>
              <a:gd name="connsiteX1-991" fmla="*/ 7620 w 3225547"/>
              <a:gd name="connsiteY1-992" fmla="*/ 0 h 1456626"/>
              <a:gd name="connsiteX2-993" fmla="*/ 361950 w 3225547"/>
              <a:gd name="connsiteY2-994" fmla="*/ 63478 h 1456626"/>
              <a:gd name="connsiteX3-995" fmla="*/ 579120 w 3225547"/>
              <a:gd name="connsiteY3-996" fmla="*/ 130293 h 1456626"/>
              <a:gd name="connsiteX4-997" fmla="*/ 914400 w 3225547"/>
              <a:gd name="connsiteY4-998" fmla="*/ 277397 h 1456626"/>
              <a:gd name="connsiteX5-999" fmla="*/ 1299210 w 3225547"/>
              <a:gd name="connsiteY5-1000" fmla="*/ 504792 h 1456626"/>
              <a:gd name="connsiteX6-1001" fmla="*/ 1695450 w 3225547"/>
              <a:gd name="connsiteY6-1002" fmla="*/ 800013 h 1456626"/>
              <a:gd name="connsiteX7-1003" fmla="*/ 2011680 w 3225547"/>
              <a:gd name="connsiteY7-1004" fmla="*/ 1027495 h 1456626"/>
              <a:gd name="connsiteX8-1005" fmla="*/ 2251710 w 3225547"/>
              <a:gd name="connsiteY8-1006" fmla="*/ 1188441 h 1456626"/>
              <a:gd name="connsiteX9-1007" fmla="*/ 2514600 w 3225547"/>
              <a:gd name="connsiteY9-1008" fmla="*/ 1321231 h 1456626"/>
              <a:gd name="connsiteX10-1009" fmla="*/ 2781300 w 3225547"/>
              <a:gd name="connsiteY10-1010" fmla="*/ 1402447 h 1456626"/>
              <a:gd name="connsiteX11-1011" fmla="*/ 3063240 w 3225547"/>
              <a:gd name="connsiteY11-1012" fmla="*/ 1456626 h 1456626"/>
              <a:gd name="connsiteX12-1013" fmla="*/ 0 w 3225547"/>
              <a:gd name="connsiteY12-1014" fmla="*/ 1452816 h 1456626"/>
              <a:gd name="connsiteX0-1015" fmla="*/ 0 w 3321997"/>
              <a:gd name="connsiteY0-1016" fmla="*/ 1452816 h 1458671"/>
              <a:gd name="connsiteX1-1017" fmla="*/ 7620 w 3321997"/>
              <a:gd name="connsiteY1-1018" fmla="*/ 0 h 1458671"/>
              <a:gd name="connsiteX2-1019" fmla="*/ 361950 w 3321997"/>
              <a:gd name="connsiteY2-1020" fmla="*/ 63478 h 1458671"/>
              <a:gd name="connsiteX3-1021" fmla="*/ 579120 w 3321997"/>
              <a:gd name="connsiteY3-1022" fmla="*/ 130293 h 1458671"/>
              <a:gd name="connsiteX4-1023" fmla="*/ 914400 w 3321997"/>
              <a:gd name="connsiteY4-1024" fmla="*/ 277397 h 1458671"/>
              <a:gd name="connsiteX5-1025" fmla="*/ 1299210 w 3321997"/>
              <a:gd name="connsiteY5-1026" fmla="*/ 504792 h 1458671"/>
              <a:gd name="connsiteX6-1027" fmla="*/ 1695450 w 3321997"/>
              <a:gd name="connsiteY6-1028" fmla="*/ 800013 h 1458671"/>
              <a:gd name="connsiteX7-1029" fmla="*/ 2011680 w 3321997"/>
              <a:gd name="connsiteY7-1030" fmla="*/ 1027495 h 1458671"/>
              <a:gd name="connsiteX8-1031" fmla="*/ 2251710 w 3321997"/>
              <a:gd name="connsiteY8-1032" fmla="*/ 1188441 h 1458671"/>
              <a:gd name="connsiteX9-1033" fmla="*/ 2514600 w 3321997"/>
              <a:gd name="connsiteY9-1034" fmla="*/ 1321231 h 1458671"/>
              <a:gd name="connsiteX10-1035" fmla="*/ 2781300 w 3321997"/>
              <a:gd name="connsiteY10-1036" fmla="*/ 1402447 h 1458671"/>
              <a:gd name="connsiteX11-1037" fmla="*/ 3173730 w 3321997"/>
              <a:gd name="connsiteY11-1038" fmla="*/ 1458671 h 1458671"/>
              <a:gd name="connsiteX12-1039" fmla="*/ 0 w 3321997"/>
              <a:gd name="connsiteY12-1040" fmla="*/ 1452816 h 1458671"/>
              <a:gd name="connsiteX0-1041" fmla="*/ 0 w 3189309"/>
              <a:gd name="connsiteY0-1042" fmla="*/ 1452816 h 1458671"/>
              <a:gd name="connsiteX1-1043" fmla="*/ 7620 w 3189309"/>
              <a:gd name="connsiteY1-1044" fmla="*/ 0 h 1458671"/>
              <a:gd name="connsiteX2-1045" fmla="*/ 361950 w 3189309"/>
              <a:gd name="connsiteY2-1046" fmla="*/ 63478 h 1458671"/>
              <a:gd name="connsiteX3-1047" fmla="*/ 579120 w 3189309"/>
              <a:gd name="connsiteY3-1048" fmla="*/ 130293 h 1458671"/>
              <a:gd name="connsiteX4-1049" fmla="*/ 914400 w 3189309"/>
              <a:gd name="connsiteY4-1050" fmla="*/ 277397 h 1458671"/>
              <a:gd name="connsiteX5-1051" fmla="*/ 1299210 w 3189309"/>
              <a:gd name="connsiteY5-1052" fmla="*/ 504792 h 1458671"/>
              <a:gd name="connsiteX6-1053" fmla="*/ 1695450 w 3189309"/>
              <a:gd name="connsiteY6-1054" fmla="*/ 800013 h 1458671"/>
              <a:gd name="connsiteX7-1055" fmla="*/ 2011680 w 3189309"/>
              <a:gd name="connsiteY7-1056" fmla="*/ 1027495 h 1458671"/>
              <a:gd name="connsiteX8-1057" fmla="*/ 2251710 w 3189309"/>
              <a:gd name="connsiteY8-1058" fmla="*/ 1188441 h 1458671"/>
              <a:gd name="connsiteX9-1059" fmla="*/ 2514600 w 3189309"/>
              <a:gd name="connsiteY9-1060" fmla="*/ 1321231 h 1458671"/>
              <a:gd name="connsiteX10-1061" fmla="*/ 2781300 w 3189309"/>
              <a:gd name="connsiteY10-1062" fmla="*/ 1402447 h 1458671"/>
              <a:gd name="connsiteX11-1063" fmla="*/ 3173730 w 3189309"/>
              <a:gd name="connsiteY11-1064" fmla="*/ 1458671 h 1458671"/>
              <a:gd name="connsiteX12-1065" fmla="*/ 0 w 3189309"/>
              <a:gd name="connsiteY12-1066" fmla="*/ 1452816 h 1458671"/>
              <a:gd name="connsiteX0-1067" fmla="*/ 0 w 3189309"/>
              <a:gd name="connsiteY0-1068" fmla="*/ 1452816 h 1458671"/>
              <a:gd name="connsiteX1-1069" fmla="*/ 7620 w 3189309"/>
              <a:gd name="connsiteY1-1070" fmla="*/ 0 h 1458671"/>
              <a:gd name="connsiteX2-1071" fmla="*/ 361950 w 3189309"/>
              <a:gd name="connsiteY2-1072" fmla="*/ 63478 h 1458671"/>
              <a:gd name="connsiteX3-1073" fmla="*/ 579120 w 3189309"/>
              <a:gd name="connsiteY3-1074" fmla="*/ 130293 h 1458671"/>
              <a:gd name="connsiteX4-1075" fmla="*/ 914400 w 3189309"/>
              <a:gd name="connsiteY4-1076" fmla="*/ 277397 h 1458671"/>
              <a:gd name="connsiteX5-1077" fmla="*/ 1299210 w 3189309"/>
              <a:gd name="connsiteY5-1078" fmla="*/ 504792 h 1458671"/>
              <a:gd name="connsiteX6-1079" fmla="*/ 1695450 w 3189309"/>
              <a:gd name="connsiteY6-1080" fmla="*/ 800013 h 1458671"/>
              <a:gd name="connsiteX7-1081" fmla="*/ 2011680 w 3189309"/>
              <a:gd name="connsiteY7-1082" fmla="*/ 1027495 h 1458671"/>
              <a:gd name="connsiteX8-1083" fmla="*/ 2251710 w 3189309"/>
              <a:gd name="connsiteY8-1084" fmla="*/ 1188441 h 1458671"/>
              <a:gd name="connsiteX9-1085" fmla="*/ 2514600 w 3189309"/>
              <a:gd name="connsiteY9-1086" fmla="*/ 1321231 h 1458671"/>
              <a:gd name="connsiteX10-1087" fmla="*/ 2781300 w 3189309"/>
              <a:gd name="connsiteY10-1088" fmla="*/ 1402447 h 1458671"/>
              <a:gd name="connsiteX11-1089" fmla="*/ 3173730 w 3189309"/>
              <a:gd name="connsiteY11-1090" fmla="*/ 1458671 h 1458671"/>
              <a:gd name="connsiteX12-1091" fmla="*/ 0 w 3189309"/>
              <a:gd name="connsiteY12-1092" fmla="*/ 1452816 h 1458671"/>
              <a:gd name="connsiteX0-1093" fmla="*/ 0 w 3191213"/>
              <a:gd name="connsiteY0-1094" fmla="*/ 1452816 h 1458671"/>
              <a:gd name="connsiteX1-1095" fmla="*/ 7620 w 3191213"/>
              <a:gd name="connsiteY1-1096" fmla="*/ 0 h 1458671"/>
              <a:gd name="connsiteX2-1097" fmla="*/ 361950 w 3191213"/>
              <a:gd name="connsiteY2-1098" fmla="*/ 63478 h 1458671"/>
              <a:gd name="connsiteX3-1099" fmla="*/ 579120 w 3191213"/>
              <a:gd name="connsiteY3-1100" fmla="*/ 130293 h 1458671"/>
              <a:gd name="connsiteX4-1101" fmla="*/ 914400 w 3191213"/>
              <a:gd name="connsiteY4-1102" fmla="*/ 277397 h 1458671"/>
              <a:gd name="connsiteX5-1103" fmla="*/ 1299210 w 3191213"/>
              <a:gd name="connsiteY5-1104" fmla="*/ 504792 h 1458671"/>
              <a:gd name="connsiteX6-1105" fmla="*/ 1695450 w 3191213"/>
              <a:gd name="connsiteY6-1106" fmla="*/ 800013 h 1458671"/>
              <a:gd name="connsiteX7-1107" fmla="*/ 2011680 w 3191213"/>
              <a:gd name="connsiteY7-1108" fmla="*/ 1027495 h 1458671"/>
              <a:gd name="connsiteX8-1109" fmla="*/ 2251710 w 3191213"/>
              <a:gd name="connsiteY8-1110" fmla="*/ 1188441 h 1458671"/>
              <a:gd name="connsiteX9-1111" fmla="*/ 2514600 w 3191213"/>
              <a:gd name="connsiteY9-1112" fmla="*/ 1321231 h 1458671"/>
              <a:gd name="connsiteX10-1113" fmla="*/ 2830830 w 3191213"/>
              <a:gd name="connsiteY10-1114" fmla="*/ 1408581 h 1458671"/>
              <a:gd name="connsiteX11-1115" fmla="*/ 3173730 w 3191213"/>
              <a:gd name="connsiteY11-1116" fmla="*/ 1458671 h 1458671"/>
              <a:gd name="connsiteX12-1117" fmla="*/ 0 w 3191213"/>
              <a:gd name="connsiteY12-1118" fmla="*/ 1452816 h 1458671"/>
              <a:gd name="connsiteX0-1119" fmla="*/ 0 w 3190755"/>
              <a:gd name="connsiteY0-1120" fmla="*/ 1452816 h 1458671"/>
              <a:gd name="connsiteX1-1121" fmla="*/ 7620 w 3190755"/>
              <a:gd name="connsiteY1-1122" fmla="*/ 0 h 1458671"/>
              <a:gd name="connsiteX2-1123" fmla="*/ 361950 w 3190755"/>
              <a:gd name="connsiteY2-1124" fmla="*/ 63478 h 1458671"/>
              <a:gd name="connsiteX3-1125" fmla="*/ 579120 w 3190755"/>
              <a:gd name="connsiteY3-1126" fmla="*/ 130293 h 1458671"/>
              <a:gd name="connsiteX4-1127" fmla="*/ 914400 w 3190755"/>
              <a:gd name="connsiteY4-1128" fmla="*/ 277397 h 1458671"/>
              <a:gd name="connsiteX5-1129" fmla="*/ 1299210 w 3190755"/>
              <a:gd name="connsiteY5-1130" fmla="*/ 504792 h 1458671"/>
              <a:gd name="connsiteX6-1131" fmla="*/ 1695450 w 3190755"/>
              <a:gd name="connsiteY6-1132" fmla="*/ 800013 h 1458671"/>
              <a:gd name="connsiteX7-1133" fmla="*/ 2011680 w 3190755"/>
              <a:gd name="connsiteY7-1134" fmla="*/ 1027495 h 1458671"/>
              <a:gd name="connsiteX8-1135" fmla="*/ 2251710 w 3190755"/>
              <a:gd name="connsiteY8-1136" fmla="*/ 1188441 h 1458671"/>
              <a:gd name="connsiteX9-1137" fmla="*/ 2514600 w 3190755"/>
              <a:gd name="connsiteY9-1138" fmla="*/ 1321231 h 1458671"/>
              <a:gd name="connsiteX10-1139" fmla="*/ 2830830 w 3190755"/>
              <a:gd name="connsiteY10-1140" fmla="*/ 1408581 h 1458671"/>
              <a:gd name="connsiteX11-1141" fmla="*/ 3173730 w 3190755"/>
              <a:gd name="connsiteY11-1142" fmla="*/ 1458671 h 1458671"/>
              <a:gd name="connsiteX12-1143" fmla="*/ 0 w 3190755"/>
              <a:gd name="connsiteY12-1144" fmla="*/ 1452816 h 1458671"/>
              <a:gd name="connsiteX0-1145" fmla="*/ 0 w 3173730"/>
              <a:gd name="connsiteY0-1146" fmla="*/ 1452816 h 1458671"/>
              <a:gd name="connsiteX1-1147" fmla="*/ 7620 w 3173730"/>
              <a:gd name="connsiteY1-1148" fmla="*/ 0 h 1458671"/>
              <a:gd name="connsiteX2-1149" fmla="*/ 361950 w 3173730"/>
              <a:gd name="connsiteY2-1150" fmla="*/ 63478 h 1458671"/>
              <a:gd name="connsiteX3-1151" fmla="*/ 579120 w 3173730"/>
              <a:gd name="connsiteY3-1152" fmla="*/ 130293 h 1458671"/>
              <a:gd name="connsiteX4-1153" fmla="*/ 914400 w 3173730"/>
              <a:gd name="connsiteY4-1154" fmla="*/ 277397 h 1458671"/>
              <a:gd name="connsiteX5-1155" fmla="*/ 1299210 w 3173730"/>
              <a:gd name="connsiteY5-1156" fmla="*/ 504792 h 1458671"/>
              <a:gd name="connsiteX6-1157" fmla="*/ 1695450 w 3173730"/>
              <a:gd name="connsiteY6-1158" fmla="*/ 800013 h 1458671"/>
              <a:gd name="connsiteX7-1159" fmla="*/ 2011680 w 3173730"/>
              <a:gd name="connsiteY7-1160" fmla="*/ 1027495 h 1458671"/>
              <a:gd name="connsiteX8-1161" fmla="*/ 2251710 w 3173730"/>
              <a:gd name="connsiteY8-1162" fmla="*/ 1188441 h 1458671"/>
              <a:gd name="connsiteX9-1163" fmla="*/ 2514600 w 3173730"/>
              <a:gd name="connsiteY9-1164" fmla="*/ 1321231 h 1458671"/>
              <a:gd name="connsiteX10-1165" fmla="*/ 2830830 w 3173730"/>
              <a:gd name="connsiteY10-1166" fmla="*/ 1408581 h 1458671"/>
              <a:gd name="connsiteX11-1167" fmla="*/ 3173730 w 3173730"/>
              <a:gd name="connsiteY11-1168" fmla="*/ 1458671 h 1458671"/>
              <a:gd name="connsiteX12-1169" fmla="*/ 0 w 3173730"/>
              <a:gd name="connsiteY12-1170" fmla="*/ 1452816 h 1458671"/>
              <a:gd name="connsiteX0-1171" fmla="*/ 0 w 3211830"/>
              <a:gd name="connsiteY0-1172" fmla="*/ 1452816 h 1456626"/>
              <a:gd name="connsiteX1-1173" fmla="*/ 7620 w 3211830"/>
              <a:gd name="connsiteY1-1174" fmla="*/ 0 h 1456626"/>
              <a:gd name="connsiteX2-1175" fmla="*/ 361950 w 3211830"/>
              <a:gd name="connsiteY2-1176" fmla="*/ 63478 h 1456626"/>
              <a:gd name="connsiteX3-1177" fmla="*/ 579120 w 3211830"/>
              <a:gd name="connsiteY3-1178" fmla="*/ 130293 h 1456626"/>
              <a:gd name="connsiteX4-1179" fmla="*/ 914400 w 3211830"/>
              <a:gd name="connsiteY4-1180" fmla="*/ 277397 h 1456626"/>
              <a:gd name="connsiteX5-1181" fmla="*/ 1299210 w 3211830"/>
              <a:gd name="connsiteY5-1182" fmla="*/ 504792 h 1456626"/>
              <a:gd name="connsiteX6-1183" fmla="*/ 1695450 w 3211830"/>
              <a:gd name="connsiteY6-1184" fmla="*/ 800013 h 1456626"/>
              <a:gd name="connsiteX7-1185" fmla="*/ 2011680 w 3211830"/>
              <a:gd name="connsiteY7-1186" fmla="*/ 1027495 h 1456626"/>
              <a:gd name="connsiteX8-1187" fmla="*/ 2251710 w 3211830"/>
              <a:gd name="connsiteY8-1188" fmla="*/ 1188441 h 1456626"/>
              <a:gd name="connsiteX9-1189" fmla="*/ 2514600 w 3211830"/>
              <a:gd name="connsiteY9-1190" fmla="*/ 1321231 h 1456626"/>
              <a:gd name="connsiteX10-1191" fmla="*/ 2830830 w 3211830"/>
              <a:gd name="connsiteY10-1192" fmla="*/ 1408581 h 1456626"/>
              <a:gd name="connsiteX11-1193" fmla="*/ 3211830 w 3211830"/>
              <a:gd name="connsiteY11-1194" fmla="*/ 1456626 h 1456626"/>
              <a:gd name="connsiteX12-1195" fmla="*/ 0 w 3211830"/>
              <a:gd name="connsiteY12-1196" fmla="*/ 1452816 h 1456626"/>
              <a:gd name="connsiteX0-1197" fmla="*/ 0 w 3211830"/>
              <a:gd name="connsiteY0-1198" fmla="*/ 1452816 h 1456626"/>
              <a:gd name="connsiteX1-1199" fmla="*/ 7620 w 3211830"/>
              <a:gd name="connsiteY1-1200" fmla="*/ 0 h 1456626"/>
              <a:gd name="connsiteX2-1201" fmla="*/ 361950 w 3211830"/>
              <a:gd name="connsiteY2-1202" fmla="*/ 63478 h 1456626"/>
              <a:gd name="connsiteX3-1203" fmla="*/ 579120 w 3211830"/>
              <a:gd name="connsiteY3-1204" fmla="*/ 130293 h 1456626"/>
              <a:gd name="connsiteX4-1205" fmla="*/ 914400 w 3211830"/>
              <a:gd name="connsiteY4-1206" fmla="*/ 277397 h 1456626"/>
              <a:gd name="connsiteX5-1207" fmla="*/ 1299210 w 3211830"/>
              <a:gd name="connsiteY5-1208" fmla="*/ 504792 h 1456626"/>
              <a:gd name="connsiteX6-1209" fmla="*/ 1695450 w 3211830"/>
              <a:gd name="connsiteY6-1210" fmla="*/ 800013 h 1456626"/>
              <a:gd name="connsiteX7-1211" fmla="*/ 2011680 w 3211830"/>
              <a:gd name="connsiteY7-1212" fmla="*/ 1027495 h 1456626"/>
              <a:gd name="connsiteX8-1213" fmla="*/ 2251710 w 3211830"/>
              <a:gd name="connsiteY8-1214" fmla="*/ 1188441 h 1456626"/>
              <a:gd name="connsiteX9-1215" fmla="*/ 2514600 w 3211830"/>
              <a:gd name="connsiteY9-1216" fmla="*/ 1321231 h 1456626"/>
              <a:gd name="connsiteX10-1217" fmla="*/ 2830830 w 3211830"/>
              <a:gd name="connsiteY10-1218" fmla="*/ 1408581 h 1456626"/>
              <a:gd name="connsiteX11-1219" fmla="*/ 3211830 w 3211830"/>
              <a:gd name="connsiteY11-1220" fmla="*/ 1456626 h 1456626"/>
              <a:gd name="connsiteX12-1221" fmla="*/ 0 w 3211830"/>
              <a:gd name="connsiteY12-1222" fmla="*/ 1452816 h 1456626"/>
              <a:gd name="connsiteX0-1223" fmla="*/ 0 w 3211830"/>
              <a:gd name="connsiteY0-1224" fmla="*/ 1452816 h 1456626"/>
              <a:gd name="connsiteX1-1225" fmla="*/ 7620 w 3211830"/>
              <a:gd name="connsiteY1-1226" fmla="*/ 0 h 1456626"/>
              <a:gd name="connsiteX2-1227" fmla="*/ 361950 w 3211830"/>
              <a:gd name="connsiteY2-1228" fmla="*/ 63478 h 1456626"/>
              <a:gd name="connsiteX3-1229" fmla="*/ 579120 w 3211830"/>
              <a:gd name="connsiteY3-1230" fmla="*/ 130293 h 1456626"/>
              <a:gd name="connsiteX4-1231" fmla="*/ 914400 w 3211830"/>
              <a:gd name="connsiteY4-1232" fmla="*/ 277397 h 1456626"/>
              <a:gd name="connsiteX5-1233" fmla="*/ 1299210 w 3211830"/>
              <a:gd name="connsiteY5-1234" fmla="*/ 504792 h 1456626"/>
              <a:gd name="connsiteX6-1235" fmla="*/ 1695450 w 3211830"/>
              <a:gd name="connsiteY6-1236" fmla="*/ 800013 h 1456626"/>
              <a:gd name="connsiteX7-1237" fmla="*/ 2011680 w 3211830"/>
              <a:gd name="connsiteY7-1238" fmla="*/ 1027495 h 1456626"/>
              <a:gd name="connsiteX8-1239" fmla="*/ 2251710 w 3211830"/>
              <a:gd name="connsiteY8-1240" fmla="*/ 1188441 h 1456626"/>
              <a:gd name="connsiteX9-1241" fmla="*/ 2514600 w 3211830"/>
              <a:gd name="connsiteY9-1242" fmla="*/ 1321231 h 1456626"/>
              <a:gd name="connsiteX10-1243" fmla="*/ 2830830 w 3211830"/>
              <a:gd name="connsiteY10-1244" fmla="*/ 1408581 h 1456626"/>
              <a:gd name="connsiteX11-1245" fmla="*/ 3211830 w 3211830"/>
              <a:gd name="connsiteY11-1246" fmla="*/ 1456626 h 1456626"/>
              <a:gd name="connsiteX12-1247" fmla="*/ 0 w 3211830"/>
              <a:gd name="connsiteY12-1248" fmla="*/ 1452816 h 1456626"/>
              <a:gd name="connsiteX0-1249" fmla="*/ 0 w 3211830"/>
              <a:gd name="connsiteY0-1250" fmla="*/ 1458951 h 1462761"/>
              <a:gd name="connsiteX1-1251" fmla="*/ 3810 w 3211830"/>
              <a:gd name="connsiteY1-1252" fmla="*/ 0 h 1462761"/>
              <a:gd name="connsiteX2-1253" fmla="*/ 361950 w 3211830"/>
              <a:gd name="connsiteY2-1254" fmla="*/ 69613 h 1462761"/>
              <a:gd name="connsiteX3-1255" fmla="*/ 579120 w 3211830"/>
              <a:gd name="connsiteY3-1256" fmla="*/ 136428 h 1462761"/>
              <a:gd name="connsiteX4-1257" fmla="*/ 914400 w 3211830"/>
              <a:gd name="connsiteY4-1258" fmla="*/ 283532 h 1462761"/>
              <a:gd name="connsiteX5-1259" fmla="*/ 1299210 w 3211830"/>
              <a:gd name="connsiteY5-1260" fmla="*/ 510927 h 1462761"/>
              <a:gd name="connsiteX6-1261" fmla="*/ 1695450 w 3211830"/>
              <a:gd name="connsiteY6-1262" fmla="*/ 806148 h 1462761"/>
              <a:gd name="connsiteX7-1263" fmla="*/ 2011680 w 3211830"/>
              <a:gd name="connsiteY7-1264" fmla="*/ 1033630 h 1462761"/>
              <a:gd name="connsiteX8-1265" fmla="*/ 2251710 w 3211830"/>
              <a:gd name="connsiteY8-1266" fmla="*/ 1194576 h 1462761"/>
              <a:gd name="connsiteX9-1267" fmla="*/ 2514600 w 3211830"/>
              <a:gd name="connsiteY9-1268" fmla="*/ 1327366 h 1462761"/>
              <a:gd name="connsiteX10-1269" fmla="*/ 2830830 w 3211830"/>
              <a:gd name="connsiteY10-1270" fmla="*/ 1414716 h 1462761"/>
              <a:gd name="connsiteX11-1271" fmla="*/ 3211830 w 3211830"/>
              <a:gd name="connsiteY11-1272" fmla="*/ 1462761 h 1462761"/>
              <a:gd name="connsiteX12-1273" fmla="*/ 0 w 3211830"/>
              <a:gd name="connsiteY12-1274" fmla="*/ 1458951 h 1462761"/>
              <a:gd name="connsiteX0-1275" fmla="*/ 0 w 3211830"/>
              <a:gd name="connsiteY0-1276" fmla="*/ 1458951 h 1462761"/>
              <a:gd name="connsiteX1-1277" fmla="*/ 3810 w 3211830"/>
              <a:gd name="connsiteY1-1278" fmla="*/ 0 h 1462761"/>
              <a:gd name="connsiteX2-1279" fmla="*/ 361950 w 3211830"/>
              <a:gd name="connsiteY2-1280" fmla="*/ 69613 h 1462761"/>
              <a:gd name="connsiteX3-1281" fmla="*/ 579120 w 3211830"/>
              <a:gd name="connsiteY3-1282" fmla="*/ 136428 h 1462761"/>
              <a:gd name="connsiteX4-1283" fmla="*/ 914400 w 3211830"/>
              <a:gd name="connsiteY4-1284" fmla="*/ 283532 h 1462761"/>
              <a:gd name="connsiteX5-1285" fmla="*/ 1299210 w 3211830"/>
              <a:gd name="connsiteY5-1286" fmla="*/ 510927 h 1462761"/>
              <a:gd name="connsiteX6-1287" fmla="*/ 1695450 w 3211830"/>
              <a:gd name="connsiteY6-1288" fmla="*/ 806148 h 1462761"/>
              <a:gd name="connsiteX7-1289" fmla="*/ 2011680 w 3211830"/>
              <a:gd name="connsiteY7-1290" fmla="*/ 1033630 h 1462761"/>
              <a:gd name="connsiteX8-1291" fmla="*/ 2251710 w 3211830"/>
              <a:gd name="connsiteY8-1292" fmla="*/ 1194576 h 1462761"/>
              <a:gd name="connsiteX9-1293" fmla="*/ 2514600 w 3211830"/>
              <a:gd name="connsiteY9-1294" fmla="*/ 1327366 h 1462761"/>
              <a:gd name="connsiteX10-1295" fmla="*/ 2830830 w 3211830"/>
              <a:gd name="connsiteY10-1296" fmla="*/ 1414716 h 1462761"/>
              <a:gd name="connsiteX11-1297" fmla="*/ 3211830 w 3211830"/>
              <a:gd name="connsiteY11-1298" fmla="*/ 1462761 h 1462761"/>
              <a:gd name="connsiteX12-1299" fmla="*/ 0 w 3211830"/>
              <a:gd name="connsiteY12-1300" fmla="*/ 1458951 h 1462761"/>
              <a:gd name="connsiteX0-1301" fmla="*/ 0 w 3211830"/>
              <a:gd name="connsiteY0-1302" fmla="*/ 1458951 h 1462761"/>
              <a:gd name="connsiteX1-1303" fmla="*/ 3810 w 3211830"/>
              <a:gd name="connsiteY1-1304" fmla="*/ 0 h 1462761"/>
              <a:gd name="connsiteX2-1305" fmla="*/ 361950 w 3211830"/>
              <a:gd name="connsiteY2-1306" fmla="*/ 69613 h 1462761"/>
              <a:gd name="connsiteX3-1307" fmla="*/ 579120 w 3211830"/>
              <a:gd name="connsiteY3-1308" fmla="*/ 136428 h 1462761"/>
              <a:gd name="connsiteX4-1309" fmla="*/ 914400 w 3211830"/>
              <a:gd name="connsiteY4-1310" fmla="*/ 283532 h 1462761"/>
              <a:gd name="connsiteX5-1311" fmla="*/ 1299210 w 3211830"/>
              <a:gd name="connsiteY5-1312" fmla="*/ 510927 h 1462761"/>
              <a:gd name="connsiteX6-1313" fmla="*/ 1695450 w 3211830"/>
              <a:gd name="connsiteY6-1314" fmla="*/ 806148 h 1462761"/>
              <a:gd name="connsiteX7-1315" fmla="*/ 2011680 w 3211830"/>
              <a:gd name="connsiteY7-1316" fmla="*/ 1033630 h 1462761"/>
              <a:gd name="connsiteX8-1317" fmla="*/ 2251710 w 3211830"/>
              <a:gd name="connsiteY8-1318" fmla="*/ 1194576 h 1462761"/>
              <a:gd name="connsiteX9-1319" fmla="*/ 2514600 w 3211830"/>
              <a:gd name="connsiteY9-1320" fmla="*/ 1327366 h 1462761"/>
              <a:gd name="connsiteX10-1321" fmla="*/ 2830830 w 3211830"/>
              <a:gd name="connsiteY10-1322" fmla="*/ 1414716 h 1462761"/>
              <a:gd name="connsiteX11-1323" fmla="*/ 3211830 w 3211830"/>
              <a:gd name="connsiteY11-1324" fmla="*/ 1462761 h 1462761"/>
              <a:gd name="connsiteX12-1325" fmla="*/ 0 w 3211830"/>
              <a:gd name="connsiteY12-1326" fmla="*/ 1458951 h 1462761"/>
            </a:gdLst>
            <a:ahLst/>
            <a:cxnLst>
              <a:cxn ang="0">
                <a:pos x="connsiteX0-1301" y="connsiteY0-1302"/>
              </a:cxn>
              <a:cxn ang="0">
                <a:pos x="connsiteX1-1303" y="connsiteY1-1304"/>
              </a:cxn>
              <a:cxn ang="0">
                <a:pos x="connsiteX2-1305" y="connsiteY2-1306"/>
              </a:cxn>
              <a:cxn ang="0">
                <a:pos x="connsiteX3-1307" y="connsiteY3-1308"/>
              </a:cxn>
              <a:cxn ang="0">
                <a:pos x="connsiteX4-1309" y="connsiteY4-1310"/>
              </a:cxn>
              <a:cxn ang="0">
                <a:pos x="connsiteX5-1311" y="connsiteY5-1312"/>
              </a:cxn>
              <a:cxn ang="0">
                <a:pos x="connsiteX6-1313" y="connsiteY6-1314"/>
              </a:cxn>
              <a:cxn ang="0">
                <a:pos x="connsiteX7-1315" y="connsiteY7-1316"/>
              </a:cxn>
              <a:cxn ang="0">
                <a:pos x="connsiteX8-1317" y="connsiteY8-1318"/>
              </a:cxn>
              <a:cxn ang="0">
                <a:pos x="connsiteX9-1319" y="connsiteY9-1320"/>
              </a:cxn>
              <a:cxn ang="0">
                <a:pos x="connsiteX10-1321" y="connsiteY10-1322"/>
              </a:cxn>
              <a:cxn ang="0">
                <a:pos x="connsiteX11-1323" y="connsiteY11-1324"/>
              </a:cxn>
              <a:cxn ang="0">
                <a:pos x="connsiteX12-1325" y="connsiteY12-1326"/>
              </a:cxn>
            </a:cxnLst>
            <a:rect l="l" t="t" r="r" b="b"/>
            <a:pathLst>
              <a:path w="3211830" h="1462761">
                <a:moveTo>
                  <a:pt x="0" y="1458951"/>
                </a:moveTo>
                <a:cubicBezTo>
                  <a:pt x="1270" y="972634"/>
                  <a:pt x="-1270" y="1453538"/>
                  <a:pt x="3810" y="0"/>
                </a:cubicBezTo>
                <a:cubicBezTo>
                  <a:pt x="196215" y="30393"/>
                  <a:pt x="266065" y="46875"/>
                  <a:pt x="361950" y="69613"/>
                </a:cubicBezTo>
                <a:cubicBezTo>
                  <a:pt x="457835" y="92351"/>
                  <a:pt x="487045" y="100775"/>
                  <a:pt x="579120" y="136428"/>
                </a:cubicBezTo>
                <a:cubicBezTo>
                  <a:pt x="671195" y="172081"/>
                  <a:pt x="794385" y="221116"/>
                  <a:pt x="914400" y="283532"/>
                </a:cubicBezTo>
                <a:cubicBezTo>
                  <a:pt x="1034415" y="345948"/>
                  <a:pt x="1169035" y="423824"/>
                  <a:pt x="1299210" y="510927"/>
                </a:cubicBezTo>
                <a:cubicBezTo>
                  <a:pt x="1429385" y="598030"/>
                  <a:pt x="1576705" y="719031"/>
                  <a:pt x="1695450" y="806148"/>
                </a:cubicBezTo>
                <a:cubicBezTo>
                  <a:pt x="1814195" y="893265"/>
                  <a:pt x="1918970" y="968892"/>
                  <a:pt x="2011680" y="1033630"/>
                </a:cubicBezTo>
                <a:cubicBezTo>
                  <a:pt x="2104390" y="1098368"/>
                  <a:pt x="2167890" y="1145620"/>
                  <a:pt x="2251710" y="1194576"/>
                </a:cubicBezTo>
                <a:cubicBezTo>
                  <a:pt x="2335530" y="1243532"/>
                  <a:pt x="2418080" y="1290676"/>
                  <a:pt x="2514600" y="1327366"/>
                </a:cubicBezTo>
                <a:cubicBezTo>
                  <a:pt x="2611120" y="1364056"/>
                  <a:pt x="2714625" y="1392150"/>
                  <a:pt x="2830830" y="1414716"/>
                </a:cubicBezTo>
                <a:cubicBezTo>
                  <a:pt x="2947035" y="1437282"/>
                  <a:pt x="3018790" y="1446187"/>
                  <a:pt x="3211830" y="1462761"/>
                </a:cubicBezTo>
                <a:lnTo>
                  <a:pt x="0" y="1458951"/>
                </a:lnTo>
                <a:close/>
              </a:path>
            </a:pathLst>
          </a:custGeom>
          <a:solidFill>
            <a:srgbClr val="8282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5A5A5A"/>
              </a:solidFill>
            </a:endParaRPr>
          </a:p>
        </p:txBody>
      </p:sp>
      <p:sp>
        <p:nvSpPr>
          <p:cNvPr id="74" name="Freeform 73"/>
          <p:cNvSpPr/>
          <p:nvPr/>
        </p:nvSpPr>
        <p:spPr>
          <a:xfrm>
            <a:off x="2601335" y="3060801"/>
            <a:ext cx="3221683" cy="1466851"/>
          </a:xfrm>
          <a:custGeom>
            <a:avLst/>
            <a:gdLst>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1" fmla="*/ 0 w 3063240"/>
              <a:gd name="connsiteY0-2" fmla="*/ 1567257 h 1571067"/>
              <a:gd name="connsiteX1-3" fmla="*/ 7620 w 3063240"/>
              <a:gd name="connsiteY1-4" fmla="*/ 104217 h 1571067"/>
              <a:gd name="connsiteX2-5" fmla="*/ 308610 w 3063240"/>
              <a:gd name="connsiteY2-6" fmla="*/ 127077 h 1571067"/>
              <a:gd name="connsiteX3-7" fmla="*/ 594360 w 3063240"/>
              <a:gd name="connsiteY3-8" fmla="*/ 195657 h 1571067"/>
              <a:gd name="connsiteX4-9" fmla="*/ 937260 w 3063240"/>
              <a:gd name="connsiteY4-10" fmla="*/ 344247 h 1571067"/>
              <a:gd name="connsiteX5-11" fmla="*/ 1337310 w 3063240"/>
              <a:gd name="connsiteY5-12" fmla="*/ 553797 h 1571067"/>
              <a:gd name="connsiteX6-13" fmla="*/ 1760220 w 3063240"/>
              <a:gd name="connsiteY6-14" fmla="*/ 877647 h 1571067"/>
              <a:gd name="connsiteX7-15" fmla="*/ 2110740 w 3063240"/>
              <a:gd name="connsiteY7-16" fmla="*/ 1174827 h 1571067"/>
              <a:gd name="connsiteX8-17" fmla="*/ 2247900 w 3063240"/>
              <a:gd name="connsiteY8-18" fmla="*/ 1296747 h 1571067"/>
              <a:gd name="connsiteX9-19" fmla="*/ 2468880 w 3063240"/>
              <a:gd name="connsiteY9-20" fmla="*/ 1430097 h 1571067"/>
              <a:gd name="connsiteX10-21" fmla="*/ 2750820 w 3063240"/>
              <a:gd name="connsiteY10-22" fmla="*/ 1529157 h 1571067"/>
              <a:gd name="connsiteX11-23" fmla="*/ 3063240 w 3063240"/>
              <a:gd name="connsiteY11-24" fmla="*/ 1571067 h 1571067"/>
              <a:gd name="connsiteX12-25" fmla="*/ 0 w 3063240"/>
              <a:gd name="connsiteY12-26" fmla="*/ 1567257 h 1571067"/>
              <a:gd name="connsiteX0-27" fmla="*/ 0 w 3063240"/>
              <a:gd name="connsiteY0-28" fmla="*/ 1568070 h 1571880"/>
              <a:gd name="connsiteX1-29" fmla="*/ 7620 w 3063240"/>
              <a:gd name="connsiteY1-30" fmla="*/ 105030 h 1571880"/>
              <a:gd name="connsiteX2-31" fmla="*/ 308610 w 3063240"/>
              <a:gd name="connsiteY2-32" fmla="*/ 127890 h 1571880"/>
              <a:gd name="connsiteX3-33" fmla="*/ 594360 w 3063240"/>
              <a:gd name="connsiteY3-34" fmla="*/ 196470 h 1571880"/>
              <a:gd name="connsiteX4-35" fmla="*/ 937260 w 3063240"/>
              <a:gd name="connsiteY4-36" fmla="*/ 345060 h 1571880"/>
              <a:gd name="connsiteX5-37" fmla="*/ 1337310 w 3063240"/>
              <a:gd name="connsiteY5-38" fmla="*/ 554610 h 1571880"/>
              <a:gd name="connsiteX6-39" fmla="*/ 1760220 w 3063240"/>
              <a:gd name="connsiteY6-40" fmla="*/ 878460 h 1571880"/>
              <a:gd name="connsiteX7-41" fmla="*/ 2110740 w 3063240"/>
              <a:gd name="connsiteY7-42" fmla="*/ 1175640 h 1571880"/>
              <a:gd name="connsiteX8-43" fmla="*/ 2247900 w 3063240"/>
              <a:gd name="connsiteY8-44" fmla="*/ 1297560 h 1571880"/>
              <a:gd name="connsiteX9-45" fmla="*/ 2468880 w 3063240"/>
              <a:gd name="connsiteY9-46" fmla="*/ 1430910 h 1571880"/>
              <a:gd name="connsiteX10-47" fmla="*/ 2750820 w 3063240"/>
              <a:gd name="connsiteY10-48" fmla="*/ 1529970 h 1571880"/>
              <a:gd name="connsiteX11-49" fmla="*/ 3063240 w 3063240"/>
              <a:gd name="connsiteY11-50" fmla="*/ 1571880 h 1571880"/>
              <a:gd name="connsiteX12-51" fmla="*/ 0 w 3063240"/>
              <a:gd name="connsiteY12-52" fmla="*/ 1568070 h 1571880"/>
              <a:gd name="connsiteX0-53" fmla="*/ 0 w 3063240"/>
              <a:gd name="connsiteY0-54" fmla="*/ 1463040 h 1466850"/>
              <a:gd name="connsiteX1-55" fmla="*/ 7620 w 3063240"/>
              <a:gd name="connsiteY1-56" fmla="*/ 0 h 1466850"/>
              <a:gd name="connsiteX2-57" fmla="*/ 308610 w 3063240"/>
              <a:gd name="connsiteY2-58" fmla="*/ 22860 h 1466850"/>
              <a:gd name="connsiteX3-59" fmla="*/ 594360 w 3063240"/>
              <a:gd name="connsiteY3-60" fmla="*/ 91440 h 1466850"/>
              <a:gd name="connsiteX4-61" fmla="*/ 937260 w 3063240"/>
              <a:gd name="connsiteY4-62" fmla="*/ 240030 h 1466850"/>
              <a:gd name="connsiteX5-63" fmla="*/ 1337310 w 3063240"/>
              <a:gd name="connsiteY5-64" fmla="*/ 449580 h 1466850"/>
              <a:gd name="connsiteX6-65" fmla="*/ 1760220 w 3063240"/>
              <a:gd name="connsiteY6-66" fmla="*/ 773430 h 1466850"/>
              <a:gd name="connsiteX7-67" fmla="*/ 2110740 w 3063240"/>
              <a:gd name="connsiteY7-68" fmla="*/ 1070610 h 1466850"/>
              <a:gd name="connsiteX8-69" fmla="*/ 2247900 w 3063240"/>
              <a:gd name="connsiteY8-70" fmla="*/ 1192530 h 1466850"/>
              <a:gd name="connsiteX9-71" fmla="*/ 2468880 w 3063240"/>
              <a:gd name="connsiteY9-72" fmla="*/ 1325880 h 1466850"/>
              <a:gd name="connsiteX10-73" fmla="*/ 2750820 w 3063240"/>
              <a:gd name="connsiteY10-74" fmla="*/ 1424940 h 1466850"/>
              <a:gd name="connsiteX11-75" fmla="*/ 3063240 w 3063240"/>
              <a:gd name="connsiteY11-76" fmla="*/ 1466850 h 1466850"/>
              <a:gd name="connsiteX12-77" fmla="*/ 0 w 3063240"/>
              <a:gd name="connsiteY12-78" fmla="*/ 1463040 h 1466850"/>
              <a:gd name="connsiteX0-79" fmla="*/ 0 w 3063240"/>
              <a:gd name="connsiteY0-80" fmla="*/ 1463040 h 1466850"/>
              <a:gd name="connsiteX1-81" fmla="*/ 7620 w 3063240"/>
              <a:gd name="connsiteY1-82" fmla="*/ 0 h 1466850"/>
              <a:gd name="connsiteX2-83" fmla="*/ 308610 w 3063240"/>
              <a:gd name="connsiteY2-84" fmla="*/ 22860 h 1466850"/>
              <a:gd name="connsiteX3-85" fmla="*/ 594360 w 3063240"/>
              <a:gd name="connsiteY3-86" fmla="*/ 91440 h 1466850"/>
              <a:gd name="connsiteX4-87" fmla="*/ 937260 w 3063240"/>
              <a:gd name="connsiteY4-88" fmla="*/ 240030 h 1466850"/>
              <a:gd name="connsiteX5-89" fmla="*/ 1337310 w 3063240"/>
              <a:gd name="connsiteY5-90" fmla="*/ 449580 h 1466850"/>
              <a:gd name="connsiteX6-91" fmla="*/ 1760220 w 3063240"/>
              <a:gd name="connsiteY6-92" fmla="*/ 773430 h 1466850"/>
              <a:gd name="connsiteX7-93" fmla="*/ 2110740 w 3063240"/>
              <a:gd name="connsiteY7-94" fmla="*/ 1070610 h 1466850"/>
              <a:gd name="connsiteX8-95" fmla="*/ 2247900 w 3063240"/>
              <a:gd name="connsiteY8-96" fmla="*/ 1192530 h 1466850"/>
              <a:gd name="connsiteX9-97" fmla="*/ 2468880 w 3063240"/>
              <a:gd name="connsiteY9-98" fmla="*/ 1325880 h 1466850"/>
              <a:gd name="connsiteX10-99" fmla="*/ 2750820 w 3063240"/>
              <a:gd name="connsiteY10-100" fmla="*/ 1424940 h 1466850"/>
              <a:gd name="connsiteX11-101" fmla="*/ 3063240 w 3063240"/>
              <a:gd name="connsiteY11-102" fmla="*/ 1466850 h 1466850"/>
              <a:gd name="connsiteX12-103" fmla="*/ 0 w 3063240"/>
              <a:gd name="connsiteY12-104" fmla="*/ 1463040 h 1466850"/>
              <a:gd name="connsiteX0-105" fmla="*/ 0 w 3063240"/>
              <a:gd name="connsiteY0-106" fmla="*/ 1463040 h 1466850"/>
              <a:gd name="connsiteX1-107" fmla="*/ 7620 w 3063240"/>
              <a:gd name="connsiteY1-108" fmla="*/ 0 h 1466850"/>
              <a:gd name="connsiteX2-109" fmla="*/ 308610 w 3063240"/>
              <a:gd name="connsiteY2-110" fmla="*/ 22860 h 1466850"/>
              <a:gd name="connsiteX3-111" fmla="*/ 594360 w 3063240"/>
              <a:gd name="connsiteY3-112" fmla="*/ 91440 h 1466850"/>
              <a:gd name="connsiteX4-113" fmla="*/ 937260 w 3063240"/>
              <a:gd name="connsiteY4-114" fmla="*/ 240030 h 1466850"/>
              <a:gd name="connsiteX5-115" fmla="*/ 1337310 w 3063240"/>
              <a:gd name="connsiteY5-116" fmla="*/ 449580 h 1466850"/>
              <a:gd name="connsiteX6-117" fmla="*/ 1760220 w 3063240"/>
              <a:gd name="connsiteY6-118" fmla="*/ 773430 h 1466850"/>
              <a:gd name="connsiteX7-119" fmla="*/ 2110740 w 3063240"/>
              <a:gd name="connsiteY7-120" fmla="*/ 1070610 h 1466850"/>
              <a:gd name="connsiteX8-121" fmla="*/ 2247900 w 3063240"/>
              <a:gd name="connsiteY8-122" fmla="*/ 1192530 h 1466850"/>
              <a:gd name="connsiteX9-123" fmla="*/ 2468880 w 3063240"/>
              <a:gd name="connsiteY9-124" fmla="*/ 1325880 h 1466850"/>
              <a:gd name="connsiteX10-125" fmla="*/ 2750820 w 3063240"/>
              <a:gd name="connsiteY10-126" fmla="*/ 1424940 h 1466850"/>
              <a:gd name="connsiteX11-127" fmla="*/ 3063240 w 3063240"/>
              <a:gd name="connsiteY11-128" fmla="*/ 1466850 h 1466850"/>
              <a:gd name="connsiteX12-129" fmla="*/ 0 w 3063240"/>
              <a:gd name="connsiteY12-130" fmla="*/ 1463040 h 1466850"/>
              <a:gd name="connsiteX0-131" fmla="*/ 0 w 3063240"/>
              <a:gd name="connsiteY0-132" fmla="*/ 1463040 h 1466850"/>
              <a:gd name="connsiteX1-133" fmla="*/ 7620 w 3063240"/>
              <a:gd name="connsiteY1-134" fmla="*/ 0 h 1466850"/>
              <a:gd name="connsiteX2-135" fmla="*/ 308610 w 3063240"/>
              <a:gd name="connsiteY2-136" fmla="*/ 22860 h 1466850"/>
              <a:gd name="connsiteX3-137" fmla="*/ 594360 w 3063240"/>
              <a:gd name="connsiteY3-138" fmla="*/ 91440 h 1466850"/>
              <a:gd name="connsiteX4-139" fmla="*/ 937260 w 3063240"/>
              <a:gd name="connsiteY4-140" fmla="*/ 240030 h 1466850"/>
              <a:gd name="connsiteX5-141" fmla="*/ 1337310 w 3063240"/>
              <a:gd name="connsiteY5-142" fmla="*/ 449580 h 1466850"/>
              <a:gd name="connsiteX6-143" fmla="*/ 1760220 w 3063240"/>
              <a:gd name="connsiteY6-144" fmla="*/ 773430 h 1466850"/>
              <a:gd name="connsiteX7-145" fmla="*/ 2110740 w 3063240"/>
              <a:gd name="connsiteY7-146" fmla="*/ 1070610 h 1466850"/>
              <a:gd name="connsiteX8-147" fmla="*/ 2247900 w 3063240"/>
              <a:gd name="connsiteY8-148" fmla="*/ 1192530 h 1466850"/>
              <a:gd name="connsiteX9-149" fmla="*/ 2468880 w 3063240"/>
              <a:gd name="connsiteY9-150" fmla="*/ 1325880 h 1466850"/>
              <a:gd name="connsiteX10-151" fmla="*/ 2750820 w 3063240"/>
              <a:gd name="connsiteY10-152" fmla="*/ 1424940 h 1466850"/>
              <a:gd name="connsiteX11-153" fmla="*/ 3063240 w 3063240"/>
              <a:gd name="connsiteY11-154" fmla="*/ 1466850 h 1466850"/>
              <a:gd name="connsiteX12-155" fmla="*/ 0 w 3063240"/>
              <a:gd name="connsiteY12-156" fmla="*/ 1463040 h 1466850"/>
              <a:gd name="connsiteX0-157" fmla="*/ 0 w 3063240"/>
              <a:gd name="connsiteY0-158" fmla="*/ 1463040 h 1466850"/>
              <a:gd name="connsiteX1-159" fmla="*/ 7620 w 3063240"/>
              <a:gd name="connsiteY1-160" fmla="*/ 0 h 1466850"/>
              <a:gd name="connsiteX2-161" fmla="*/ 308610 w 3063240"/>
              <a:gd name="connsiteY2-162" fmla="*/ 22860 h 1466850"/>
              <a:gd name="connsiteX3-163" fmla="*/ 594360 w 3063240"/>
              <a:gd name="connsiteY3-164" fmla="*/ 91440 h 1466850"/>
              <a:gd name="connsiteX4-165" fmla="*/ 937260 w 3063240"/>
              <a:gd name="connsiteY4-166" fmla="*/ 240030 h 1466850"/>
              <a:gd name="connsiteX5-167" fmla="*/ 1337310 w 3063240"/>
              <a:gd name="connsiteY5-168" fmla="*/ 449580 h 1466850"/>
              <a:gd name="connsiteX6-169" fmla="*/ 1760220 w 3063240"/>
              <a:gd name="connsiteY6-170" fmla="*/ 773430 h 1466850"/>
              <a:gd name="connsiteX7-171" fmla="*/ 2110740 w 3063240"/>
              <a:gd name="connsiteY7-172" fmla="*/ 1070610 h 1466850"/>
              <a:gd name="connsiteX8-173" fmla="*/ 2247900 w 3063240"/>
              <a:gd name="connsiteY8-174" fmla="*/ 1192530 h 1466850"/>
              <a:gd name="connsiteX9-175" fmla="*/ 2468880 w 3063240"/>
              <a:gd name="connsiteY9-176" fmla="*/ 1325880 h 1466850"/>
              <a:gd name="connsiteX10-177" fmla="*/ 2750820 w 3063240"/>
              <a:gd name="connsiteY10-178" fmla="*/ 1424940 h 1466850"/>
              <a:gd name="connsiteX11-179" fmla="*/ 3063240 w 3063240"/>
              <a:gd name="connsiteY11-180" fmla="*/ 1466850 h 1466850"/>
              <a:gd name="connsiteX12-181" fmla="*/ 0 w 3063240"/>
              <a:gd name="connsiteY12-182" fmla="*/ 1463040 h 1466850"/>
              <a:gd name="connsiteX0-183" fmla="*/ 0 w 3063240"/>
              <a:gd name="connsiteY0-184" fmla="*/ 1463040 h 1466850"/>
              <a:gd name="connsiteX1-185" fmla="*/ 7620 w 3063240"/>
              <a:gd name="connsiteY1-186" fmla="*/ 0 h 1466850"/>
              <a:gd name="connsiteX2-187" fmla="*/ 308610 w 3063240"/>
              <a:gd name="connsiteY2-188" fmla="*/ 22860 h 1466850"/>
              <a:gd name="connsiteX3-189" fmla="*/ 594360 w 3063240"/>
              <a:gd name="connsiteY3-190" fmla="*/ 91440 h 1466850"/>
              <a:gd name="connsiteX4-191" fmla="*/ 937260 w 3063240"/>
              <a:gd name="connsiteY4-192" fmla="*/ 240030 h 1466850"/>
              <a:gd name="connsiteX5-193" fmla="*/ 1337310 w 3063240"/>
              <a:gd name="connsiteY5-194" fmla="*/ 449580 h 1466850"/>
              <a:gd name="connsiteX6-195" fmla="*/ 1760220 w 3063240"/>
              <a:gd name="connsiteY6-196" fmla="*/ 773430 h 1466850"/>
              <a:gd name="connsiteX7-197" fmla="*/ 2110740 w 3063240"/>
              <a:gd name="connsiteY7-198" fmla="*/ 1070610 h 1466850"/>
              <a:gd name="connsiteX8-199" fmla="*/ 2247900 w 3063240"/>
              <a:gd name="connsiteY8-200" fmla="*/ 1192530 h 1466850"/>
              <a:gd name="connsiteX9-201" fmla="*/ 2468880 w 3063240"/>
              <a:gd name="connsiteY9-202" fmla="*/ 1325880 h 1466850"/>
              <a:gd name="connsiteX10-203" fmla="*/ 2750820 w 3063240"/>
              <a:gd name="connsiteY10-204" fmla="*/ 1424940 h 1466850"/>
              <a:gd name="connsiteX11-205" fmla="*/ 3063240 w 3063240"/>
              <a:gd name="connsiteY11-206" fmla="*/ 1466850 h 1466850"/>
              <a:gd name="connsiteX12-207" fmla="*/ 0 w 3063240"/>
              <a:gd name="connsiteY12-208" fmla="*/ 1463040 h 1466850"/>
              <a:gd name="connsiteX0-209" fmla="*/ 0 w 3063240"/>
              <a:gd name="connsiteY0-210" fmla="*/ 1463040 h 1466850"/>
              <a:gd name="connsiteX1-211" fmla="*/ 7620 w 3063240"/>
              <a:gd name="connsiteY1-212" fmla="*/ 0 h 1466850"/>
              <a:gd name="connsiteX2-213" fmla="*/ 308610 w 3063240"/>
              <a:gd name="connsiteY2-214" fmla="*/ 22860 h 1466850"/>
              <a:gd name="connsiteX3-215" fmla="*/ 594360 w 3063240"/>
              <a:gd name="connsiteY3-216" fmla="*/ 91440 h 1466850"/>
              <a:gd name="connsiteX4-217" fmla="*/ 937260 w 3063240"/>
              <a:gd name="connsiteY4-218" fmla="*/ 240030 h 1466850"/>
              <a:gd name="connsiteX5-219" fmla="*/ 1337310 w 3063240"/>
              <a:gd name="connsiteY5-220" fmla="*/ 449580 h 1466850"/>
              <a:gd name="connsiteX6-221" fmla="*/ 1760220 w 3063240"/>
              <a:gd name="connsiteY6-222" fmla="*/ 773430 h 1466850"/>
              <a:gd name="connsiteX7-223" fmla="*/ 2110740 w 3063240"/>
              <a:gd name="connsiteY7-224" fmla="*/ 1070610 h 1466850"/>
              <a:gd name="connsiteX8-225" fmla="*/ 2247900 w 3063240"/>
              <a:gd name="connsiteY8-226" fmla="*/ 1192530 h 1466850"/>
              <a:gd name="connsiteX9-227" fmla="*/ 2468880 w 3063240"/>
              <a:gd name="connsiteY9-228" fmla="*/ 1325880 h 1466850"/>
              <a:gd name="connsiteX10-229" fmla="*/ 2750820 w 3063240"/>
              <a:gd name="connsiteY10-230" fmla="*/ 1424940 h 1466850"/>
              <a:gd name="connsiteX11-231" fmla="*/ 3063240 w 3063240"/>
              <a:gd name="connsiteY11-232" fmla="*/ 1466850 h 1466850"/>
              <a:gd name="connsiteX12-233" fmla="*/ 0 w 3063240"/>
              <a:gd name="connsiteY12-234" fmla="*/ 1463040 h 1466850"/>
              <a:gd name="connsiteX0-235" fmla="*/ 0 w 3063240"/>
              <a:gd name="connsiteY0-236" fmla="*/ 1463040 h 1466850"/>
              <a:gd name="connsiteX1-237" fmla="*/ 7620 w 3063240"/>
              <a:gd name="connsiteY1-238" fmla="*/ 0 h 1466850"/>
              <a:gd name="connsiteX2-239" fmla="*/ 308610 w 3063240"/>
              <a:gd name="connsiteY2-240" fmla="*/ 22860 h 1466850"/>
              <a:gd name="connsiteX3-241" fmla="*/ 594360 w 3063240"/>
              <a:gd name="connsiteY3-242" fmla="*/ 91440 h 1466850"/>
              <a:gd name="connsiteX4-243" fmla="*/ 937260 w 3063240"/>
              <a:gd name="connsiteY4-244" fmla="*/ 240030 h 1466850"/>
              <a:gd name="connsiteX5-245" fmla="*/ 1337310 w 3063240"/>
              <a:gd name="connsiteY5-246" fmla="*/ 449580 h 1466850"/>
              <a:gd name="connsiteX6-247" fmla="*/ 1760220 w 3063240"/>
              <a:gd name="connsiteY6-248" fmla="*/ 773430 h 1466850"/>
              <a:gd name="connsiteX7-249" fmla="*/ 2110740 w 3063240"/>
              <a:gd name="connsiteY7-250" fmla="*/ 1070610 h 1466850"/>
              <a:gd name="connsiteX8-251" fmla="*/ 2247900 w 3063240"/>
              <a:gd name="connsiteY8-252" fmla="*/ 1192530 h 1466850"/>
              <a:gd name="connsiteX9-253" fmla="*/ 2468880 w 3063240"/>
              <a:gd name="connsiteY9-254" fmla="*/ 1325880 h 1466850"/>
              <a:gd name="connsiteX10-255" fmla="*/ 2750820 w 3063240"/>
              <a:gd name="connsiteY10-256" fmla="*/ 1424940 h 1466850"/>
              <a:gd name="connsiteX11-257" fmla="*/ 3063240 w 3063240"/>
              <a:gd name="connsiteY11-258" fmla="*/ 1466850 h 1466850"/>
              <a:gd name="connsiteX12-259" fmla="*/ 0 w 3063240"/>
              <a:gd name="connsiteY12-260" fmla="*/ 1463040 h 1466850"/>
              <a:gd name="connsiteX0-261" fmla="*/ 0 w 3063240"/>
              <a:gd name="connsiteY0-262" fmla="*/ 1463040 h 1466850"/>
              <a:gd name="connsiteX1-263" fmla="*/ 7620 w 3063240"/>
              <a:gd name="connsiteY1-264" fmla="*/ 0 h 1466850"/>
              <a:gd name="connsiteX2-265" fmla="*/ 308610 w 3063240"/>
              <a:gd name="connsiteY2-266" fmla="*/ 22860 h 1466850"/>
              <a:gd name="connsiteX3-267" fmla="*/ 594360 w 3063240"/>
              <a:gd name="connsiteY3-268" fmla="*/ 91440 h 1466850"/>
              <a:gd name="connsiteX4-269" fmla="*/ 937260 w 3063240"/>
              <a:gd name="connsiteY4-270" fmla="*/ 240030 h 1466850"/>
              <a:gd name="connsiteX5-271" fmla="*/ 1337310 w 3063240"/>
              <a:gd name="connsiteY5-272" fmla="*/ 449580 h 1466850"/>
              <a:gd name="connsiteX6-273" fmla="*/ 1760220 w 3063240"/>
              <a:gd name="connsiteY6-274" fmla="*/ 773430 h 1466850"/>
              <a:gd name="connsiteX7-275" fmla="*/ 2110740 w 3063240"/>
              <a:gd name="connsiteY7-276" fmla="*/ 1070610 h 1466850"/>
              <a:gd name="connsiteX8-277" fmla="*/ 2247900 w 3063240"/>
              <a:gd name="connsiteY8-278" fmla="*/ 1192530 h 1466850"/>
              <a:gd name="connsiteX9-279" fmla="*/ 2468880 w 3063240"/>
              <a:gd name="connsiteY9-280" fmla="*/ 1325880 h 1466850"/>
              <a:gd name="connsiteX10-281" fmla="*/ 2750820 w 3063240"/>
              <a:gd name="connsiteY10-282" fmla="*/ 1424940 h 1466850"/>
              <a:gd name="connsiteX11-283" fmla="*/ 3063240 w 3063240"/>
              <a:gd name="connsiteY11-284" fmla="*/ 1466850 h 1466850"/>
              <a:gd name="connsiteX12-285" fmla="*/ 0 w 3063240"/>
              <a:gd name="connsiteY12-286" fmla="*/ 1463040 h 1466850"/>
              <a:gd name="connsiteX0-287" fmla="*/ 0 w 3063240"/>
              <a:gd name="connsiteY0-288" fmla="*/ 1463040 h 1466850"/>
              <a:gd name="connsiteX1-289" fmla="*/ 7620 w 3063240"/>
              <a:gd name="connsiteY1-290" fmla="*/ 0 h 1466850"/>
              <a:gd name="connsiteX2-291" fmla="*/ 308610 w 3063240"/>
              <a:gd name="connsiteY2-292" fmla="*/ 22860 h 1466850"/>
              <a:gd name="connsiteX3-293" fmla="*/ 594360 w 3063240"/>
              <a:gd name="connsiteY3-294" fmla="*/ 91440 h 1466850"/>
              <a:gd name="connsiteX4-295" fmla="*/ 937260 w 3063240"/>
              <a:gd name="connsiteY4-296" fmla="*/ 240030 h 1466850"/>
              <a:gd name="connsiteX5-297" fmla="*/ 1337310 w 3063240"/>
              <a:gd name="connsiteY5-298" fmla="*/ 449580 h 1466850"/>
              <a:gd name="connsiteX6-299" fmla="*/ 1760220 w 3063240"/>
              <a:gd name="connsiteY6-300" fmla="*/ 773430 h 1466850"/>
              <a:gd name="connsiteX7-301" fmla="*/ 2110740 w 3063240"/>
              <a:gd name="connsiteY7-302" fmla="*/ 1070610 h 1466850"/>
              <a:gd name="connsiteX8-303" fmla="*/ 2247900 w 3063240"/>
              <a:gd name="connsiteY8-304" fmla="*/ 1192530 h 1466850"/>
              <a:gd name="connsiteX9-305" fmla="*/ 2468880 w 3063240"/>
              <a:gd name="connsiteY9-306" fmla="*/ 1325880 h 1466850"/>
              <a:gd name="connsiteX10-307" fmla="*/ 2750820 w 3063240"/>
              <a:gd name="connsiteY10-308" fmla="*/ 1424940 h 1466850"/>
              <a:gd name="connsiteX11-309" fmla="*/ 3063240 w 3063240"/>
              <a:gd name="connsiteY11-310" fmla="*/ 1466850 h 1466850"/>
              <a:gd name="connsiteX12-311" fmla="*/ 0 w 3063240"/>
              <a:gd name="connsiteY12-312" fmla="*/ 1463040 h 1466850"/>
              <a:gd name="connsiteX0-313" fmla="*/ 0 w 3063240"/>
              <a:gd name="connsiteY0-314" fmla="*/ 1463040 h 1466850"/>
              <a:gd name="connsiteX1-315" fmla="*/ 7620 w 3063240"/>
              <a:gd name="connsiteY1-316" fmla="*/ 0 h 1466850"/>
              <a:gd name="connsiteX2-317" fmla="*/ 308610 w 3063240"/>
              <a:gd name="connsiteY2-318" fmla="*/ 22860 h 1466850"/>
              <a:gd name="connsiteX3-319" fmla="*/ 594360 w 3063240"/>
              <a:gd name="connsiteY3-320" fmla="*/ 91440 h 1466850"/>
              <a:gd name="connsiteX4-321" fmla="*/ 937260 w 3063240"/>
              <a:gd name="connsiteY4-322" fmla="*/ 240030 h 1466850"/>
              <a:gd name="connsiteX5-323" fmla="*/ 1337310 w 3063240"/>
              <a:gd name="connsiteY5-324" fmla="*/ 449580 h 1466850"/>
              <a:gd name="connsiteX6-325" fmla="*/ 1760220 w 3063240"/>
              <a:gd name="connsiteY6-326" fmla="*/ 773430 h 1466850"/>
              <a:gd name="connsiteX7-327" fmla="*/ 2110740 w 3063240"/>
              <a:gd name="connsiteY7-328" fmla="*/ 1070610 h 1466850"/>
              <a:gd name="connsiteX8-329" fmla="*/ 2247900 w 3063240"/>
              <a:gd name="connsiteY8-330" fmla="*/ 1192530 h 1466850"/>
              <a:gd name="connsiteX9-331" fmla="*/ 2468880 w 3063240"/>
              <a:gd name="connsiteY9-332" fmla="*/ 1325880 h 1466850"/>
              <a:gd name="connsiteX10-333" fmla="*/ 2750820 w 3063240"/>
              <a:gd name="connsiteY10-334" fmla="*/ 1424940 h 1466850"/>
              <a:gd name="connsiteX11-335" fmla="*/ 3063240 w 3063240"/>
              <a:gd name="connsiteY11-336" fmla="*/ 1466850 h 1466850"/>
              <a:gd name="connsiteX12-337" fmla="*/ 0 w 3063240"/>
              <a:gd name="connsiteY12-338" fmla="*/ 1463040 h 1466850"/>
              <a:gd name="connsiteX0-339" fmla="*/ 0 w 3221060"/>
              <a:gd name="connsiteY0-340" fmla="*/ 1463040 h 1466850"/>
              <a:gd name="connsiteX1-341" fmla="*/ 7620 w 3221060"/>
              <a:gd name="connsiteY1-342" fmla="*/ 0 h 1466850"/>
              <a:gd name="connsiteX2-343" fmla="*/ 308610 w 3221060"/>
              <a:gd name="connsiteY2-344" fmla="*/ 22860 h 1466850"/>
              <a:gd name="connsiteX3-345" fmla="*/ 594360 w 3221060"/>
              <a:gd name="connsiteY3-346" fmla="*/ 91440 h 1466850"/>
              <a:gd name="connsiteX4-347" fmla="*/ 937260 w 3221060"/>
              <a:gd name="connsiteY4-348" fmla="*/ 240030 h 1466850"/>
              <a:gd name="connsiteX5-349" fmla="*/ 1337310 w 3221060"/>
              <a:gd name="connsiteY5-350" fmla="*/ 449580 h 1466850"/>
              <a:gd name="connsiteX6-351" fmla="*/ 1760220 w 3221060"/>
              <a:gd name="connsiteY6-352" fmla="*/ 773430 h 1466850"/>
              <a:gd name="connsiteX7-353" fmla="*/ 2110740 w 3221060"/>
              <a:gd name="connsiteY7-354" fmla="*/ 1070610 h 1466850"/>
              <a:gd name="connsiteX8-355" fmla="*/ 2247900 w 3221060"/>
              <a:gd name="connsiteY8-356" fmla="*/ 1192530 h 1466850"/>
              <a:gd name="connsiteX9-357" fmla="*/ 2468880 w 3221060"/>
              <a:gd name="connsiteY9-358" fmla="*/ 1325880 h 1466850"/>
              <a:gd name="connsiteX10-359" fmla="*/ 2750820 w 3221060"/>
              <a:gd name="connsiteY10-360" fmla="*/ 1424940 h 1466850"/>
              <a:gd name="connsiteX11-361" fmla="*/ 3063240 w 3221060"/>
              <a:gd name="connsiteY11-362" fmla="*/ 1466850 h 1466850"/>
              <a:gd name="connsiteX12-363" fmla="*/ 0 w 3221060"/>
              <a:gd name="connsiteY12-364" fmla="*/ 1463040 h 1466850"/>
              <a:gd name="connsiteX0-365" fmla="*/ 0 w 3221060"/>
              <a:gd name="connsiteY0-366" fmla="*/ 1463040 h 1466850"/>
              <a:gd name="connsiteX1-367" fmla="*/ 7620 w 3221060"/>
              <a:gd name="connsiteY1-368" fmla="*/ 0 h 1466850"/>
              <a:gd name="connsiteX2-369" fmla="*/ 308610 w 3221060"/>
              <a:gd name="connsiteY2-370" fmla="*/ 22860 h 1466850"/>
              <a:gd name="connsiteX3-371" fmla="*/ 594360 w 3221060"/>
              <a:gd name="connsiteY3-372" fmla="*/ 91440 h 1466850"/>
              <a:gd name="connsiteX4-373" fmla="*/ 937260 w 3221060"/>
              <a:gd name="connsiteY4-374" fmla="*/ 232410 h 1466850"/>
              <a:gd name="connsiteX5-375" fmla="*/ 1337310 w 3221060"/>
              <a:gd name="connsiteY5-376" fmla="*/ 449580 h 1466850"/>
              <a:gd name="connsiteX6-377" fmla="*/ 1760220 w 3221060"/>
              <a:gd name="connsiteY6-378" fmla="*/ 773430 h 1466850"/>
              <a:gd name="connsiteX7-379" fmla="*/ 2110740 w 3221060"/>
              <a:gd name="connsiteY7-380" fmla="*/ 1070610 h 1466850"/>
              <a:gd name="connsiteX8-381" fmla="*/ 2247900 w 3221060"/>
              <a:gd name="connsiteY8-382" fmla="*/ 1192530 h 1466850"/>
              <a:gd name="connsiteX9-383" fmla="*/ 2468880 w 3221060"/>
              <a:gd name="connsiteY9-384" fmla="*/ 1325880 h 1466850"/>
              <a:gd name="connsiteX10-385" fmla="*/ 2750820 w 3221060"/>
              <a:gd name="connsiteY10-386" fmla="*/ 1424940 h 1466850"/>
              <a:gd name="connsiteX11-387" fmla="*/ 3063240 w 3221060"/>
              <a:gd name="connsiteY11-388" fmla="*/ 1466850 h 1466850"/>
              <a:gd name="connsiteX12-389" fmla="*/ 0 w 3221060"/>
              <a:gd name="connsiteY12-390" fmla="*/ 1463040 h 1466850"/>
              <a:gd name="connsiteX0-391" fmla="*/ 0 w 3221060"/>
              <a:gd name="connsiteY0-392" fmla="*/ 1463040 h 1466850"/>
              <a:gd name="connsiteX1-393" fmla="*/ 7620 w 3221060"/>
              <a:gd name="connsiteY1-394" fmla="*/ 0 h 1466850"/>
              <a:gd name="connsiteX2-395" fmla="*/ 308610 w 3221060"/>
              <a:gd name="connsiteY2-396" fmla="*/ 22860 h 1466850"/>
              <a:gd name="connsiteX3-397" fmla="*/ 594360 w 3221060"/>
              <a:gd name="connsiteY3-398" fmla="*/ 91440 h 1466850"/>
              <a:gd name="connsiteX4-399" fmla="*/ 937260 w 3221060"/>
              <a:gd name="connsiteY4-400" fmla="*/ 232410 h 1466850"/>
              <a:gd name="connsiteX5-401" fmla="*/ 1337310 w 3221060"/>
              <a:gd name="connsiteY5-402" fmla="*/ 449580 h 1466850"/>
              <a:gd name="connsiteX6-403" fmla="*/ 1760220 w 3221060"/>
              <a:gd name="connsiteY6-404" fmla="*/ 773430 h 1466850"/>
              <a:gd name="connsiteX7-405" fmla="*/ 2042160 w 3221060"/>
              <a:gd name="connsiteY7-406" fmla="*/ 1017270 h 1466850"/>
              <a:gd name="connsiteX8-407" fmla="*/ 2247900 w 3221060"/>
              <a:gd name="connsiteY8-408" fmla="*/ 1192530 h 1466850"/>
              <a:gd name="connsiteX9-409" fmla="*/ 2468880 w 3221060"/>
              <a:gd name="connsiteY9-410" fmla="*/ 1325880 h 1466850"/>
              <a:gd name="connsiteX10-411" fmla="*/ 2750820 w 3221060"/>
              <a:gd name="connsiteY10-412" fmla="*/ 1424940 h 1466850"/>
              <a:gd name="connsiteX11-413" fmla="*/ 3063240 w 3221060"/>
              <a:gd name="connsiteY11-414" fmla="*/ 1466850 h 1466850"/>
              <a:gd name="connsiteX12-415" fmla="*/ 0 w 3221060"/>
              <a:gd name="connsiteY12-416" fmla="*/ 1463040 h 1466850"/>
              <a:gd name="connsiteX0-417" fmla="*/ 0 w 3221060"/>
              <a:gd name="connsiteY0-418" fmla="*/ 1463040 h 1466850"/>
              <a:gd name="connsiteX1-419" fmla="*/ 7620 w 3221060"/>
              <a:gd name="connsiteY1-420" fmla="*/ 0 h 1466850"/>
              <a:gd name="connsiteX2-421" fmla="*/ 312420 w 3221060"/>
              <a:gd name="connsiteY2-422" fmla="*/ 19050 h 1466850"/>
              <a:gd name="connsiteX3-423" fmla="*/ 594360 w 3221060"/>
              <a:gd name="connsiteY3-424" fmla="*/ 91440 h 1466850"/>
              <a:gd name="connsiteX4-425" fmla="*/ 937260 w 3221060"/>
              <a:gd name="connsiteY4-426" fmla="*/ 232410 h 1466850"/>
              <a:gd name="connsiteX5-427" fmla="*/ 1337310 w 3221060"/>
              <a:gd name="connsiteY5-428" fmla="*/ 449580 h 1466850"/>
              <a:gd name="connsiteX6-429" fmla="*/ 1760220 w 3221060"/>
              <a:gd name="connsiteY6-430" fmla="*/ 773430 h 1466850"/>
              <a:gd name="connsiteX7-431" fmla="*/ 2042160 w 3221060"/>
              <a:gd name="connsiteY7-432" fmla="*/ 1017270 h 1466850"/>
              <a:gd name="connsiteX8-433" fmla="*/ 2247900 w 3221060"/>
              <a:gd name="connsiteY8-434" fmla="*/ 1192530 h 1466850"/>
              <a:gd name="connsiteX9-435" fmla="*/ 2468880 w 3221060"/>
              <a:gd name="connsiteY9-436" fmla="*/ 1325880 h 1466850"/>
              <a:gd name="connsiteX10-437" fmla="*/ 2750820 w 3221060"/>
              <a:gd name="connsiteY10-438" fmla="*/ 1424940 h 1466850"/>
              <a:gd name="connsiteX11-439" fmla="*/ 3063240 w 3221060"/>
              <a:gd name="connsiteY11-440" fmla="*/ 1466850 h 1466850"/>
              <a:gd name="connsiteX12-441" fmla="*/ 0 w 3221060"/>
              <a:gd name="connsiteY12-442" fmla="*/ 1463040 h 1466850"/>
              <a:gd name="connsiteX0-443" fmla="*/ 0 w 3221060"/>
              <a:gd name="connsiteY0-444" fmla="*/ 1463040 h 1466850"/>
              <a:gd name="connsiteX1-445" fmla="*/ 7620 w 3221060"/>
              <a:gd name="connsiteY1-446" fmla="*/ 0 h 1466850"/>
              <a:gd name="connsiteX2-447" fmla="*/ 312420 w 3221060"/>
              <a:gd name="connsiteY2-448" fmla="*/ 19050 h 1466850"/>
              <a:gd name="connsiteX3-449" fmla="*/ 594360 w 3221060"/>
              <a:gd name="connsiteY3-450" fmla="*/ 91440 h 1466850"/>
              <a:gd name="connsiteX4-451" fmla="*/ 937260 w 3221060"/>
              <a:gd name="connsiteY4-452" fmla="*/ 232410 h 1466850"/>
              <a:gd name="connsiteX5-453" fmla="*/ 1337310 w 3221060"/>
              <a:gd name="connsiteY5-454" fmla="*/ 449580 h 1466850"/>
              <a:gd name="connsiteX6-455" fmla="*/ 1760220 w 3221060"/>
              <a:gd name="connsiteY6-456" fmla="*/ 773430 h 1466850"/>
              <a:gd name="connsiteX7-457" fmla="*/ 2042160 w 3221060"/>
              <a:gd name="connsiteY7-458" fmla="*/ 1017270 h 1466850"/>
              <a:gd name="connsiteX8-459" fmla="*/ 2247900 w 3221060"/>
              <a:gd name="connsiteY8-460" fmla="*/ 1192530 h 1466850"/>
              <a:gd name="connsiteX9-461" fmla="*/ 2468880 w 3221060"/>
              <a:gd name="connsiteY9-462" fmla="*/ 1325880 h 1466850"/>
              <a:gd name="connsiteX10-463" fmla="*/ 2750820 w 3221060"/>
              <a:gd name="connsiteY10-464" fmla="*/ 1424940 h 1466850"/>
              <a:gd name="connsiteX11-465" fmla="*/ 3063240 w 3221060"/>
              <a:gd name="connsiteY11-466" fmla="*/ 1466850 h 1466850"/>
              <a:gd name="connsiteX12-467" fmla="*/ 0 w 3221060"/>
              <a:gd name="connsiteY12-468" fmla="*/ 1463040 h 1466850"/>
              <a:gd name="connsiteX0-469" fmla="*/ 0 w 3221060"/>
              <a:gd name="connsiteY0-470" fmla="*/ 1463570 h 1467380"/>
              <a:gd name="connsiteX1-471" fmla="*/ 7620 w 3221060"/>
              <a:gd name="connsiteY1-472" fmla="*/ 530 h 1467380"/>
              <a:gd name="connsiteX2-473" fmla="*/ 312420 w 3221060"/>
              <a:gd name="connsiteY2-474" fmla="*/ 19580 h 1467380"/>
              <a:gd name="connsiteX3-475" fmla="*/ 594360 w 3221060"/>
              <a:gd name="connsiteY3-476" fmla="*/ 91970 h 1467380"/>
              <a:gd name="connsiteX4-477" fmla="*/ 937260 w 3221060"/>
              <a:gd name="connsiteY4-478" fmla="*/ 232940 h 1467380"/>
              <a:gd name="connsiteX5-479" fmla="*/ 1337310 w 3221060"/>
              <a:gd name="connsiteY5-480" fmla="*/ 450110 h 1467380"/>
              <a:gd name="connsiteX6-481" fmla="*/ 1760220 w 3221060"/>
              <a:gd name="connsiteY6-482" fmla="*/ 773960 h 1467380"/>
              <a:gd name="connsiteX7-483" fmla="*/ 2042160 w 3221060"/>
              <a:gd name="connsiteY7-484" fmla="*/ 1017800 h 1467380"/>
              <a:gd name="connsiteX8-485" fmla="*/ 2247900 w 3221060"/>
              <a:gd name="connsiteY8-486" fmla="*/ 1193060 h 1467380"/>
              <a:gd name="connsiteX9-487" fmla="*/ 2468880 w 3221060"/>
              <a:gd name="connsiteY9-488" fmla="*/ 1326410 h 1467380"/>
              <a:gd name="connsiteX10-489" fmla="*/ 2750820 w 3221060"/>
              <a:gd name="connsiteY10-490" fmla="*/ 1425470 h 1467380"/>
              <a:gd name="connsiteX11-491" fmla="*/ 3063240 w 3221060"/>
              <a:gd name="connsiteY11-492" fmla="*/ 1467380 h 1467380"/>
              <a:gd name="connsiteX12-493" fmla="*/ 0 w 3221060"/>
              <a:gd name="connsiteY12-494" fmla="*/ 1463570 h 1467380"/>
              <a:gd name="connsiteX0-495" fmla="*/ 0 w 3221060"/>
              <a:gd name="connsiteY0-496" fmla="*/ 1463040 h 1466850"/>
              <a:gd name="connsiteX1-497" fmla="*/ 7620 w 3221060"/>
              <a:gd name="connsiteY1-498" fmla="*/ 0 h 1466850"/>
              <a:gd name="connsiteX2-499" fmla="*/ 354330 w 3221060"/>
              <a:gd name="connsiteY2-500" fmla="*/ 26670 h 1466850"/>
              <a:gd name="connsiteX3-501" fmla="*/ 594360 w 3221060"/>
              <a:gd name="connsiteY3-502" fmla="*/ 91440 h 1466850"/>
              <a:gd name="connsiteX4-503" fmla="*/ 937260 w 3221060"/>
              <a:gd name="connsiteY4-504" fmla="*/ 232410 h 1466850"/>
              <a:gd name="connsiteX5-505" fmla="*/ 1337310 w 3221060"/>
              <a:gd name="connsiteY5-506" fmla="*/ 449580 h 1466850"/>
              <a:gd name="connsiteX6-507" fmla="*/ 1760220 w 3221060"/>
              <a:gd name="connsiteY6-508" fmla="*/ 773430 h 1466850"/>
              <a:gd name="connsiteX7-509" fmla="*/ 2042160 w 3221060"/>
              <a:gd name="connsiteY7-510" fmla="*/ 1017270 h 1466850"/>
              <a:gd name="connsiteX8-511" fmla="*/ 2247900 w 3221060"/>
              <a:gd name="connsiteY8-512" fmla="*/ 1192530 h 1466850"/>
              <a:gd name="connsiteX9-513" fmla="*/ 2468880 w 3221060"/>
              <a:gd name="connsiteY9-514" fmla="*/ 1325880 h 1466850"/>
              <a:gd name="connsiteX10-515" fmla="*/ 2750820 w 3221060"/>
              <a:gd name="connsiteY10-516" fmla="*/ 1424940 h 1466850"/>
              <a:gd name="connsiteX11-517" fmla="*/ 3063240 w 3221060"/>
              <a:gd name="connsiteY11-518" fmla="*/ 1466850 h 1466850"/>
              <a:gd name="connsiteX12-519" fmla="*/ 0 w 3221060"/>
              <a:gd name="connsiteY12-520" fmla="*/ 1463040 h 1466850"/>
              <a:gd name="connsiteX0-521" fmla="*/ 0 w 3221060"/>
              <a:gd name="connsiteY0-522" fmla="*/ 1463040 h 1466850"/>
              <a:gd name="connsiteX1-523" fmla="*/ 7620 w 3221060"/>
              <a:gd name="connsiteY1-524" fmla="*/ 0 h 1466850"/>
              <a:gd name="connsiteX2-525" fmla="*/ 354330 w 3221060"/>
              <a:gd name="connsiteY2-526" fmla="*/ 26670 h 1466850"/>
              <a:gd name="connsiteX3-527" fmla="*/ 594360 w 3221060"/>
              <a:gd name="connsiteY3-528" fmla="*/ 91440 h 1466850"/>
              <a:gd name="connsiteX4-529" fmla="*/ 937260 w 3221060"/>
              <a:gd name="connsiteY4-530" fmla="*/ 232410 h 1466850"/>
              <a:gd name="connsiteX5-531" fmla="*/ 1337310 w 3221060"/>
              <a:gd name="connsiteY5-532" fmla="*/ 449580 h 1466850"/>
              <a:gd name="connsiteX6-533" fmla="*/ 1760220 w 3221060"/>
              <a:gd name="connsiteY6-534" fmla="*/ 773430 h 1466850"/>
              <a:gd name="connsiteX7-535" fmla="*/ 2042160 w 3221060"/>
              <a:gd name="connsiteY7-536" fmla="*/ 1017270 h 1466850"/>
              <a:gd name="connsiteX8-537" fmla="*/ 2247900 w 3221060"/>
              <a:gd name="connsiteY8-538" fmla="*/ 1192530 h 1466850"/>
              <a:gd name="connsiteX9-539" fmla="*/ 2468880 w 3221060"/>
              <a:gd name="connsiteY9-540" fmla="*/ 1325880 h 1466850"/>
              <a:gd name="connsiteX10-541" fmla="*/ 2750820 w 3221060"/>
              <a:gd name="connsiteY10-542" fmla="*/ 1424940 h 1466850"/>
              <a:gd name="connsiteX11-543" fmla="*/ 3063240 w 3221060"/>
              <a:gd name="connsiteY11-544" fmla="*/ 1466850 h 1466850"/>
              <a:gd name="connsiteX12-545" fmla="*/ 0 w 3221060"/>
              <a:gd name="connsiteY12-546" fmla="*/ 1463040 h 1466850"/>
              <a:gd name="connsiteX0-547" fmla="*/ 0 w 3221060"/>
              <a:gd name="connsiteY0-548" fmla="*/ 1463040 h 1466850"/>
              <a:gd name="connsiteX1-549" fmla="*/ 7620 w 3221060"/>
              <a:gd name="connsiteY1-550" fmla="*/ 0 h 1466850"/>
              <a:gd name="connsiteX2-551" fmla="*/ 354330 w 3221060"/>
              <a:gd name="connsiteY2-552" fmla="*/ 26670 h 1466850"/>
              <a:gd name="connsiteX3-553" fmla="*/ 594360 w 3221060"/>
              <a:gd name="connsiteY3-554" fmla="*/ 91440 h 1466850"/>
              <a:gd name="connsiteX4-555" fmla="*/ 937260 w 3221060"/>
              <a:gd name="connsiteY4-556" fmla="*/ 232410 h 1466850"/>
              <a:gd name="connsiteX5-557" fmla="*/ 1337310 w 3221060"/>
              <a:gd name="connsiteY5-558" fmla="*/ 449580 h 1466850"/>
              <a:gd name="connsiteX6-559" fmla="*/ 1760220 w 3221060"/>
              <a:gd name="connsiteY6-560" fmla="*/ 773430 h 1466850"/>
              <a:gd name="connsiteX7-561" fmla="*/ 2042160 w 3221060"/>
              <a:gd name="connsiteY7-562" fmla="*/ 1017270 h 1466850"/>
              <a:gd name="connsiteX8-563" fmla="*/ 2247900 w 3221060"/>
              <a:gd name="connsiteY8-564" fmla="*/ 1192530 h 1466850"/>
              <a:gd name="connsiteX9-565" fmla="*/ 2468880 w 3221060"/>
              <a:gd name="connsiteY9-566" fmla="*/ 1325880 h 1466850"/>
              <a:gd name="connsiteX10-567" fmla="*/ 2750820 w 3221060"/>
              <a:gd name="connsiteY10-568" fmla="*/ 1424940 h 1466850"/>
              <a:gd name="connsiteX11-569" fmla="*/ 3063240 w 3221060"/>
              <a:gd name="connsiteY11-570" fmla="*/ 1466850 h 1466850"/>
              <a:gd name="connsiteX12-571" fmla="*/ 0 w 3221060"/>
              <a:gd name="connsiteY12-572" fmla="*/ 1463040 h 1466850"/>
              <a:gd name="connsiteX0-573" fmla="*/ 0 w 3221682"/>
              <a:gd name="connsiteY0-574" fmla="*/ 1463040 h 1466850"/>
              <a:gd name="connsiteX1-575" fmla="*/ 7620 w 3221682"/>
              <a:gd name="connsiteY1-576" fmla="*/ 0 h 1466850"/>
              <a:gd name="connsiteX2-577" fmla="*/ 354330 w 3221682"/>
              <a:gd name="connsiteY2-578" fmla="*/ 26670 h 1466850"/>
              <a:gd name="connsiteX3-579" fmla="*/ 594360 w 3221682"/>
              <a:gd name="connsiteY3-580" fmla="*/ 91440 h 1466850"/>
              <a:gd name="connsiteX4-581" fmla="*/ 937260 w 3221682"/>
              <a:gd name="connsiteY4-582" fmla="*/ 232410 h 1466850"/>
              <a:gd name="connsiteX5-583" fmla="*/ 1337310 w 3221682"/>
              <a:gd name="connsiteY5-584" fmla="*/ 449580 h 1466850"/>
              <a:gd name="connsiteX6-585" fmla="*/ 1760220 w 3221682"/>
              <a:gd name="connsiteY6-586" fmla="*/ 773430 h 1466850"/>
              <a:gd name="connsiteX7-587" fmla="*/ 2042160 w 3221682"/>
              <a:gd name="connsiteY7-588" fmla="*/ 1017270 h 1466850"/>
              <a:gd name="connsiteX8-589" fmla="*/ 2247900 w 3221682"/>
              <a:gd name="connsiteY8-590" fmla="*/ 1192530 h 1466850"/>
              <a:gd name="connsiteX9-591" fmla="*/ 2472690 w 3221682"/>
              <a:gd name="connsiteY9-592" fmla="*/ 1333500 h 1466850"/>
              <a:gd name="connsiteX10-593" fmla="*/ 2750820 w 3221682"/>
              <a:gd name="connsiteY10-594" fmla="*/ 1424940 h 1466850"/>
              <a:gd name="connsiteX11-595" fmla="*/ 3063240 w 3221682"/>
              <a:gd name="connsiteY11-596" fmla="*/ 1466850 h 1466850"/>
              <a:gd name="connsiteX12-597" fmla="*/ 0 w 3221682"/>
              <a:gd name="connsiteY12-598" fmla="*/ 1463040 h 1466850"/>
              <a:gd name="connsiteX0-599" fmla="*/ 0 w 3221682"/>
              <a:gd name="connsiteY0-600" fmla="*/ 1463040 h 1466850"/>
              <a:gd name="connsiteX1-601" fmla="*/ 7620 w 3221682"/>
              <a:gd name="connsiteY1-602" fmla="*/ 0 h 1466850"/>
              <a:gd name="connsiteX2-603" fmla="*/ 354330 w 3221682"/>
              <a:gd name="connsiteY2-604" fmla="*/ 26670 h 1466850"/>
              <a:gd name="connsiteX3-605" fmla="*/ 594360 w 3221682"/>
              <a:gd name="connsiteY3-606" fmla="*/ 91440 h 1466850"/>
              <a:gd name="connsiteX4-607" fmla="*/ 937260 w 3221682"/>
              <a:gd name="connsiteY4-608" fmla="*/ 232410 h 1466850"/>
              <a:gd name="connsiteX5-609" fmla="*/ 1337310 w 3221682"/>
              <a:gd name="connsiteY5-610" fmla="*/ 449580 h 1466850"/>
              <a:gd name="connsiteX6-611" fmla="*/ 1760220 w 3221682"/>
              <a:gd name="connsiteY6-612" fmla="*/ 773430 h 1466850"/>
              <a:gd name="connsiteX7-613" fmla="*/ 2042160 w 3221682"/>
              <a:gd name="connsiteY7-614" fmla="*/ 1017270 h 1466850"/>
              <a:gd name="connsiteX8-615" fmla="*/ 2247900 w 3221682"/>
              <a:gd name="connsiteY8-616" fmla="*/ 1192530 h 1466850"/>
              <a:gd name="connsiteX9-617" fmla="*/ 2472690 w 3221682"/>
              <a:gd name="connsiteY9-618" fmla="*/ 1333500 h 1466850"/>
              <a:gd name="connsiteX10-619" fmla="*/ 2750820 w 3221682"/>
              <a:gd name="connsiteY10-620" fmla="*/ 1424940 h 1466850"/>
              <a:gd name="connsiteX11-621" fmla="*/ 3063240 w 3221682"/>
              <a:gd name="connsiteY11-622" fmla="*/ 1466850 h 1466850"/>
              <a:gd name="connsiteX12-623" fmla="*/ 0 w 3221682"/>
              <a:gd name="connsiteY12-624" fmla="*/ 1463040 h 1466850"/>
            </a:gdLst>
            <a:ahLst/>
            <a:cxnLst>
              <a:cxn ang="0">
                <a:pos x="connsiteX0-599" y="connsiteY0-600"/>
              </a:cxn>
              <a:cxn ang="0">
                <a:pos x="connsiteX1-601" y="connsiteY1-602"/>
              </a:cxn>
              <a:cxn ang="0">
                <a:pos x="connsiteX2-603" y="connsiteY2-604"/>
              </a:cxn>
              <a:cxn ang="0">
                <a:pos x="connsiteX3-605" y="connsiteY3-606"/>
              </a:cxn>
              <a:cxn ang="0">
                <a:pos x="connsiteX4-607" y="connsiteY4-608"/>
              </a:cxn>
              <a:cxn ang="0">
                <a:pos x="connsiteX5-609" y="connsiteY5-610"/>
              </a:cxn>
              <a:cxn ang="0">
                <a:pos x="connsiteX6-611" y="connsiteY6-612"/>
              </a:cxn>
              <a:cxn ang="0">
                <a:pos x="connsiteX7-613" y="connsiteY7-614"/>
              </a:cxn>
              <a:cxn ang="0">
                <a:pos x="connsiteX8-615" y="connsiteY8-616"/>
              </a:cxn>
              <a:cxn ang="0">
                <a:pos x="connsiteX9-617" y="connsiteY9-618"/>
              </a:cxn>
              <a:cxn ang="0">
                <a:pos x="connsiteX10-619" y="connsiteY10-620"/>
              </a:cxn>
              <a:cxn ang="0">
                <a:pos x="connsiteX11-621" y="connsiteY11-622"/>
              </a:cxn>
              <a:cxn ang="0">
                <a:pos x="connsiteX12-623" y="connsiteY12-624"/>
              </a:cxn>
            </a:cxnLst>
            <a:rect l="l" t="t" r="r" b="b"/>
            <a:pathLst>
              <a:path w="3221682" h="1466850">
                <a:moveTo>
                  <a:pt x="0" y="1463040"/>
                </a:moveTo>
                <a:lnTo>
                  <a:pt x="7620" y="0"/>
                </a:lnTo>
                <a:cubicBezTo>
                  <a:pt x="188595" y="3810"/>
                  <a:pt x="256540" y="11430"/>
                  <a:pt x="354330" y="26670"/>
                </a:cubicBezTo>
                <a:cubicBezTo>
                  <a:pt x="452120" y="41910"/>
                  <a:pt x="497205" y="57150"/>
                  <a:pt x="594360" y="91440"/>
                </a:cubicBezTo>
                <a:cubicBezTo>
                  <a:pt x="691515" y="125730"/>
                  <a:pt x="822960" y="185420"/>
                  <a:pt x="937260" y="232410"/>
                </a:cubicBezTo>
                <a:cubicBezTo>
                  <a:pt x="1061085" y="292100"/>
                  <a:pt x="1200150" y="359410"/>
                  <a:pt x="1337310" y="449580"/>
                </a:cubicBezTo>
                <a:cubicBezTo>
                  <a:pt x="1474470" y="539750"/>
                  <a:pt x="1642745" y="678815"/>
                  <a:pt x="1760220" y="773430"/>
                </a:cubicBezTo>
                <a:cubicBezTo>
                  <a:pt x="1877695" y="868045"/>
                  <a:pt x="1948180" y="935990"/>
                  <a:pt x="2042160" y="1017270"/>
                </a:cubicBezTo>
                <a:cubicBezTo>
                  <a:pt x="2123440" y="1087120"/>
                  <a:pt x="2176145" y="1139825"/>
                  <a:pt x="2247900" y="1192530"/>
                </a:cubicBezTo>
                <a:cubicBezTo>
                  <a:pt x="2319655" y="1245235"/>
                  <a:pt x="2401570" y="1300480"/>
                  <a:pt x="2472690" y="1333500"/>
                </a:cubicBezTo>
                <a:cubicBezTo>
                  <a:pt x="2543810" y="1366520"/>
                  <a:pt x="2652395" y="1402715"/>
                  <a:pt x="2750820" y="1424940"/>
                </a:cubicBezTo>
                <a:cubicBezTo>
                  <a:pt x="2849245" y="1447165"/>
                  <a:pt x="3521710" y="1460500"/>
                  <a:pt x="3063240" y="1466850"/>
                </a:cubicBezTo>
                <a:lnTo>
                  <a:pt x="0" y="1463040"/>
                </a:lnTo>
                <a:close/>
              </a:path>
            </a:pathLst>
          </a:custGeom>
          <a:solidFill>
            <a:srgbClr val="F041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5A5A5A"/>
              </a:solidFill>
            </a:endParaRPr>
          </a:p>
        </p:txBody>
      </p:sp>
      <p:sp>
        <p:nvSpPr>
          <p:cNvPr id="75" name="Content Placeholder 3"/>
          <p:cNvSpPr txBox="1"/>
          <p:nvPr/>
        </p:nvSpPr>
        <p:spPr>
          <a:xfrm>
            <a:off x="1981201" y="5391150"/>
            <a:ext cx="8312151" cy="666751"/>
          </a:xfrm>
          <a:prstGeom prst="roundRect">
            <a:avLst/>
          </a:prstGeom>
          <a:solidFill>
            <a:srgbClr val="7030A0"/>
          </a:solidFill>
          <a:ln>
            <a:noFill/>
          </a:ln>
        </p:spPr>
        <p:txBody>
          <a:bodyPr vert="horz" lIns="0" tIns="0" rIns="0" bIns="0" rtlCol="0" anchor="ctr" anchorCtr="0">
            <a:noAutofit/>
          </a:bodyPr>
          <a:lstStyle>
            <a:lvl1pPr marL="231775" indent="-231775" algn="l" defTabSz="457200" rtl="0" eaLnBrk="1" latinLnBrk="0" hangingPunct="1">
              <a:spcBef>
                <a:spcPct val="20000"/>
              </a:spcBef>
              <a:buFont typeface="Arial"/>
              <a:buChar char="•"/>
              <a:defRPr sz="2200" kern="1200">
                <a:solidFill>
                  <a:srgbClr val="5A5A5A"/>
                </a:solidFill>
                <a:latin typeface="Arial"/>
                <a:ea typeface="+mn-ea"/>
                <a:cs typeface="+mn-cs"/>
              </a:defRPr>
            </a:lvl1pPr>
            <a:lvl2pPr marL="454025" indent="-222250" algn="l" defTabSz="457200" rtl="0" eaLnBrk="1" latinLnBrk="0" hangingPunct="1">
              <a:spcBef>
                <a:spcPct val="20000"/>
              </a:spcBef>
              <a:buFont typeface="Arial"/>
              <a:buChar char="–"/>
              <a:defRPr sz="2200" kern="1200">
                <a:solidFill>
                  <a:srgbClr val="5A5A5A"/>
                </a:solidFill>
                <a:latin typeface="Arial"/>
                <a:ea typeface="+mn-ea"/>
                <a:cs typeface="+mn-cs"/>
              </a:defRPr>
            </a:lvl2pPr>
            <a:lvl3pPr marL="685800" indent="-231775" algn="l" defTabSz="457200" rtl="0" eaLnBrk="1" latinLnBrk="0" hangingPunct="1">
              <a:spcBef>
                <a:spcPct val="20000"/>
              </a:spcBef>
              <a:buFont typeface="Arial"/>
              <a:buChar char="•"/>
              <a:defRPr sz="1800" kern="1200">
                <a:solidFill>
                  <a:srgbClr val="5A5A5A"/>
                </a:solidFill>
                <a:latin typeface="Arial"/>
                <a:ea typeface="+mn-ea"/>
                <a:cs typeface="+mn-cs"/>
              </a:defRPr>
            </a:lvl3pPr>
            <a:lvl4pPr marL="859155" indent="-173355" algn="l" defTabSz="457200" rtl="0" eaLnBrk="1" latinLnBrk="0" hangingPunct="1">
              <a:spcBef>
                <a:spcPct val="20000"/>
              </a:spcBef>
              <a:buFont typeface="Arial"/>
              <a:buChar char="–"/>
              <a:defRPr sz="1600" kern="1200">
                <a:solidFill>
                  <a:srgbClr val="5A5A5A"/>
                </a:solidFill>
                <a:latin typeface="Arial"/>
                <a:ea typeface="+mn-ea"/>
                <a:cs typeface="+mn-cs"/>
              </a:defRPr>
            </a:lvl4pPr>
            <a:lvl5pPr marL="1030605" indent="-113030" algn="l" defTabSz="457200" rtl="0" eaLnBrk="1" latinLnBrk="0" hangingPunct="1">
              <a:spcBef>
                <a:spcPct val="20000"/>
              </a:spcBef>
              <a:buFont typeface="Arial"/>
              <a:buChar char="»"/>
              <a:defRPr sz="1400" kern="1200">
                <a:solidFill>
                  <a:srgbClr val="5A5A5A"/>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sz="1800" dirty="0">
                <a:solidFill>
                  <a:prstClr val="white"/>
                </a:solidFill>
                <a:latin typeface="Arial" pitchFamily="34" charset="0"/>
                <a:cs typeface="Arial" pitchFamily="34" charset="0"/>
              </a:rPr>
              <a:t>On average, a 50-year-old individual with diabetes and no history of vascular disease will die 6 years earlier compared to someone without diabetes</a:t>
            </a:r>
          </a:p>
        </p:txBody>
      </p:sp>
    </p:spTree>
    <p:extLst>
      <p:ext uri="{BB962C8B-B14F-4D97-AF65-F5344CB8AC3E}">
        <p14:creationId xmlns:p14="http://schemas.microsoft.com/office/powerpoint/2010/main" val="2579758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1100"/>
                                        <p:tgtEl>
                                          <p:spTgt spid="7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wipe(left)">
                                      <p:cBhvr>
                                        <p:cTn id="10" dur="1100"/>
                                        <p:tgtEl>
                                          <p:spTgt spid="72"/>
                                        </p:tgtEl>
                                      </p:cBhvr>
                                    </p:animEffect>
                                  </p:childTnLst>
                                </p:cTn>
                              </p:par>
                            </p:childTnLst>
                          </p:cTn>
                        </p:par>
                        <p:par>
                          <p:cTn id="11" fill="hold">
                            <p:stCondLst>
                              <p:cond delay="1500"/>
                            </p:stCondLst>
                            <p:childTnLst>
                              <p:par>
                                <p:cTn id="12" presetID="22" presetClass="entr" presetSubtype="8" fill="hold" grpId="0" nodeType="after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wipe(left)">
                                      <p:cBhvr>
                                        <p:cTn id="14" dur="1100"/>
                                        <p:tgtEl>
                                          <p:spTgt spid="7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left)">
                                      <p:cBhvr>
                                        <p:cTn id="17" dur="1100"/>
                                        <p:tgtEl>
                                          <p:spTgt spid="71"/>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P spid="7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BB20432-1F9C-4FD6-940E-4760D096D38F}" type="slidenum">
              <a:rPr lang="en-US" altLang="en-US"/>
              <a:t>13</a:t>
            </a:fld>
            <a:endParaRPr lang="en-US" altLang="en-US"/>
          </a:p>
        </p:txBody>
      </p:sp>
      <p:sp>
        <p:nvSpPr>
          <p:cNvPr id="20483" name="Freeform 119"/>
          <p:cNvSpPr/>
          <p:nvPr/>
        </p:nvSpPr>
        <p:spPr bwMode="auto">
          <a:xfrm rot="-903411">
            <a:off x="6764338" y="4516439"/>
            <a:ext cx="1631950" cy="1150937"/>
          </a:xfrm>
          <a:custGeom>
            <a:avLst/>
            <a:gdLst>
              <a:gd name="T0" fmla="*/ 0 w 2467"/>
              <a:gd name="T1" fmla="*/ 0 h 2064"/>
              <a:gd name="T2" fmla="*/ 2147483647 w 2467"/>
              <a:gd name="T3" fmla="*/ 2147483647 h 2064"/>
              <a:gd name="T4" fmla="*/ 2147483647 w 2467"/>
              <a:gd name="T5" fmla="*/ 2147483647 h 2064"/>
              <a:gd name="T6" fmla="*/ 0 60000 65536"/>
              <a:gd name="T7" fmla="*/ 0 60000 65536"/>
              <a:gd name="T8" fmla="*/ 0 60000 65536"/>
            </a:gdLst>
            <a:ahLst/>
            <a:cxnLst>
              <a:cxn ang="T6">
                <a:pos x="T0" y="T1"/>
              </a:cxn>
              <a:cxn ang="T7">
                <a:pos x="T2" y="T3"/>
              </a:cxn>
              <a:cxn ang="T8">
                <a:pos x="T4" y="T5"/>
              </a:cxn>
            </a:cxnLst>
            <a:rect l="0" t="0" r="r" b="b"/>
            <a:pathLst>
              <a:path w="2467" h="2064">
                <a:moveTo>
                  <a:pt x="0" y="0"/>
                </a:moveTo>
                <a:cubicBezTo>
                  <a:pt x="918" y="204"/>
                  <a:pt x="1837" y="408"/>
                  <a:pt x="2152" y="752"/>
                </a:cubicBezTo>
                <a:cubicBezTo>
                  <a:pt x="2467" y="1096"/>
                  <a:pt x="1933" y="1845"/>
                  <a:pt x="1888" y="2064"/>
                </a:cubicBezTo>
              </a:path>
            </a:pathLst>
          </a:cu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484" name="Freeform 118"/>
          <p:cNvSpPr/>
          <p:nvPr/>
        </p:nvSpPr>
        <p:spPr bwMode="auto">
          <a:xfrm>
            <a:off x="6540501" y="3543300"/>
            <a:ext cx="2430463" cy="1981200"/>
          </a:xfrm>
          <a:custGeom>
            <a:avLst/>
            <a:gdLst>
              <a:gd name="T0" fmla="*/ 0 w 2467"/>
              <a:gd name="T1" fmla="*/ 0 h 2064"/>
              <a:gd name="T2" fmla="*/ 2147483647 w 2467"/>
              <a:gd name="T3" fmla="*/ 2147483647 h 2064"/>
              <a:gd name="T4" fmla="*/ 2147483647 w 2467"/>
              <a:gd name="T5" fmla="*/ 2147483647 h 2064"/>
              <a:gd name="T6" fmla="*/ 0 60000 65536"/>
              <a:gd name="T7" fmla="*/ 0 60000 65536"/>
              <a:gd name="T8" fmla="*/ 0 60000 65536"/>
            </a:gdLst>
            <a:ahLst/>
            <a:cxnLst>
              <a:cxn ang="T6">
                <a:pos x="T0" y="T1"/>
              </a:cxn>
              <a:cxn ang="T7">
                <a:pos x="T2" y="T3"/>
              </a:cxn>
              <a:cxn ang="T8">
                <a:pos x="T4" y="T5"/>
              </a:cxn>
            </a:cxnLst>
            <a:rect l="0" t="0" r="r" b="b"/>
            <a:pathLst>
              <a:path w="2467" h="2064">
                <a:moveTo>
                  <a:pt x="0" y="0"/>
                </a:moveTo>
                <a:cubicBezTo>
                  <a:pt x="918" y="204"/>
                  <a:pt x="1837" y="408"/>
                  <a:pt x="2152" y="752"/>
                </a:cubicBezTo>
                <a:cubicBezTo>
                  <a:pt x="2467" y="1096"/>
                  <a:pt x="1933" y="1845"/>
                  <a:pt x="1888" y="2064"/>
                </a:cubicBezTo>
              </a:path>
            </a:pathLst>
          </a:cu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485" name="Rectangle 2"/>
          <p:cNvSpPr>
            <a:spLocks noGrp="1" noChangeArrowheads="1"/>
          </p:cNvSpPr>
          <p:nvPr>
            <p:ph type="title"/>
          </p:nvPr>
        </p:nvSpPr>
        <p:spPr/>
        <p:txBody>
          <a:bodyPr/>
          <a:lstStyle/>
          <a:p>
            <a:pPr eaLnBrk="1" hangingPunct="1"/>
            <a:r>
              <a:rPr lang="en-GB" altLang="en-US" smtClean="0"/>
              <a:t>Hyperglycaemia results from three core defects</a:t>
            </a:r>
            <a:r>
              <a:rPr lang="en-US" altLang="en-US" baseline="30000" smtClean="0"/>
              <a:t>1,2</a:t>
            </a:r>
            <a:endParaRPr lang="en-GB" altLang="en-US" baseline="30000" smtClean="0"/>
          </a:p>
        </p:txBody>
      </p:sp>
      <p:pic>
        <p:nvPicPr>
          <p:cNvPr id="20486" name="Picture 4" descr="Li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ltGray">
          <a:xfrm>
            <a:off x="2098675" y="2962275"/>
            <a:ext cx="1265238" cy="9017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AutoShape 6"/>
          <p:cNvSpPr>
            <a:spLocks noChangeArrowheads="1"/>
          </p:cNvSpPr>
          <p:nvPr/>
        </p:nvSpPr>
        <p:spPr bwMode="auto">
          <a:xfrm>
            <a:off x="3597276" y="3098801"/>
            <a:ext cx="3192463" cy="619125"/>
          </a:xfrm>
          <a:prstGeom prst="roundRect">
            <a:avLst>
              <a:gd name="adj" fmla="val 13963"/>
            </a:avLst>
          </a:prstGeom>
          <a:solidFill>
            <a:schemeClr val="accent1"/>
          </a:solidFill>
          <a:ln w="57150">
            <a:solidFill>
              <a:schemeClr val="accent1"/>
            </a:solidFill>
            <a:round/>
          </a:ln>
          <a:effectLst>
            <a:outerShdw dist="17961" dir="2700000" algn="ctr" rotWithShape="0">
              <a:schemeClr val="bg2"/>
            </a:outerShdw>
          </a:effectLst>
        </p:spPr>
        <p:txBody>
          <a:bodyPr lIns="0" tIns="0" rIns="0" bIns="0" anchorCtr="1"/>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400" b="1">
                <a:ea typeface="Arial Unicode MS" pitchFamily="34" charset="-128"/>
                <a:cs typeface="Arial Unicode MS" pitchFamily="34" charset="-128"/>
              </a:rPr>
              <a:t>2. Liver</a:t>
            </a:r>
          </a:p>
          <a:p>
            <a:pPr algn="ctr" eaLnBrk="1" hangingPunct="1"/>
            <a:r>
              <a:rPr lang="en-US" altLang="en-US" sz="1400">
                <a:ea typeface="Arial Unicode MS" pitchFamily="34" charset="-128"/>
                <a:cs typeface="Arial Unicode MS" pitchFamily="34" charset="-128"/>
              </a:rPr>
              <a:t>Hepatic glucose over-production</a:t>
            </a:r>
          </a:p>
        </p:txBody>
      </p:sp>
      <p:grpSp>
        <p:nvGrpSpPr>
          <p:cNvPr id="20488" name="Group 8"/>
          <p:cNvGrpSpPr/>
          <p:nvPr/>
        </p:nvGrpSpPr>
        <p:grpSpPr bwMode="auto">
          <a:xfrm>
            <a:off x="2339976" y="1844676"/>
            <a:ext cx="727075" cy="938213"/>
            <a:chOff x="4283" y="2918"/>
            <a:chExt cx="566" cy="674"/>
          </a:xfrm>
        </p:grpSpPr>
        <p:sp>
          <p:nvSpPr>
            <p:cNvPr id="20498" name="Rectangle 9"/>
            <p:cNvSpPr>
              <a:spLocks noChangeArrowheads="1"/>
            </p:cNvSpPr>
            <p:nvPr/>
          </p:nvSpPr>
          <p:spPr bwMode="ltGray">
            <a:xfrm>
              <a:off x="4283" y="2918"/>
              <a:ext cx="566" cy="674"/>
            </a:xfrm>
            <a:prstGeom prst="rect">
              <a:avLst/>
            </a:prstGeom>
            <a:noFill/>
            <a:ln>
              <a:noFill/>
            </a:ln>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20499" name="Freeform 10"/>
            <p:cNvSpPr/>
            <p:nvPr/>
          </p:nvSpPr>
          <p:spPr bwMode="ltGray">
            <a:xfrm>
              <a:off x="4297" y="2949"/>
              <a:ext cx="538" cy="597"/>
            </a:xfrm>
            <a:custGeom>
              <a:avLst/>
              <a:gdLst>
                <a:gd name="T0" fmla="*/ 0 w 1078"/>
                <a:gd name="T1" fmla="*/ 1 h 1193"/>
                <a:gd name="T2" fmla="*/ 0 w 1078"/>
                <a:gd name="T3" fmla="*/ 1 h 1193"/>
                <a:gd name="T4" fmla="*/ 0 w 1078"/>
                <a:gd name="T5" fmla="*/ 1 h 1193"/>
                <a:gd name="T6" fmla="*/ 0 w 1078"/>
                <a:gd name="T7" fmla="*/ 1 h 1193"/>
                <a:gd name="T8" fmla="*/ 0 w 1078"/>
                <a:gd name="T9" fmla="*/ 1 h 1193"/>
                <a:gd name="T10" fmla="*/ 0 w 1078"/>
                <a:gd name="T11" fmla="*/ 1 h 1193"/>
                <a:gd name="T12" fmla="*/ 0 w 1078"/>
                <a:gd name="T13" fmla="*/ 1 h 1193"/>
                <a:gd name="T14" fmla="*/ 0 w 1078"/>
                <a:gd name="T15" fmla="*/ 1 h 1193"/>
                <a:gd name="T16" fmla="*/ 0 w 1078"/>
                <a:gd name="T17" fmla="*/ 1 h 1193"/>
                <a:gd name="T18" fmla="*/ 0 w 1078"/>
                <a:gd name="T19" fmla="*/ 1 h 1193"/>
                <a:gd name="T20" fmla="*/ 0 w 1078"/>
                <a:gd name="T21" fmla="*/ 0 h 1193"/>
                <a:gd name="T22" fmla="*/ 0 w 1078"/>
                <a:gd name="T23" fmla="*/ 1 h 1193"/>
                <a:gd name="T24" fmla="*/ 0 w 1078"/>
                <a:gd name="T25" fmla="*/ 1 h 1193"/>
                <a:gd name="T26" fmla="*/ 0 w 1078"/>
                <a:gd name="T27" fmla="*/ 1 h 1193"/>
                <a:gd name="T28" fmla="*/ 0 w 1078"/>
                <a:gd name="T29" fmla="*/ 1 h 1193"/>
                <a:gd name="T30" fmla="*/ 0 w 1078"/>
                <a:gd name="T31" fmla="*/ 1 h 1193"/>
                <a:gd name="T32" fmla="*/ 0 w 1078"/>
                <a:gd name="T33" fmla="*/ 1 h 1193"/>
                <a:gd name="T34" fmla="*/ 0 w 1078"/>
                <a:gd name="T35" fmla="*/ 1 h 1193"/>
                <a:gd name="T36" fmla="*/ 0 w 1078"/>
                <a:gd name="T37" fmla="*/ 1 h 1193"/>
                <a:gd name="T38" fmla="*/ 0 w 1078"/>
                <a:gd name="T39" fmla="*/ 1 h 1193"/>
                <a:gd name="T40" fmla="*/ 0 w 1078"/>
                <a:gd name="T41" fmla="*/ 1 h 1193"/>
                <a:gd name="T42" fmla="*/ 0 w 1078"/>
                <a:gd name="T43" fmla="*/ 1 h 1193"/>
                <a:gd name="T44" fmla="*/ 0 w 1078"/>
                <a:gd name="T45" fmla="*/ 1 h 1193"/>
                <a:gd name="T46" fmla="*/ 0 w 1078"/>
                <a:gd name="T47" fmla="*/ 1 h 1193"/>
                <a:gd name="T48" fmla="*/ 0 w 1078"/>
                <a:gd name="T49" fmla="*/ 1 h 1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78" h="1193">
                  <a:moveTo>
                    <a:pt x="0" y="1102"/>
                  </a:moveTo>
                  <a:lnTo>
                    <a:pt x="3" y="1078"/>
                  </a:lnTo>
                  <a:lnTo>
                    <a:pt x="11" y="1010"/>
                  </a:lnTo>
                  <a:lnTo>
                    <a:pt x="33" y="909"/>
                  </a:lnTo>
                  <a:lnTo>
                    <a:pt x="72" y="783"/>
                  </a:lnTo>
                  <a:lnTo>
                    <a:pt x="135" y="641"/>
                  </a:lnTo>
                  <a:lnTo>
                    <a:pt x="226" y="491"/>
                  </a:lnTo>
                  <a:lnTo>
                    <a:pt x="350" y="342"/>
                  </a:lnTo>
                  <a:lnTo>
                    <a:pt x="514" y="205"/>
                  </a:lnTo>
                  <a:lnTo>
                    <a:pt x="721" y="88"/>
                  </a:lnTo>
                  <a:lnTo>
                    <a:pt x="980" y="0"/>
                  </a:lnTo>
                  <a:lnTo>
                    <a:pt x="1078" y="88"/>
                  </a:lnTo>
                  <a:lnTo>
                    <a:pt x="1074" y="110"/>
                  </a:lnTo>
                  <a:lnTo>
                    <a:pt x="1062" y="173"/>
                  </a:lnTo>
                  <a:lnTo>
                    <a:pt x="1037" y="270"/>
                  </a:lnTo>
                  <a:lnTo>
                    <a:pt x="993" y="390"/>
                  </a:lnTo>
                  <a:lnTo>
                    <a:pt x="926" y="528"/>
                  </a:lnTo>
                  <a:lnTo>
                    <a:pt x="833" y="674"/>
                  </a:lnTo>
                  <a:lnTo>
                    <a:pt x="708" y="821"/>
                  </a:lnTo>
                  <a:lnTo>
                    <a:pt x="546" y="963"/>
                  </a:lnTo>
                  <a:lnTo>
                    <a:pt x="344" y="1089"/>
                  </a:lnTo>
                  <a:lnTo>
                    <a:pt x="95" y="1193"/>
                  </a:lnTo>
                  <a:lnTo>
                    <a:pt x="0" y="1103"/>
                  </a:lnTo>
                  <a:lnTo>
                    <a:pt x="0" y="1102"/>
                  </a:lnTo>
                  <a:close/>
                </a:path>
              </a:pathLst>
            </a:custGeom>
            <a:solidFill>
              <a:srgbClr val="FF5E87"/>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00" name="Freeform 11"/>
            <p:cNvSpPr/>
            <p:nvPr/>
          </p:nvSpPr>
          <p:spPr bwMode="ltGray">
            <a:xfrm>
              <a:off x="4297" y="2950"/>
              <a:ext cx="537" cy="593"/>
            </a:xfrm>
            <a:custGeom>
              <a:avLst/>
              <a:gdLst>
                <a:gd name="T0" fmla="*/ 0 w 1072"/>
                <a:gd name="T1" fmla="*/ 1 h 1186"/>
                <a:gd name="T2" fmla="*/ 1 w 1072"/>
                <a:gd name="T3" fmla="*/ 1 h 1186"/>
                <a:gd name="T4" fmla="*/ 1 w 1072"/>
                <a:gd name="T5" fmla="*/ 1 h 1186"/>
                <a:gd name="T6" fmla="*/ 1 w 1072"/>
                <a:gd name="T7" fmla="*/ 1 h 1186"/>
                <a:gd name="T8" fmla="*/ 1 w 1072"/>
                <a:gd name="T9" fmla="*/ 1 h 1186"/>
                <a:gd name="T10" fmla="*/ 1 w 1072"/>
                <a:gd name="T11" fmla="*/ 1 h 1186"/>
                <a:gd name="T12" fmla="*/ 1 w 1072"/>
                <a:gd name="T13" fmla="*/ 1 h 1186"/>
                <a:gd name="T14" fmla="*/ 1 w 1072"/>
                <a:gd name="T15" fmla="*/ 1 h 1186"/>
                <a:gd name="T16" fmla="*/ 1 w 1072"/>
                <a:gd name="T17" fmla="*/ 1 h 1186"/>
                <a:gd name="T18" fmla="*/ 1 w 1072"/>
                <a:gd name="T19" fmla="*/ 1 h 1186"/>
                <a:gd name="T20" fmla="*/ 1 w 1072"/>
                <a:gd name="T21" fmla="*/ 0 h 1186"/>
                <a:gd name="T22" fmla="*/ 1 w 1072"/>
                <a:gd name="T23" fmla="*/ 1 h 1186"/>
                <a:gd name="T24" fmla="*/ 1 w 1072"/>
                <a:gd name="T25" fmla="*/ 1 h 1186"/>
                <a:gd name="T26" fmla="*/ 1 w 1072"/>
                <a:gd name="T27" fmla="*/ 1 h 1186"/>
                <a:gd name="T28" fmla="*/ 1 w 1072"/>
                <a:gd name="T29" fmla="*/ 1 h 1186"/>
                <a:gd name="T30" fmla="*/ 1 w 1072"/>
                <a:gd name="T31" fmla="*/ 1 h 1186"/>
                <a:gd name="T32" fmla="*/ 1 w 1072"/>
                <a:gd name="T33" fmla="*/ 1 h 1186"/>
                <a:gd name="T34" fmla="*/ 1 w 1072"/>
                <a:gd name="T35" fmla="*/ 1 h 1186"/>
                <a:gd name="T36" fmla="*/ 1 w 1072"/>
                <a:gd name="T37" fmla="*/ 1 h 1186"/>
                <a:gd name="T38" fmla="*/ 1 w 1072"/>
                <a:gd name="T39" fmla="*/ 1 h 1186"/>
                <a:gd name="T40" fmla="*/ 1 w 1072"/>
                <a:gd name="T41" fmla="*/ 1 h 1186"/>
                <a:gd name="T42" fmla="*/ 1 w 1072"/>
                <a:gd name="T43" fmla="*/ 1 h 1186"/>
                <a:gd name="T44" fmla="*/ 1 w 1072"/>
                <a:gd name="T45" fmla="*/ 1 h 1186"/>
                <a:gd name="T46" fmla="*/ 1 w 1072"/>
                <a:gd name="T47" fmla="*/ 1 h 1186"/>
                <a:gd name="T48" fmla="*/ 0 w 1072"/>
                <a:gd name="T49" fmla="*/ 1 h 11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72" h="1186">
                  <a:moveTo>
                    <a:pt x="0" y="1098"/>
                  </a:moveTo>
                  <a:lnTo>
                    <a:pt x="2" y="1075"/>
                  </a:lnTo>
                  <a:lnTo>
                    <a:pt x="12" y="1007"/>
                  </a:lnTo>
                  <a:lnTo>
                    <a:pt x="33" y="907"/>
                  </a:lnTo>
                  <a:lnTo>
                    <a:pt x="72" y="781"/>
                  </a:lnTo>
                  <a:lnTo>
                    <a:pt x="135" y="640"/>
                  </a:lnTo>
                  <a:lnTo>
                    <a:pt x="226" y="491"/>
                  </a:lnTo>
                  <a:lnTo>
                    <a:pt x="350" y="344"/>
                  </a:lnTo>
                  <a:lnTo>
                    <a:pt x="513" y="207"/>
                  </a:lnTo>
                  <a:lnTo>
                    <a:pt x="721" y="89"/>
                  </a:lnTo>
                  <a:lnTo>
                    <a:pt x="977" y="0"/>
                  </a:lnTo>
                  <a:lnTo>
                    <a:pt x="1072" y="86"/>
                  </a:lnTo>
                  <a:lnTo>
                    <a:pt x="1068" y="108"/>
                  </a:lnTo>
                  <a:lnTo>
                    <a:pt x="1055" y="170"/>
                  </a:lnTo>
                  <a:lnTo>
                    <a:pt x="1029" y="265"/>
                  </a:lnTo>
                  <a:lnTo>
                    <a:pt x="984" y="383"/>
                  </a:lnTo>
                  <a:lnTo>
                    <a:pt x="916" y="518"/>
                  </a:lnTo>
                  <a:lnTo>
                    <a:pt x="822" y="663"/>
                  </a:lnTo>
                  <a:lnTo>
                    <a:pt x="695" y="811"/>
                  </a:lnTo>
                  <a:lnTo>
                    <a:pt x="536" y="952"/>
                  </a:lnTo>
                  <a:lnTo>
                    <a:pt x="336" y="1079"/>
                  </a:lnTo>
                  <a:lnTo>
                    <a:pt x="91" y="1186"/>
                  </a:lnTo>
                  <a:lnTo>
                    <a:pt x="1" y="1098"/>
                  </a:lnTo>
                  <a:lnTo>
                    <a:pt x="0" y="1098"/>
                  </a:lnTo>
                  <a:close/>
                </a:path>
              </a:pathLst>
            </a:custGeom>
            <a:solidFill>
              <a:srgbClr val="FF6189"/>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01" name="Freeform 12"/>
            <p:cNvSpPr/>
            <p:nvPr/>
          </p:nvSpPr>
          <p:spPr bwMode="ltGray">
            <a:xfrm>
              <a:off x="4298" y="2951"/>
              <a:ext cx="534" cy="589"/>
            </a:xfrm>
            <a:custGeom>
              <a:avLst/>
              <a:gdLst>
                <a:gd name="T0" fmla="*/ 0 w 1068"/>
                <a:gd name="T1" fmla="*/ 1 h 1178"/>
                <a:gd name="T2" fmla="*/ 1 w 1068"/>
                <a:gd name="T3" fmla="*/ 1 h 1178"/>
                <a:gd name="T4" fmla="*/ 1 w 1068"/>
                <a:gd name="T5" fmla="*/ 1 h 1178"/>
                <a:gd name="T6" fmla="*/ 1 w 1068"/>
                <a:gd name="T7" fmla="*/ 1 h 1178"/>
                <a:gd name="T8" fmla="*/ 1 w 1068"/>
                <a:gd name="T9" fmla="*/ 1 h 1178"/>
                <a:gd name="T10" fmla="*/ 1 w 1068"/>
                <a:gd name="T11" fmla="*/ 1 h 1178"/>
                <a:gd name="T12" fmla="*/ 1 w 1068"/>
                <a:gd name="T13" fmla="*/ 1 h 1178"/>
                <a:gd name="T14" fmla="*/ 1 w 1068"/>
                <a:gd name="T15" fmla="*/ 1 h 1178"/>
                <a:gd name="T16" fmla="*/ 1 w 1068"/>
                <a:gd name="T17" fmla="*/ 1 h 1178"/>
                <a:gd name="T18" fmla="*/ 1 w 1068"/>
                <a:gd name="T19" fmla="*/ 1 h 1178"/>
                <a:gd name="T20" fmla="*/ 1 w 1068"/>
                <a:gd name="T21" fmla="*/ 0 h 1178"/>
                <a:gd name="T22" fmla="*/ 1 w 1068"/>
                <a:gd name="T23" fmla="*/ 1 h 1178"/>
                <a:gd name="T24" fmla="*/ 1 w 1068"/>
                <a:gd name="T25" fmla="*/ 1 h 1178"/>
                <a:gd name="T26" fmla="*/ 1 w 1068"/>
                <a:gd name="T27" fmla="*/ 1 h 1178"/>
                <a:gd name="T28" fmla="*/ 1 w 1068"/>
                <a:gd name="T29" fmla="*/ 1 h 1178"/>
                <a:gd name="T30" fmla="*/ 1 w 1068"/>
                <a:gd name="T31" fmla="*/ 1 h 1178"/>
                <a:gd name="T32" fmla="*/ 1 w 1068"/>
                <a:gd name="T33" fmla="*/ 1 h 1178"/>
                <a:gd name="T34" fmla="*/ 1 w 1068"/>
                <a:gd name="T35" fmla="*/ 1 h 1178"/>
                <a:gd name="T36" fmla="*/ 1 w 1068"/>
                <a:gd name="T37" fmla="*/ 1 h 1178"/>
                <a:gd name="T38" fmla="*/ 1 w 1068"/>
                <a:gd name="T39" fmla="*/ 1 h 1178"/>
                <a:gd name="T40" fmla="*/ 1 w 1068"/>
                <a:gd name="T41" fmla="*/ 1 h 1178"/>
                <a:gd name="T42" fmla="*/ 1 w 1068"/>
                <a:gd name="T43" fmla="*/ 1 h 1178"/>
                <a:gd name="T44" fmla="*/ 0 w 1068"/>
                <a:gd name="T45" fmla="*/ 1 h 1178"/>
                <a:gd name="T46" fmla="*/ 0 w 1068"/>
                <a:gd name="T47" fmla="*/ 1 h 1178"/>
                <a:gd name="T48" fmla="*/ 0 w 1068"/>
                <a:gd name="T49" fmla="*/ 1 h 11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68" h="1178">
                  <a:moveTo>
                    <a:pt x="0" y="1093"/>
                  </a:moveTo>
                  <a:lnTo>
                    <a:pt x="2" y="1069"/>
                  </a:lnTo>
                  <a:lnTo>
                    <a:pt x="12" y="1004"/>
                  </a:lnTo>
                  <a:lnTo>
                    <a:pt x="33" y="904"/>
                  </a:lnTo>
                  <a:lnTo>
                    <a:pt x="73" y="779"/>
                  </a:lnTo>
                  <a:lnTo>
                    <a:pt x="136" y="639"/>
                  </a:lnTo>
                  <a:lnTo>
                    <a:pt x="226" y="490"/>
                  </a:lnTo>
                  <a:lnTo>
                    <a:pt x="350" y="344"/>
                  </a:lnTo>
                  <a:lnTo>
                    <a:pt x="514" y="207"/>
                  </a:lnTo>
                  <a:lnTo>
                    <a:pt x="720" y="91"/>
                  </a:lnTo>
                  <a:lnTo>
                    <a:pt x="975" y="0"/>
                  </a:lnTo>
                  <a:lnTo>
                    <a:pt x="1068" y="84"/>
                  </a:lnTo>
                  <a:lnTo>
                    <a:pt x="1064" y="106"/>
                  </a:lnTo>
                  <a:lnTo>
                    <a:pt x="1050" y="167"/>
                  </a:lnTo>
                  <a:lnTo>
                    <a:pt x="1021" y="260"/>
                  </a:lnTo>
                  <a:lnTo>
                    <a:pt x="974" y="376"/>
                  </a:lnTo>
                  <a:lnTo>
                    <a:pt x="904" y="509"/>
                  </a:lnTo>
                  <a:lnTo>
                    <a:pt x="810" y="653"/>
                  </a:lnTo>
                  <a:lnTo>
                    <a:pt x="684" y="799"/>
                  </a:lnTo>
                  <a:lnTo>
                    <a:pt x="525" y="941"/>
                  </a:lnTo>
                  <a:lnTo>
                    <a:pt x="328" y="1069"/>
                  </a:lnTo>
                  <a:lnTo>
                    <a:pt x="88" y="1178"/>
                  </a:lnTo>
                  <a:lnTo>
                    <a:pt x="0" y="1094"/>
                  </a:lnTo>
                  <a:lnTo>
                    <a:pt x="0" y="1093"/>
                  </a:lnTo>
                  <a:close/>
                </a:path>
              </a:pathLst>
            </a:custGeom>
            <a:solidFill>
              <a:srgbClr val="FF648A"/>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02" name="Freeform 13"/>
            <p:cNvSpPr/>
            <p:nvPr/>
          </p:nvSpPr>
          <p:spPr bwMode="ltGray">
            <a:xfrm>
              <a:off x="4299" y="2952"/>
              <a:ext cx="532" cy="585"/>
            </a:xfrm>
            <a:custGeom>
              <a:avLst/>
              <a:gdLst>
                <a:gd name="T0" fmla="*/ 0 w 1063"/>
                <a:gd name="T1" fmla="*/ 0 h 1171"/>
                <a:gd name="T2" fmla="*/ 1 w 1063"/>
                <a:gd name="T3" fmla="*/ 0 h 1171"/>
                <a:gd name="T4" fmla="*/ 1 w 1063"/>
                <a:gd name="T5" fmla="*/ 0 h 1171"/>
                <a:gd name="T6" fmla="*/ 1 w 1063"/>
                <a:gd name="T7" fmla="*/ 0 h 1171"/>
                <a:gd name="T8" fmla="*/ 1 w 1063"/>
                <a:gd name="T9" fmla="*/ 0 h 1171"/>
                <a:gd name="T10" fmla="*/ 1 w 1063"/>
                <a:gd name="T11" fmla="*/ 0 h 1171"/>
                <a:gd name="T12" fmla="*/ 1 w 1063"/>
                <a:gd name="T13" fmla="*/ 0 h 1171"/>
                <a:gd name="T14" fmla="*/ 1 w 1063"/>
                <a:gd name="T15" fmla="*/ 0 h 1171"/>
                <a:gd name="T16" fmla="*/ 1 w 1063"/>
                <a:gd name="T17" fmla="*/ 0 h 1171"/>
                <a:gd name="T18" fmla="*/ 1 w 1063"/>
                <a:gd name="T19" fmla="*/ 0 h 1171"/>
                <a:gd name="T20" fmla="*/ 1 w 1063"/>
                <a:gd name="T21" fmla="*/ 0 h 1171"/>
                <a:gd name="T22" fmla="*/ 1 w 1063"/>
                <a:gd name="T23" fmla="*/ 0 h 1171"/>
                <a:gd name="T24" fmla="*/ 1 w 1063"/>
                <a:gd name="T25" fmla="*/ 0 h 1171"/>
                <a:gd name="T26" fmla="*/ 1 w 1063"/>
                <a:gd name="T27" fmla="*/ 0 h 1171"/>
                <a:gd name="T28" fmla="*/ 1 w 1063"/>
                <a:gd name="T29" fmla="*/ 0 h 1171"/>
                <a:gd name="T30" fmla="*/ 1 w 1063"/>
                <a:gd name="T31" fmla="*/ 0 h 1171"/>
                <a:gd name="T32" fmla="*/ 1 w 1063"/>
                <a:gd name="T33" fmla="*/ 0 h 1171"/>
                <a:gd name="T34" fmla="*/ 1 w 1063"/>
                <a:gd name="T35" fmla="*/ 0 h 1171"/>
                <a:gd name="T36" fmla="*/ 1 w 1063"/>
                <a:gd name="T37" fmla="*/ 0 h 1171"/>
                <a:gd name="T38" fmla="*/ 1 w 1063"/>
                <a:gd name="T39" fmla="*/ 0 h 1171"/>
                <a:gd name="T40" fmla="*/ 1 w 1063"/>
                <a:gd name="T41" fmla="*/ 0 h 1171"/>
                <a:gd name="T42" fmla="*/ 1 w 1063"/>
                <a:gd name="T43" fmla="*/ 0 h 1171"/>
                <a:gd name="T44" fmla="*/ 0 w 1063"/>
                <a:gd name="T45" fmla="*/ 0 h 1171"/>
                <a:gd name="T46" fmla="*/ 0 w 1063"/>
                <a:gd name="T47" fmla="*/ 0 h 1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63" h="1171">
                  <a:moveTo>
                    <a:pt x="0" y="1087"/>
                  </a:moveTo>
                  <a:lnTo>
                    <a:pt x="3" y="1064"/>
                  </a:lnTo>
                  <a:lnTo>
                    <a:pt x="12" y="998"/>
                  </a:lnTo>
                  <a:lnTo>
                    <a:pt x="35" y="898"/>
                  </a:lnTo>
                  <a:lnTo>
                    <a:pt x="74" y="775"/>
                  </a:lnTo>
                  <a:lnTo>
                    <a:pt x="137" y="636"/>
                  </a:lnTo>
                  <a:lnTo>
                    <a:pt x="228" y="488"/>
                  </a:lnTo>
                  <a:lnTo>
                    <a:pt x="352" y="343"/>
                  </a:lnTo>
                  <a:lnTo>
                    <a:pt x="514" y="208"/>
                  </a:lnTo>
                  <a:lnTo>
                    <a:pt x="720" y="90"/>
                  </a:lnTo>
                  <a:lnTo>
                    <a:pt x="974" y="0"/>
                  </a:lnTo>
                  <a:lnTo>
                    <a:pt x="1063" y="81"/>
                  </a:lnTo>
                  <a:lnTo>
                    <a:pt x="1059" y="102"/>
                  </a:lnTo>
                  <a:lnTo>
                    <a:pt x="1044" y="161"/>
                  </a:lnTo>
                  <a:lnTo>
                    <a:pt x="1013" y="253"/>
                  </a:lnTo>
                  <a:lnTo>
                    <a:pt x="965" y="367"/>
                  </a:lnTo>
                  <a:lnTo>
                    <a:pt x="895" y="499"/>
                  </a:lnTo>
                  <a:lnTo>
                    <a:pt x="799" y="642"/>
                  </a:lnTo>
                  <a:lnTo>
                    <a:pt x="673" y="787"/>
                  </a:lnTo>
                  <a:lnTo>
                    <a:pt x="516" y="928"/>
                  </a:lnTo>
                  <a:lnTo>
                    <a:pt x="321" y="1058"/>
                  </a:lnTo>
                  <a:lnTo>
                    <a:pt x="86" y="1171"/>
                  </a:lnTo>
                  <a:lnTo>
                    <a:pt x="0" y="1087"/>
                  </a:lnTo>
                  <a:close/>
                </a:path>
              </a:pathLst>
            </a:custGeom>
            <a:solidFill>
              <a:srgbClr val="FF668B"/>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03" name="Freeform 14"/>
            <p:cNvSpPr/>
            <p:nvPr/>
          </p:nvSpPr>
          <p:spPr bwMode="ltGray">
            <a:xfrm>
              <a:off x="4300" y="2953"/>
              <a:ext cx="529" cy="581"/>
            </a:xfrm>
            <a:custGeom>
              <a:avLst/>
              <a:gdLst>
                <a:gd name="T0" fmla="*/ 0 w 1060"/>
                <a:gd name="T1" fmla="*/ 0 h 1163"/>
                <a:gd name="T2" fmla="*/ 0 w 1060"/>
                <a:gd name="T3" fmla="*/ 0 h 1163"/>
                <a:gd name="T4" fmla="*/ 0 w 1060"/>
                <a:gd name="T5" fmla="*/ 0 h 1163"/>
                <a:gd name="T6" fmla="*/ 0 w 1060"/>
                <a:gd name="T7" fmla="*/ 0 h 1163"/>
                <a:gd name="T8" fmla="*/ 0 w 1060"/>
                <a:gd name="T9" fmla="*/ 0 h 1163"/>
                <a:gd name="T10" fmla="*/ 0 w 1060"/>
                <a:gd name="T11" fmla="*/ 0 h 1163"/>
                <a:gd name="T12" fmla="*/ 0 w 1060"/>
                <a:gd name="T13" fmla="*/ 0 h 1163"/>
                <a:gd name="T14" fmla="*/ 0 w 1060"/>
                <a:gd name="T15" fmla="*/ 0 h 1163"/>
                <a:gd name="T16" fmla="*/ 0 w 1060"/>
                <a:gd name="T17" fmla="*/ 0 h 1163"/>
                <a:gd name="T18" fmla="*/ 0 w 1060"/>
                <a:gd name="T19" fmla="*/ 0 h 1163"/>
                <a:gd name="T20" fmla="*/ 0 w 1060"/>
                <a:gd name="T21" fmla="*/ 0 h 1163"/>
                <a:gd name="T22" fmla="*/ 0 w 1060"/>
                <a:gd name="T23" fmla="*/ 0 h 1163"/>
                <a:gd name="T24" fmla="*/ 0 w 1060"/>
                <a:gd name="T25" fmla="*/ 0 h 1163"/>
                <a:gd name="T26" fmla="*/ 0 w 1060"/>
                <a:gd name="T27" fmla="*/ 0 h 1163"/>
                <a:gd name="T28" fmla="*/ 0 w 1060"/>
                <a:gd name="T29" fmla="*/ 0 h 1163"/>
                <a:gd name="T30" fmla="*/ 0 w 1060"/>
                <a:gd name="T31" fmla="*/ 0 h 1163"/>
                <a:gd name="T32" fmla="*/ 0 w 1060"/>
                <a:gd name="T33" fmla="*/ 0 h 1163"/>
                <a:gd name="T34" fmla="*/ 0 w 1060"/>
                <a:gd name="T35" fmla="*/ 0 h 1163"/>
                <a:gd name="T36" fmla="*/ 0 w 1060"/>
                <a:gd name="T37" fmla="*/ 0 h 1163"/>
                <a:gd name="T38" fmla="*/ 0 w 1060"/>
                <a:gd name="T39" fmla="*/ 0 h 1163"/>
                <a:gd name="T40" fmla="*/ 0 w 1060"/>
                <a:gd name="T41" fmla="*/ 0 h 1163"/>
                <a:gd name="T42" fmla="*/ 0 w 1060"/>
                <a:gd name="T43" fmla="*/ 0 h 1163"/>
                <a:gd name="T44" fmla="*/ 0 w 1060"/>
                <a:gd name="T45" fmla="*/ 0 h 1163"/>
                <a:gd name="T46" fmla="*/ 0 w 1060"/>
                <a:gd name="T47" fmla="*/ 0 h 11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60" h="1163">
                  <a:moveTo>
                    <a:pt x="0" y="1082"/>
                  </a:moveTo>
                  <a:lnTo>
                    <a:pt x="3" y="1058"/>
                  </a:lnTo>
                  <a:lnTo>
                    <a:pt x="13" y="994"/>
                  </a:lnTo>
                  <a:lnTo>
                    <a:pt x="36" y="895"/>
                  </a:lnTo>
                  <a:lnTo>
                    <a:pt x="75" y="773"/>
                  </a:lnTo>
                  <a:lnTo>
                    <a:pt x="139" y="634"/>
                  </a:lnTo>
                  <a:lnTo>
                    <a:pt x="230" y="488"/>
                  </a:lnTo>
                  <a:lnTo>
                    <a:pt x="354" y="344"/>
                  </a:lnTo>
                  <a:lnTo>
                    <a:pt x="515" y="208"/>
                  </a:lnTo>
                  <a:lnTo>
                    <a:pt x="720" y="90"/>
                  </a:lnTo>
                  <a:lnTo>
                    <a:pt x="972" y="0"/>
                  </a:lnTo>
                  <a:lnTo>
                    <a:pt x="1060" y="79"/>
                  </a:lnTo>
                  <a:lnTo>
                    <a:pt x="1055" y="100"/>
                  </a:lnTo>
                  <a:lnTo>
                    <a:pt x="1038" y="158"/>
                  </a:lnTo>
                  <a:lnTo>
                    <a:pt x="1006" y="247"/>
                  </a:lnTo>
                  <a:lnTo>
                    <a:pt x="956" y="360"/>
                  </a:lnTo>
                  <a:lnTo>
                    <a:pt x="885" y="490"/>
                  </a:lnTo>
                  <a:lnTo>
                    <a:pt x="788" y="630"/>
                  </a:lnTo>
                  <a:lnTo>
                    <a:pt x="663" y="775"/>
                  </a:lnTo>
                  <a:lnTo>
                    <a:pt x="507" y="917"/>
                  </a:lnTo>
                  <a:lnTo>
                    <a:pt x="315" y="1047"/>
                  </a:lnTo>
                  <a:lnTo>
                    <a:pt x="84" y="1163"/>
                  </a:lnTo>
                  <a:lnTo>
                    <a:pt x="0" y="1082"/>
                  </a:lnTo>
                  <a:close/>
                </a:path>
              </a:pathLst>
            </a:custGeom>
            <a:solidFill>
              <a:srgbClr val="FF698D"/>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04" name="Freeform 15"/>
            <p:cNvSpPr/>
            <p:nvPr/>
          </p:nvSpPr>
          <p:spPr bwMode="ltGray">
            <a:xfrm>
              <a:off x="4300" y="2954"/>
              <a:ext cx="528" cy="578"/>
            </a:xfrm>
            <a:custGeom>
              <a:avLst/>
              <a:gdLst>
                <a:gd name="T0" fmla="*/ 0 w 1054"/>
                <a:gd name="T1" fmla="*/ 1 h 1155"/>
                <a:gd name="T2" fmla="*/ 1 w 1054"/>
                <a:gd name="T3" fmla="*/ 1 h 1155"/>
                <a:gd name="T4" fmla="*/ 1 w 1054"/>
                <a:gd name="T5" fmla="*/ 1 h 1155"/>
                <a:gd name="T6" fmla="*/ 1 w 1054"/>
                <a:gd name="T7" fmla="*/ 1 h 1155"/>
                <a:gd name="T8" fmla="*/ 1 w 1054"/>
                <a:gd name="T9" fmla="*/ 1 h 1155"/>
                <a:gd name="T10" fmla="*/ 1 w 1054"/>
                <a:gd name="T11" fmla="*/ 1 h 1155"/>
                <a:gd name="T12" fmla="*/ 1 w 1054"/>
                <a:gd name="T13" fmla="*/ 1 h 1155"/>
                <a:gd name="T14" fmla="*/ 1 w 1054"/>
                <a:gd name="T15" fmla="*/ 1 h 1155"/>
                <a:gd name="T16" fmla="*/ 1 w 1054"/>
                <a:gd name="T17" fmla="*/ 1 h 1155"/>
                <a:gd name="T18" fmla="*/ 1 w 1054"/>
                <a:gd name="T19" fmla="*/ 1 h 1155"/>
                <a:gd name="T20" fmla="*/ 1 w 1054"/>
                <a:gd name="T21" fmla="*/ 0 h 1155"/>
                <a:gd name="T22" fmla="*/ 1 w 1054"/>
                <a:gd name="T23" fmla="*/ 1 h 1155"/>
                <a:gd name="T24" fmla="*/ 1 w 1054"/>
                <a:gd name="T25" fmla="*/ 1 h 1155"/>
                <a:gd name="T26" fmla="*/ 1 w 1054"/>
                <a:gd name="T27" fmla="*/ 1 h 1155"/>
                <a:gd name="T28" fmla="*/ 1 w 1054"/>
                <a:gd name="T29" fmla="*/ 1 h 1155"/>
                <a:gd name="T30" fmla="*/ 1 w 1054"/>
                <a:gd name="T31" fmla="*/ 1 h 1155"/>
                <a:gd name="T32" fmla="*/ 1 w 1054"/>
                <a:gd name="T33" fmla="*/ 1 h 1155"/>
                <a:gd name="T34" fmla="*/ 1 w 1054"/>
                <a:gd name="T35" fmla="*/ 1 h 1155"/>
                <a:gd name="T36" fmla="*/ 1 w 1054"/>
                <a:gd name="T37" fmla="*/ 1 h 1155"/>
                <a:gd name="T38" fmla="*/ 1 w 1054"/>
                <a:gd name="T39" fmla="*/ 1 h 1155"/>
                <a:gd name="T40" fmla="*/ 1 w 1054"/>
                <a:gd name="T41" fmla="*/ 1 h 1155"/>
                <a:gd name="T42" fmla="*/ 1 w 1054"/>
                <a:gd name="T43" fmla="*/ 1 h 1155"/>
                <a:gd name="T44" fmla="*/ 1 w 1054"/>
                <a:gd name="T45" fmla="*/ 1 h 1155"/>
                <a:gd name="T46" fmla="*/ 1 w 1054"/>
                <a:gd name="T47" fmla="*/ 1 h 1155"/>
                <a:gd name="T48" fmla="*/ 0 w 1054"/>
                <a:gd name="T49" fmla="*/ 1 h 1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54" h="1155">
                  <a:moveTo>
                    <a:pt x="0" y="1075"/>
                  </a:moveTo>
                  <a:lnTo>
                    <a:pt x="3" y="1053"/>
                  </a:lnTo>
                  <a:lnTo>
                    <a:pt x="13" y="989"/>
                  </a:lnTo>
                  <a:lnTo>
                    <a:pt x="35" y="891"/>
                  </a:lnTo>
                  <a:lnTo>
                    <a:pt x="76" y="769"/>
                  </a:lnTo>
                  <a:lnTo>
                    <a:pt x="140" y="632"/>
                  </a:lnTo>
                  <a:lnTo>
                    <a:pt x="231" y="487"/>
                  </a:lnTo>
                  <a:lnTo>
                    <a:pt x="355" y="342"/>
                  </a:lnTo>
                  <a:lnTo>
                    <a:pt x="516" y="208"/>
                  </a:lnTo>
                  <a:lnTo>
                    <a:pt x="718" y="90"/>
                  </a:lnTo>
                  <a:lnTo>
                    <a:pt x="970" y="0"/>
                  </a:lnTo>
                  <a:lnTo>
                    <a:pt x="1054" y="76"/>
                  </a:lnTo>
                  <a:lnTo>
                    <a:pt x="1049" y="96"/>
                  </a:lnTo>
                  <a:lnTo>
                    <a:pt x="1031" y="153"/>
                  </a:lnTo>
                  <a:lnTo>
                    <a:pt x="998" y="240"/>
                  </a:lnTo>
                  <a:lnTo>
                    <a:pt x="947" y="351"/>
                  </a:lnTo>
                  <a:lnTo>
                    <a:pt x="874" y="480"/>
                  </a:lnTo>
                  <a:lnTo>
                    <a:pt x="776" y="619"/>
                  </a:lnTo>
                  <a:lnTo>
                    <a:pt x="651" y="763"/>
                  </a:lnTo>
                  <a:lnTo>
                    <a:pt x="496" y="904"/>
                  </a:lnTo>
                  <a:lnTo>
                    <a:pt x="307" y="1036"/>
                  </a:lnTo>
                  <a:lnTo>
                    <a:pt x="81" y="1155"/>
                  </a:lnTo>
                  <a:lnTo>
                    <a:pt x="1" y="1076"/>
                  </a:lnTo>
                  <a:lnTo>
                    <a:pt x="0" y="1075"/>
                  </a:lnTo>
                  <a:close/>
                </a:path>
              </a:pathLst>
            </a:custGeom>
            <a:solidFill>
              <a:srgbClr val="FF6C8E"/>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05" name="Freeform 16"/>
            <p:cNvSpPr/>
            <p:nvPr/>
          </p:nvSpPr>
          <p:spPr bwMode="ltGray">
            <a:xfrm>
              <a:off x="4301" y="2955"/>
              <a:ext cx="525" cy="574"/>
            </a:xfrm>
            <a:custGeom>
              <a:avLst/>
              <a:gdLst>
                <a:gd name="T0" fmla="*/ 0 w 1049"/>
                <a:gd name="T1" fmla="*/ 1 h 1147"/>
                <a:gd name="T2" fmla="*/ 1 w 1049"/>
                <a:gd name="T3" fmla="*/ 1 h 1147"/>
                <a:gd name="T4" fmla="*/ 1 w 1049"/>
                <a:gd name="T5" fmla="*/ 1 h 1147"/>
                <a:gd name="T6" fmla="*/ 1 w 1049"/>
                <a:gd name="T7" fmla="*/ 1 h 1147"/>
                <a:gd name="T8" fmla="*/ 1 w 1049"/>
                <a:gd name="T9" fmla="*/ 1 h 1147"/>
                <a:gd name="T10" fmla="*/ 1 w 1049"/>
                <a:gd name="T11" fmla="*/ 1 h 1147"/>
                <a:gd name="T12" fmla="*/ 1 w 1049"/>
                <a:gd name="T13" fmla="*/ 1 h 1147"/>
                <a:gd name="T14" fmla="*/ 1 w 1049"/>
                <a:gd name="T15" fmla="*/ 1 h 1147"/>
                <a:gd name="T16" fmla="*/ 1 w 1049"/>
                <a:gd name="T17" fmla="*/ 1 h 1147"/>
                <a:gd name="T18" fmla="*/ 1 w 1049"/>
                <a:gd name="T19" fmla="*/ 1 h 1147"/>
                <a:gd name="T20" fmla="*/ 1 w 1049"/>
                <a:gd name="T21" fmla="*/ 0 h 1147"/>
                <a:gd name="T22" fmla="*/ 1 w 1049"/>
                <a:gd name="T23" fmla="*/ 1 h 1147"/>
                <a:gd name="T24" fmla="*/ 1 w 1049"/>
                <a:gd name="T25" fmla="*/ 1 h 1147"/>
                <a:gd name="T26" fmla="*/ 1 w 1049"/>
                <a:gd name="T27" fmla="*/ 1 h 1147"/>
                <a:gd name="T28" fmla="*/ 1 w 1049"/>
                <a:gd name="T29" fmla="*/ 1 h 1147"/>
                <a:gd name="T30" fmla="*/ 1 w 1049"/>
                <a:gd name="T31" fmla="*/ 1 h 1147"/>
                <a:gd name="T32" fmla="*/ 1 w 1049"/>
                <a:gd name="T33" fmla="*/ 1 h 1147"/>
                <a:gd name="T34" fmla="*/ 1 w 1049"/>
                <a:gd name="T35" fmla="*/ 1 h 1147"/>
                <a:gd name="T36" fmla="*/ 1 w 1049"/>
                <a:gd name="T37" fmla="*/ 1 h 1147"/>
                <a:gd name="T38" fmla="*/ 1 w 1049"/>
                <a:gd name="T39" fmla="*/ 1 h 1147"/>
                <a:gd name="T40" fmla="*/ 1 w 1049"/>
                <a:gd name="T41" fmla="*/ 1 h 1147"/>
                <a:gd name="T42" fmla="*/ 1 w 1049"/>
                <a:gd name="T43" fmla="*/ 1 h 1147"/>
                <a:gd name="T44" fmla="*/ 0 w 1049"/>
                <a:gd name="T45" fmla="*/ 1 h 1147"/>
                <a:gd name="T46" fmla="*/ 0 w 1049"/>
                <a:gd name="T47" fmla="*/ 1 h 11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49" h="1147">
                  <a:moveTo>
                    <a:pt x="0" y="1071"/>
                  </a:moveTo>
                  <a:lnTo>
                    <a:pt x="2" y="1048"/>
                  </a:lnTo>
                  <a:lnTo>
                    <a:pt x="13" y="984"/>
                  </a:lnTo>
                  <a:lnTo>
                    <a:pt x="36" y="888"/>
                  </a:lnTo>
                  <a:lnTo>
                    <a:pt x="77" y="767"/>
                  </a:lnTo>
                  <a:lnTo>
                    <a:pt x="141" y="630"/>
                  </a:lnTo>
                  <a:lnTo>
                    <a:pt x="231" y="486"/>
                  </a:lnTo>
                  <a:lnTo>
                    <a:pt x="355" y="342"/>
                  </a:lnTo>
                  <a:lnTo>
                    <a:pt x="515" y="208"/>
                  </a:lnTo>
                  <a:lnTo>
                    <a:pt x="717" y="91"/>
                  </a:lnTo>
                  <a:lnTo>
                    <a:pt x="968" y="0"/>
                  </a:lnTo>
                  <a:lnTo>
                    <a:pt x="1049" y="74"/>
                  </a:lnTo>
                  <a:lnTo>
                    <a:pt x="1044" y="93"/>
                  </a:lnTo>
                  <a:lnTo>
                    <a:pt x="1025" y="148"/>
                  </a:lnTo>
                  <a:lnTo>
                    <a:pt x="990" y="234"/>
                  </a:lnTo>
                  <a:lnTo>
                    <a:pt x="938" y="343"/>
                  </a:lnTo>
                  <a:lnTo>
                    <a:pt x="863" y="471"/>
                  </a:lnTo>
                  <a:lnTo>
                    <a:pt x="765" y="609"/>
                  </a:lnTo>
                  <a:lnTo>
                    <a:pt x="640" y="751"/>
                  </a:lnTo>
                  <a:lnTo>
                    <a:pt x="486" y="893"/>
                  </a:lnTo>
                  <a:lnTo>
                    <a:pt x="299" y="1026"/>
                  </a:lnTo>
                  <a:lnTo>
                    <a:pt x="77" y="1147"/>
                  </a:lnTo>
                  <a:lnTo>
                    <a:pt x="0" y="1071"/>
                  </a:lnTo>
                  <a:close/>
                </a:path>
              </a:pathLst>
            </a:custGeom>
            <a:solidFill>
              <a:srgbClr val="FF6F90"/>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06" name="Freeform 17"/>
            <p:cNvSpPr/>
            <p:nvPr/>
          </p:nvSpPr>
          <p:spPr bwMode="ltGray">
            <a:xfrm>
              <a:off x="4302" y="2957"/>
              <a:ext cx="523" cy="569"/>
            </a:xfrm>
            <a:custGeom>
              <a:avLst/>
              <a:gdLst>
                <a:gd name="T0" fmla="*/ 0 w 1045"/>
                <a:gd name="T1" fmla="*/ 0 h 1139"/>
                <a:gd name="T2" fmla="*/ 1 w 1045"/>
                <a:gd name="T3" fmla="*/ 0 h 1139"/>
                <a:gd name="T4" fmla="*/ 1 w 1045"/>
                <a:gd name="T5" fmla="*/ 0 h 1139"/>
                <a:gd name="T6" fmla="*/ 1 w 1045"/>
                <a:gd name="T7" fmla="*/ 0 h 1139"/>
                <a:gd name="T8" fmla="*/ 1 w 1045"/>
                <a:gd name="T9" fmla="*/ 0 h 1139"/>
                <a:gd name="T10" fmla="*/ 1 w 1045"/>
                <a:gd name="T11" fmla="*/ 0 h 1139"/>
                <a:gd name="T12" fmla="*/ 1 w 1045"/>
                <a:gd name="T13" fmla="*/ 0 h 1139"/>
                <a:gd name="T14" fmla="*/ 1 w 1045"/>
                <a:gd name="T15" fmla="*/ 0 h 1139"/>
                <a:gd name="T16" fmla="*/ 1 w 1045"/>
                <a:gd name="T17" fmla="*/ 0 h 1139"/>
                <a:gd name="T18" fmla="*/ 1 w 1045"/>
                <a:gd name="T19" fmla="*/ 0 h 1139"/>
                <a:gd name="T20" fmla="*/ 1 w 1045"/>
                <a:gd name="T21" fmla="*/ 0 h 1139"/>
                <a:gd name="T22" fmla="*/ 1 w 1045"/>
                <a:gd name="T23" fmla="*/ 0 h 1139"/>
                <a:gd name="T24" fmla="*/ 1 w 1045"/>
                <a:gd name="T25" fmla="*/ 0 h 1139"/>
                <a:gd name="T26" fmla="*/ 1 w 1045"/>
                <a:gd name="T27" fmla="*/ 0 h 1139"/>
                <a:gd name="T28" fmla="*/ 1 w 1045"/>
                <a:gd name="T29" fmla="*/ 0 h 1139"/>
                <a:gd name="T30" fmla="*/ 1 w 1045"/>
                <a:gd name="T31" fmla="*/ 0 h 1139"/>
                <a:gd name="T32" fmla="*/ 1 w 1045"/>
                <a:gd name="T33" fmla="*/ 0 h 1139"/>
                <a:gd name="T34" fmla="*/ 1 w 1045"/>
                <a:gd name="T35" fmla="*/ 0 h 1139"/>
                <a:gd name="T36" fmla="*/ 1 w 1045"/>
                <a:gd name="T37" fmla="*/ 0 h 1139"/>
                <a:gd name="T38" fmla="*/ 1 w 1045"/>
                <a:gd name="T39" fmla="*/ 0 h 1139"/>
                <a:gd name="T40" fmla="*/ 1 w 1045"/>
                <a:gd name="T41" fmla="*/ 0 h 1139"/>
                <a:gd name="T42" fmla="*/ 1 w 1045"/>
                <a:gd name="T43" fmla="*/ 0 h 1139"/>
                <a:gd name="T44" fmla="*/ 0 w 1045"/>
                <a:gd name="T45" fmla="*/ 0 h 1139"/>
                <a:gd name="T46" fmla="*/ 0 w 1045"/>
                <a:gd name="T47" fmla="*/ 0 h 1139"/>
                <a:gd name="T48" fmla="*/ 0 w 1045"/>
                <a:gd name="T49" fmla="*/ 0 h 11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45" h="1139">
                  <a:moveTo>
                    <a:pt x="0" y="1065"/>
                  </a:moveTo>
                  <a:lnTo>
                    <a:pt x="3" y="1043"/>
                  </a:lnTo>
                  <a:lnTo>
                    <a:pt x="13" y="980"/>
                  </a:lnTo>
                  <a:lnTo>
                    <a:pt x="37" y="883"/>
                  </a:lnTo>
                  <a:lnTo>
                    <a:pt x="79" y="765"/>
                  </a:lnTo>
                  <a:lnTo>
                    <a:pt x="142" y="628"/>
                  </a:lnTo>
                  <a:lnTo>
                    <a:pt x="232" y="485"/>
                  </a:lnTo>
                  <a:lnTo>
                    <a:pt x="356" y="343"/>
                  </a:lnTo>
                  <a:lnTo>
                    <a:pt x="516" y="208"/>
                  </a:lnTo>
                  <a:lnTo>
                    <a:pt x="717" y="92"/>
                  </a:lnTo>
                  <a:lnTo>
                    <a:pt x="965" y="0"/>
                  </a:lnTo>
                  <a:lnTo>
                    <a:pt x="1045" y="70"/>
                  </a:lnTo>
                  <a:lnTo>
                    <a:pt x="1039" y="91"/>
                  </a:lnTo>
                  <a:lnTo>
                    <a:pt x="1019" y="145"/>
                  </a:lnTo>
                  <a:lnTo>
                    <a:pt x="983" y="228"/>
                  </a:lnTo>
                  <a:lnTo>
                    <a:pt x="928" y="337"/>
                  </a:lnTo>
                  <a:lnTo>
                    <a:pt x="853" y="461"/>
                  </a:lnTo>
                  <a:lnTo>
                    <a:pt x="754" y="597"/>
                  </a:lnTo>
                  <a:lnTo>
                    <a:pt x="629" y="738"/>
                  </a:lnTo>
                  <a:lnTo>
                    <a:pt x="477" y="881"/>
                  </a:lnTo>
                  <a:lnTo>
                    <a:pt x="292" y="1017"/>
                  </a:lnTo>
                  <a:lnTo>
                    <a:pt x="75" y="1139"/>
                  </a:lnTo>
                  <a:lnTo>
                    <a:pt x="0" y="1067"/>
                  </a:lnTo>
                  <a:lnTo>
                    <a:pt x="0" y="1065"/>
                  </a:lnTo>
                  <a:close/>
                </a:path>
              </a:pathLst>
            </a:custGeom>
            <a:solidFill>
              <a:srgbClr val="FF7191"/>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07" name="Freeform 18"/>
            <p:cNvSpPr/>
            <p:nvPr/>
          </p:nvSpPr>
          <p:spPr bwMode="ltGray">
            <a:xfrm>
              <a:off x="4303" y="2958"/>
              <a:ext cx="520" cy="566"/>
            </a:xfrm>
            <a:custGeom>
              <a:avLst/>
              <a:gdLst>
                <a:gd name="T0" fmla="*/ 0 w 1041"/>
                <a:gd name="T1" fmla="*/ 1 h 1131"/>
                <a:gd name="T2" fmla="*/ 0 w 1041"/>
                <a:gd name="T3" fmla="*/ 1 h 1131"/>
                <a:gd name="T4" fmla="*/ 0 w 1041"/>
                <a:gd name="T5" fmla="*/ 1 h 1131"/>
                <a:gd name="T6" fmla="*/ 0 w 1041"/>
                <a:gd name="T7" fmla="*/ 1 h 1131"/>
                <a:gd name="T8" fmla="*/ 0 w 1041"/>
                <a:gd name="T9" fmla="*/ 1 h 1131"/>
                <a:gd name="T10" fmla="*/ 0 w 1041"/>
                <a:gd name="T11" fmla="*/ 1 h 1131"/>
                <a:gd name="T12" fmla="*/ 0 w 1041"/>
                <a:gd name="T13" fmla="*/ 1 h 1131"/>
                <a:gd name="T14" fmla="*/ 0 w 1041"/>
                <a:gd name="T15" fmla="*/ 1 h 1131"/>
                <a:gd name="T16" fmla="*/ 0 w 1041"/>
                <a:gd name="T17" fmla="*/ 1 h 1131"/>
                <a:gd name="T18" fmla="*/ 0 w 1041"/>
                <a:gd name="T19" fmla="*/ 1 h 1131"/>
                <a:gd name="T20" fmla="*/ 0 w 1041"/>
                <a:gd name="T21" fmla="*/ 0 h 1131"/>
                <a:gd name="T22" fmla="*/ 0 w 1041"/>
                <a:gd name="T23" fmla="*/ 1 h 1131"/>
                <a:gd name="T24" fmla="*/ 0 w 1041"/>
                <a:gd name="T25" fmla="*/ 1 h 1131"/>
                <a:gd name="T26" fmla="*/ 0 w 1041"/>
                <a:gd name="T27" fmla="*/ 1 h 1131"/>
                <a:gd name="T28" fmla="*/ 0 w 1041"/>
                <a:gd name="T29" fmla="*/ 1 h 1131"/>
                <a:gd name="T30" fmla="*/ 0 w 1041"/>
                <a:gd name="T31" fmla="*/ 1 h 1131"/>
                <a:gd name="T32" fmla="*/ 0 w 1041"/>
                <a:gd name="T33" fmla="*/ 1 h 1131"/>
                <a:gd name="T34" fmla="*/ 0 w 1041"/>
                <a:gd name="T35" fmla="*/ 1 h 1131"/>
                <a:gd name="T36" fmla="*/ 0 w 1041"/>
                <a:gd name="T37" fmla="*/ 1 h 1131"/>
                <a:gd name="T38" fmla="*/ 0 w 1041"/>
                <a:gd name="T39" fmla="*/ 1 h 1131"/>
                <a:gd name="T40" fmla="*/ 0 w 1041"/>
                <a:gd name="T41" fmla="*/ 1 h 1131"/>
                <a:gd name="T42" fmla="*/ 0 w 1041"/>
                <a:gd name="T43" fmla="*/ 1 h 1131"/>
                <a:gd name="T44" fmla="*/ 0 w 1041"/>
                <a:gd name="T45" fmla="*/ 1 h 1131"/>
                <a:gd name="T46" fmla="*/ 0 w 1041"/>
                <a:gd name="T47" fmla="*/ 1 h 1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41" h="1131">
                  <a:moveTo>
                    <a:pt x="0" y="1060"/>
                  </a:moveTo>
                  <a:lnTo>
                    <a:pt x="4" y="1037"/>
                  </a:lnTo>
                  <a:lnTo>
                    <a:pt x="15" y="974"/>
                  </a:lnTo>
                  <a:lnTo>
                    <a:pt x="38" y="879"/>
                  </a:lnTo>
                  <a:lnTo>
                    <a:pt x="80" y="760"/>
                  </a:lnTo>
                  <a:lnTo>
                    <a:pt x="143" y="626"/>
                  </a:lnTo>
                  <a:lnTo>
                    <a:pt x="235" y="483"/>
                  </a:lnTo>
                  <a:lnTo>
                    <a:pt x="358" y="342"/>
                  </a:lnTo>
                  <a:lnTo>
                    <a:pt x="517" y="208"/>
                  </a:lnTo>
                  <a:lnTo>
                    <a:pt x="718" y="91"/>
                  </a:lnTo>
                  <a:lnTo>
                    <a:pt x="964" y="0"/>
                  </a:lnTo>
                  <a:lnTo>
                    <a:pt x="1041" y="67"/>
                  </a:lnTo>
                  <a:lnTo>
                    <a:pt x="1035" y="86"/>
                  </a:lnTo>
                  <a:lnTo>
                    <a:pt x="1013" y="140"/>
                  </a:lnTo>
                  <a:lnTo>
                    <a:pt x="976" y="222"/>
                  </a:lnTo>
                  <a:lnTo>
                    <a:pt x="920" y="328"/>
                  </a:lnTo>
                  <a:lnTo>
                    <a:pt x="843" y="450"/>
                  </a:lnTo>
                  <a:lnTo>
                    <a:pt x="744" y="586"/>
                  </a:lnTo>
                  <a:lnTo>
                    <a:pt x="619" y="726"/>
                  </a:lnTo>
                  <a:lnTo>
                    <a:pt x="467" y="869"/>
                  </a:lnTo>
                  <a:lnTo>
                    <a:pt x="286" y="1005"/>
                  </a:lnTo>
                  <a:lnTo>
                    <a:pt x="73" y="1131"/>
                  </a:lnTo>
                  <a:lnTo>
                    <a:pt x="0" y="1060"/>
                  </a:lnTo>
                  <a:close/>
                </a:path>
              </a:pathLst>
            </a:custGeom>
            <a:solidFill>
              <a:srgbClr val="FF7492"/>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08" name="Freeform 19"/>
            <p:cNvSpPr/>
            <p:nvPr/>
          </p:nvSpPr>
          <p:spPr bwMode="ltGray">
            <a:xfrm>
              <a:off x="4303" y="2959"/>
              <a:ext cx="519" cy="562"/>
            </a:xfrm>
            <a:custGeom>
              <a:avLst/>
              <a:gdLst>
                <a:gd name="T0" fmla="*/ 0 w 1036"/>
                <a:gd name="T1" fmla="*/ 1 h 1123"/>
                <a:gd name="T2" fmla="*/ 1 w 1036"/>
                <a:gd name="T3" fmla="*/ 1 h 1123"/>
                <a:gd name="T4" fmla="*/ 1 w 1036"/>
                <a:gd name="T5" fmla="*/ 1 h 1123"/>
                <a:gd name="T6" fmla="*/ 1 w 1036"/>
                <a:gd name="T7" fmla="*/ 1 h 1123"/>
                <a:gd name="T8" fmla="*/ 1 w 1036"/>
                <a:gd name="T9" fmla="*/ 1 h 1123"/>
                <a:gd name="T10" fmla="*/ 1 w 1036"/>
                <a:gd name="T11" fmla="*/ 1 h 1123"/>
                <a:gd name="T12" fmla="*/ 1 w 1036"/>
                <a:gd name="T13" fmla="*/ 1 h 1123"/>
                <a:gd name="T14" fmla="*/ 1 w 1036"/>
                <a:gd name="T15" fmla="*/ 1 h 1123"/>
                <a:gd name="T16" fmla="*/ 1 w 1036"/>
                <a:gd name="T17" fmla="*/ 1 h 1123"/>
                <a:gd name="T18" fmla="*/ 1 w 1036"/>
                <a:gd name="T19" fmla="*/ 1 h 1123"/>
                <a:gd name="T20" fmla="*/ 1 w 1036"/>
                <a:gd name="T21" fmla="*/ 0 h 1123"/>
                <a:gd name="T22" fmla="*/ 1 w 1036"/>
                <a:gd name="T23" fmla="*/ 1 h 1123"/>
                <a:gd name="T24" fmla="*/ 1 w 1036"/>
                <a:gd name="T25" fmla="*/ 1 h 1123"/>
                <a:gd name="T26" fmla="*/ 1 w 1036"/>
                <a:gd name="T27" fmla="*/ 1 h 1123"/>
                <a:gd name="T28" fmla="*/ 1 w 1036"/>
                <a:gd name="T29" fmla="*/ 1 h 1123"/>
                <a:gd name="T30" fmla="*/ 1 w 1036"/>
                <a:gd name="T31" fmla="*/ 1 h 1123"/>
                <a:gd name="T32" fmla="*/ 1 w 1036"/>
                <a:gd name="T33" fmla="*/ 1 h 1123"/>
                <a:gd name="T34" fmla="*/ 1 w 1036"/>
                <a:gd name="T35" fmla="*/ 1 h 1123"/>
                <a:gd name="T36" fmla="*/ 1 w 1036"/>
                <a:gd name="T37" fmla="*/ 1 h 1123"/>
                <a:gd name="T38" fmla="*/ 1 w 1036"/>
                <a:gd name="T39" fmla="*/ 1 h 1123"/>
                <a:gd name="T40" fmla="*/ 1 w 1036"/>
                <a:gd name="T41" fmla="*/ 1 h 1123"/>
                <a:gd name="T42" fmla="*/ 1 w 1036"/>
                <a:gd name="T43" fmla="*/ 1 h 1123"/>
                <a:gd name="T44" fmla="*/ 1 w 1036"/>
                <a:gd name="T45" fmla="*/ 1 h 1123"/>
                <a:gd name="T46" fmla="*/ 1 w 1036"/>
                <a:gd name="T47" fmla="*/ 1 h 1123"/>
                <a:gd name="T48" fmla="*/ 0 w 1036"/>
                <a:gd name="T49" fmla="*/ 1 h 11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36" h="1123">
                  <a:moveTo>
                    <a:pt x="0" y="1054"/>
                  </a:moveTo>
                  <a:lnTo>
                    <a:pt x="3" y="1032"/>
                  </a:lnTo>
                  <a:lnTo>
                    <a:pt x="14" y="970"/>
                  </a:lnTo>
                  <a:lnTo>
                    <a:pt x="38" y="876"/>
                  </a:lnTo>
                  <a:lnTo>
                    <a:pt x="81" y="758"/>
                  </a:lnTo>
                  <a:lnTo>
                    <a:pt x="144" y="624"/>
                  </a:lnTo>
                  <a:lnTo>
                    <a:pt x="235" y="483"/>
                  </a:lnTo>
                  <a:lnTo>
                    <a:pt x="358" y="342"/>
                  </a:lnTo>
                  <a:lnTo>
                    <a:pt x="517" y="209"/>
                  </a:lnTo>
                  <a:lnTo>
                    <a:pt x="717" y="92"/>
                  </a:lnTo>
                  <a:lnTo>
                    <a:pt x="962" y="0"/>
                  </a:lnTo>
                  <a:lnTo>
                    <a:pt x="1036" y="65"/>
                  </a:lnTo>
                  <a:lnTo>
                    <a:pt x="1029" y="84"/>
                  </a:lnTo>
                  <a:lnTo>
                    <a:pt x="1006" y="137"/>
                  </a:lnTo>
                  <a:lnTo>
                    <a:pt x="968" y="216"/>
                  </a:lnTo>
                  <a:lnTo>
                    <a:pt x="910" y="320"/>
                  </a:lnTo>
                  <a:lnTo>
                    <a:pt x="832" y="441"/>
                  </a:lnTo>
                  <a:lnTo>
                    <a:pt x="731" y="574"/>
                  </a:lnTo>
                  <a:lnTo>
                    <a:pt x="607" y="714"/>
                  </a:lnTo>
                  <a:lnTo>
                    <a:pt x="457" y="857"/>
                  </a:lnTo>
                  <a:lnTo>
                    <a:pt x="278" y="995"/>
                  </a:lnTo>
                  <a:lnTo>
                    <a:pt x="71" y="1123"/>
                  </a:lnTo>
                  <a:lnTo>
                    <a:pt x="1" y="1054"/>
                  </a:lnTo>
                  <a:lnTo>
                    <a:pt x="0" y="1054"/>
                  </a:lnTo>
                  <a:close/>
                </a:path>
              </a:pathLst>
            </a:custGeom>
            <a:solidFill>
              <a:srgbClr val="FF7794"/>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09" name="Freeform 20"/>
            <p:cNvSpPr/>
            <p:nvPr/>
          </p:nvSpPr>
          <p:spPr bwMode="ltGray">
            <a:xfrm>
              <a:off x="4304" y="2960"/>
              <a:ext cx="516" cy="558"/>
            </a:xfrm>
            <a:custGeom>
              <a:avLst/>
              <a:gdLst>
                <a:gd name="T0" fmla="*/ 0 w 1031"/>
                <a:gd name="T1" fmla="*/ 1 h 1115"/>
                <a:gd name="T2" fmla="*/ 1 w 1031"/>
                <a:gd name="T3" fmla="*/ 1 h 1115"/>
                <a:gd name="T4" fmla="*/ 1 w 1031"/>
                <a:gd name="T5" fmla="*/ 1 h 1115"/>
                <a:gd name="T6" fmla="*/ 1 w 1031"/>
                <a:gd name="T7" fmla="*/ 1 h 1115"/>
                <a:gd name="T8" fmla="*/ 1 w 1031"/>
                <a:gd name="T9" fmla="*/ 1 h 1115"/>
                <a:gd name="T10" fmla="*/ 1 w 1031"/>
                <a:gd name="T11" fmla="*/ 1 h 1115"/>
                <a:gd name="T12" fmla="*/ 1 w 1031"/>
                <a:gd name="T13" fmla="*/ 1 h 1115"/>
                <a:gd name="T14" fmla="*/ 1 w 1031"/>
                <a:gd name="T15" fmla="*/ 1 h 1115"/>
                <a:gd name="T16" fmla="*/ 1 w 1031"/>
                <a:gd name="T17" fmla="*/ 1 h 1115"/>
                <a:gd name="T18" fmla="*/ 1 w 1031"/>
                <a:gd name="T19" fmla="*/ 1 h 1115"/>
                <a:gd name="T20" fmla="*/ 1 w 1031"/>
                <a:gd name="T21" fmla="*/ 0 h 1115"/>
                <a:gd name="T22" fmla="*/ 1 w 1031"/>
                <a:gd name="T23" fmla="*/ 1 h 1115"/>
                <a:gd name="T24" fmla="*/ 1 w 1031"/>
                <a:gd name="T25" fmla="*/ 1 h 1115"/>
                <a:gd name="T26" fmla="*/ 1 w 1031"/>
                <a:gd name="T27" fmla="*/ 1 h 1115"/>
                <a:gd name="T28" fmla="*/ 1 w 1031"/>
                <a:gd name="T29" fmla="*/ 1 h 1115"/>
                <a:gd name="T30" fmla="*/ 1 w 1031"/>
                <a:gd name="T31" fmla="*/ 1 h 1115"/>
                <a:gd name="T32" fmla="*/ 1 w 1031"/>
                <a:gd name="T33" fmla="*/ 1 h 1115"/>
                <a:gd name="T34" fmla="*/ 1 w 1031"/>
                <a:gd name="T35" fmla="*/ 1 h 1115"/>
                <a:gd name="T36" fmla="*/ 1 w 1031"/>
                <a:gd name="T37" fmla="*/ 1 h 1115"/>
                <a:gd name="T38" fmla="*/ 1 w 1031"/>
                <a:gd name="T39" fmla="*/ 1 h 1115"/>
                <a:gd name="T40" fmla="*/ 1 w 1031"/>
                <a:gd name="T41" fmla="*/ 1 h 1115"/>
                <a:gd name="T42" fmla="*/ 1 w 1031"/>
                <a:gd name="T43" fmla="*/ 1 h 1115"/>
                <a:gd name="T44" fmla="*/ 0 w 1031"/>
                <a:gd name="T45" fmla="*/ 1 h 1115"/>
                <a:gd name="T46" fmla="*/ 0 w 1031"/>
                <a:gd name="T47" fmla="*/ 1 h 1115"/>
                <a:gd name="T48" fmla="*/ 0 w 1031"/>
                <a:gd name="T49" fmla="*/ 1 h 1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31" h="1115">
                  <a:moveTo>
                    <a:pt x="0" y="1049"/>
                  </a:moveTo>
                  <a:lnTo>
                    <a:pt x="2" y="1027"/>
                  </a:lnTo>
                  <a:lnTo>
                    <a:pt x="14" y="966"/>
                  </a:lnTo>
                  <a:lnTo>
                    <a:pt x="38" y="873"/>
                  </a:lnTo>
                  <a:lnTo>
                    <a:pt x="81" y="755"/>
                  </a:lnTo>
                  <a:lnTo>
                    <a:pt x="145" y="623"/>
                  </a:lnTo>
                  <a:lnTo>
                    <a:pt x="236" y="482"/>
                  </a:lnTo>
                  <a:lnTo>
                    <a:pt x="359" y="342"/>
                  </a:lnTo>
                  <a:lnTo>
                    <a:pt x="517" y="210"/>
                  </a:lnTo>
                  <a:lnTo>
                    <a:pt x="716" y="93"/>
                  </a:lnTo>
                  <a:lnTo>
                    <a:pt x="959" y="0"/>
                  </a:lnTo>
                  <a:lnTo>
                    <a:pt x="1031" y="63"/>
                  </a:lnTo>
                  <a:lnTo>
                    <a:pt x="1023" y="81"/>
                  </a:lnTo>
                  <a:lnTo>
                    <a:pt x="1001" y="132"/>
                  </a:lnTo>
                  <a:lnTo>
                    <a:pt x="960" y="211"/>
                  </a:lnTo>
                  <a:lnTo>
                    <a:pt x="901" y="313"/>
                  </a:lnTo>
                  <a:lnTo>
                    <a:pt x="821" y="432"/>
                  </a:lnTo>
                  <a:lnTo>
                    <a:pt x="720" y="564"/>
                  </a:lnTo>
                  <a:lnTo>
                    <a:pt x="596" y="703"/>
                  </a:lnTo>
                  <a:lnTo>
                    <a:pt x="446" y="846"/>
                  </a:lnTo>
                  <a:lnTo>
                    <a:pt x="270" y="985"/>
                  </a:lnTo>
                  <a:lnTo>
                    <a:pt x="68" y="1115"/>
                  </a:lnTo>
                  <a:lnTo>
                    <a:pt x="0" y="1050"/>
                  </a:lnTo>
                  <a:lnTo>
                    <a:pt x="0" y="1049"/>
                  </a:lnTo>
                  <a:close/>
                </a:path>
              </a:pathLst>
            </a:custGeom>
            <a:solidFill>
              <a:srgbClr val="FF7A95"/>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10" name="Freeform 21"/>
            <p:cNvSpPr/>
            <p:nvPr/>
          </p:nvSpPr>
          <p:spPr bwMode="ltGray">
            <a:xfrm>
              <a:off x="4305" y="2961"/>
              <a:ext cx="514" cy="554"/>
            </a:xfrm>
            <a:custGeom>
              <a:avLst/>
              <a:gdLst>
                <a:gd name="T0" fmla="*/ 0 w 1027"/>
                <a:gd name="T1" fmla="*/ 0 h 1109"/>
                <a:gd name="T2" fmla="*/ 1 w 1027"/>
                <a:gd name="T3" fmla="*/ 0 h 1109"/>
                <a:gd name="T4" fmla="*/ 1 w 1027"/>
                <a:gd name="T5" fmla="*/ 0 h 1109"/>
                <a:gd name="T6" fmla="*/ 1 w 1027"/>
                <a:gd name="T7" fmla="*/ 0 h 1109"/>
                <a:gd name="T8" fmla="*/ 1 w 1027"/>
                <a:gd name="T9" fmla="*/ 0 h 1109"/>
                <a:gd name="T10" fmla="*/ 1 w 1027"/>
                <a:gd name="T11" fmla="*/ 0 h 1109"/>
                <a:gd name="T12" fmla="*/ 1 w 1027"/>
                <a:gd name="T13" fmla="*/ 0 h 1109"/>
                <a:gd name="T14" fmla="*/ 1 w 1027"/>
                <a:gd name="T15" fmla="*/ 0 h 1109"/>
                <a:gd name="T16" fmla="*/ 1 w 1027"/>
                <a:gd name="T17" fmla="*/ 0 h 1109"/>
                <a:gd name="T18" fmla="*/ 1 w 1027"/>
                <a:gd name="T19" fmla="*/ 0 h 1109"/>
                <a:gd name="T20" fmla="*/ 1 w 1027"/>
                <a:gd name="T21" fmla="*/ 0 h 1109"/>
                <a:gd name="T22" fmla="*/ 1 w 1027"/>
                <a:gd name="T23" fmla="*/ 0 h 1109"/>
                <a:gd name="T24" fmla="*/ 1 w 1027"/>
                <a:gd name="T25" fmla="*/ 0 h 1109"/>
                <a:gd name="T26" fmla="*/ 1 w 1027"/>
                <a:gd name="T27" fmla="*/ 0 h 1109"/>
                <a:gd name="T28" fmla="*/ 1 w 1027"/>
                <a:gd name="T29" fmla="*/ 0 h 1109"/>
                <a:gd name="T30" fmla="*/ 1 w 1027"/>
                <a:gd name="T31" fmla="*/ 0 h 1109"/>
                <a:gd name="T32" fmla="*/ 1 w 1027"/>
                <a:gd name="T33" fmla="*/ 0 h 1109"/>
                <a:gd name="T34" fmla="*/ 1 w 1027"/>
                <a:gd name="T35" fmla="*/ 0 h 1109"/>
                <a:gd name="T36" fmla="*/ 1 w 1027"/>
                <a:gd name="T37" fmla="*/ 0 h 1109"/>
                <a:gd name="T38" fmla="*/ 1 w 1027"/>
                <a:gd name="T39" fmla="*/ 0 h 1109"/>
                <a:gd name="T40" fmla="*/ 1 w 1027"/>
                <a:gd name="T41" fmla="*/ 0 h 1109"/>
                <a:gd name="T42" fmla="*/ 1 w 1027"/>
                <a:gd name="T43" fmla="*/ 0 h 1109"/>
                <a:gd name="T44" fmla="*/ 0 w 1027"/>
                <a:gd name="T45" fmla="*/ 0 h 1109"/>
                <a:gd name="T46" fmla="*/ 0 w 1027"/>
                <a:gd name="T47" fmla="*/ 0 h 1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7" h="1109">
                  <a:moveTo>
                    <a:pt x="0" y="1044"/>
                  </a:moveTo>
                  <a:lnTo>
                    <a:pt x="4" y="1023"/>
                  </a:lnTo>
                  <a:lnTo>
                    <a:pt x="14" y="961"/>
                  </a:lnTo>
                  <a:lnTo>
                    <a:pt x="39" y="869"/>
                  </a:lnTo>
                  <a:lnTo>
                    <a:pt x="82" y="753"/>
                  </a:lnTo>
                  <a:lnTo>
                    <a:pt x="147" y="621"/>
                  </a:lnTo>
                  <a:lnTo>
                    <a:pt x="237" y="482"/>
                  </a:lnTo>
                  <a:lnTo>
                    <a:pt x="360" y="342"/>
                  </a:lnTo>
                  <a:lnTo>
                    <a:pt x="517" y="210"/>
                  </a:lnTo>
                  <a:lnTo>
                    <a:pt x="715" y="93"/>
                  </a:lnTo>
                  <a:lnTo>
                    <a:pt x="958" y="0"/>
                  </a:lnTo>
                  <a:lnTo>
                    <a:pt x="1027" y="61"/>
                  </a:lnTo>
                  <a:lnTo>
                    <a:pt x="1019" y="79"/>
                  </a:lnTo>
                  <a:lnTo>
                    <a:pt x="995" y="129"/>
                  </a:lnTo>
                  <a:lnTo>
                    <a:pt x="953" y="205"/>
                  </a:lnTo>
                  <a:lnTo>
                    <a:pt x="893" y="305"/>
                  </a:lnTo>
                  <a:lnTo>
                    <a:pt x="812" y="423"/>
                  </a:lnTo>
                  <a:lnTo>
                    <a:pt x="709" y="554"/>
                  </a:lnTo>
                  <a:lnTo>
                    <a:pt x="585" y="691"/>
                  </a:lnTo>
                  <a:lnTo>
                    <a:pt x="436" y="834"/>
                  </a:lnTo>
                  <a:lnTo>
                    <a:pt x="263" y="974"/>
                  </a:lnTo>
                  <a:lnTo>
                    <a:pt x="66" y="1109"/>
                  </a:lnTo>
                  <a:lnTo>
                    <a:pt x="0" y="1044"/>
                  </a:lnTo>
                  <a:close/>
                </a:path>
              </a:pathLst>
            </a:custGeom>
            <a:solidFill>
              <a:srgbClr val="FF7C97"/>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11" name="Freeform 22"/>
            <p:cNvSpPr/>
            <p:nvPr/>
          </p:nvSpPr>
          <p:spPr bwMode="ltGray">
            <a:xfrm>
              <a:off x="4306" y="2962"/>
              <a:ext cx="511" cy="550"/>
            </a:xfrm>
            <a:custGeom>
              <a:avLst/>
              <a:gdLst>
                <a:gd name="T0" fmla="*/ 0 w 1023"/>
                <a:gd name="T1" fmla="*/ 0 h 1101"/>
                <a:gd name="T2" fmla="*/ 0 w 1023"/>
                <a:gd name="T3" fmla="*/ 0 h 1101"/>
                <a:gd name="T4" fmla="*/ 0 w 1023"/>
                <a:gd name="T5" fmla="*/ 0 h 1101"/>
                <a:gd name="T6" fmla="*/ 0 w 1023"/>
                <a:gd name="T7" fmla="*/ 0 h 1101"/>
                <a:gd name="T8" fmla="*/ 0 w 1023"/>
                <a:gd name="T9" fmla="*/ 0 h 1101"/>
                <a:gd name="T10" fmla="*/ 0 w 1023"/>
                <a:gd name="T11" fmla="*/ 0 h 1101"/>
                <a:gd name="T12" fmla="*/ 0 w 1023"/>
                <a:gd name="T13" fmla="*/ 0 h 1101"/>
                <a:gd name="T14" fmla="*/ 0 w 1023"/>
                <a:gd name="T15" fmla="*/ 0 h 1101"/>
                <a:gd name="T16" fmla="*/ 0 w 1023"/>
                <a:gd name="T17" fmla="*/ 0 h 1101"/>
                <a:gd name="T18" fmla="*/ 0 w 1023"/>
                <a:gd name="T19" fmla="*/ 0 h 1101"/>
                <a:gd name="T20" fmla="*/ 0 w 1023"/>
                <a:gd name="T21" fmla="*/ 0 h 1101"/>
                <a:gd name="T22" fmla="*/ 0 w 1023"/>
                <a:gd name="T23" fmla="*/ 0 h 1101"/>
                <a:gd name="T24" fmla="*/ 0 w 1023"/>
                <a:gd name="T25" fmla="*/ 0 h 1101"/>
                <a:gd name="T26" fmla="*/ 0 w 1023"/>
                <a:gd name="T27" fmla="*/ 0 h 1101"/>
                <a:gd name="T28" fmla="*/ 0 w 1023"/>
                <a:gd name="T29" fmla="*/ 0 h 1101"/>
                <a:gd name="T30" fmla="*/ 0 w 1023"/>
                <a:gd name="T31" fmla="*/ 0 h 1101"/>
                <a:gd name="T32" fmla="*/ 0 w 1023"/>
                <a:gd name="T33" fmla="*/ 0 h 1101"/>
                <a:gd name="T34" fmla="*/ 0 w 1023"/>
                <a:gd name="T35" fmla="*/ 0 h 1101"/>
                <a:gd name="T36" fmla="*/ 0 w 1023"/>
                <a:gd name="T37" fmla="*/ 0 h 1101"/>
                <a:gd name="T38" fmla="*/ 0 w 1023"/>
                <a:gd name="T39" fmla="*/ 0 h 1101"/>
                <a:gd name="T40" fmla="*/ 0 w 1023"/>
                <a:gd name="T41" fmla="*/ 0 h 1101"/>
                <a:gd name="T42" fmla="*/ 0 w 1023"/>
                <a:gd name="T43" fmla="*/ 0 h 1101"/>
                <a:gd name="T44" fmla="*/ 0 w 1023"/>
                <a:gd name="T45" fmla="*/ 0 h 1101"/>
                <a:gd name="T46" fmla="*/ 0 w 1023"/>
                <a:gd name="T47" fmla="*/ 0 h 1101"/>
                <a:gd name="T48" fmla="*/ 0 w 1023"/>
                <a:gd name="T49" fmla="*/ 0 h 1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23" h="1101">
                  <a:moveTo>
                    <a:pt x="0" y="1039"/>
                  </a:moveTo>
                  <a:lnTo>
                    <a:pt x="4" y="1018"/>
                  </a:lnTo>
                  <a:lnTo>
                    <a:pt x="16" y="957"/>
                  </a:lnTo>
                  <a:lnTo>
                    <a:pt x="41" y="865"/>
                  </a:lnTo>
                  <a:lnTo>
                    <a:pt x="84" y="750"/>
                  </a:lnTo>
                  <a:lnTo>
                    <a:pt x="148" y="619"/>
                  </a:lnTo>
                  <a:lnTo>
                    <a:pt x="240" y="481"/>
                  </a:lnTo>
                  <a:lnTo>
                    <a:pt x="361" y="342"/>
                  </a:lnTo>
                  <a:lnTo>
                    <a:pt x="519" y="210"/>
                  </a:lnTo>
                  <a:lnTo>
                    <a:pt x="715" y="94"/>
                  </a:lnTo>
                  <a:lnTo>
                    <a:pt x="957" y="0"/>
                  </a:lnTo>
                  <a:lnTo>
                    <a:pt x="1023" y="59"/>
                  </a:lnTo>
                  <a:lnTo>
                    <a:pt x="1014" y="76"/>
                  </a:lnTo>
                  <a:lnTo>
                    <a:pt x="989" y="125"/>
                  </a:lnTo>
                  <a:lnTo>
                    <a:pt x="945" y="200"/>
                  </a:lnTo>
                  <a:lnTo>
                    <a:pt x="883" y="298"/>
                  </a:lnTo>
                  <a:lnTo>
                    <a:pt x="801" y="414"/>
                  </a:lnTo>
                  <a:lnTo>
                    <a:pt x="699" y="542"/>
                  </a:lnTo>
                  <a:lnTo>
                    <a:pt x="575" y="680"/>
                  </a:lnTo>
                  <a:lnTo>
                    <a:pt x="427" y="823"/>
                  </a:lnTo>
                  <a:lnTo>
                    <a:pt x="258" y="964"/>
                  </a:lnTo>
                  <a:lnTo>
                    <a:pt x="63" y="1101"/>
                  </a:lnTo>
                  <a:lnTo>
                    <a:pt x="0" y="1040"/>
                  </a:lnTo>
                  <a:lnTo>
                    <a:pt x="0" y="1039"/>
                  </a:lnTo>
                  <a:close/>
                </a:path>
              </a:pathLst>
            </a:custGeom>
            <a:solidFill>
              <a:srgbClr val="FF7F98"/>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12" name="Freeform 23"/>
            <p:cNvSpPr/>
            <p:nvPr/>
          </p:nvSpPr>
          <p:spPr bwMode="ltGray">
            <a:xfrm>
              <a:off x="4306" y="2963"/>
              <a:ext cx="510" cy="547"/>
            </a:xfrm>
            <a:custGeom>
              <a:avLst/>
              <a:gdLst>
                <a:gd name="T0" fmla="*/ 0 w 1019"/>
                <a:gd name="T1" fmla="*/ 1 h 1094"/>
                <a:gd name="T2" fmla="*/ 1 w 1019"/>
                <a:gd name="T3" fmla="*/ 1 h 1094"/>
                <a:gd name="T4" fmla="*/ 1 w 1019"/>
                <a:gd name="T5" fmla="*/ 1 h 1094"/>
                <a:gd name="T6" fmla="*/ 1 w 1019"/>
                <a:gd name="T7" fmla="*/ 1 h 1094"/>
                <a:gd name="T8" fmla="*/ 1 w 1019"/>
                <a:gd name="T9" fmla="*/ 1 h 1094"/>
                <a:gd name="T10" fmla="*/ 1 w 1019"/>
                <a:gd name="T11" fmla="*/ 1 h 1094"/>
                <a:gd name="T12" fmla="*/ 1 w 1019"/>
                <a:gd name="T13" fmla="*/ 1 h 1094"/>
                <a:gd name="T14" fmla="*/ 1 w 1019"/>
                <a:gd name="T15" fmla="*/ 1 h 1094"/>
                <a:gd name="T16" fmla="*/ 1 w 1019"/>
                <a:gd name="T17" fmla="*/ 1 h 1094"/>
                <a:gd name="T18" fmla="*/ 1 w 1019"/>
                <a:gd name="T19" fmla="*/ 1 h 1094"/>
                <a:gd name="T20" fmla="*/ 1 w 1019"/>
                <a:gd name="T21" fmla="*/ 0 h 1094"/>
                <a:gd name="T22" fmla="*/ 1 w 1019"/>
                <a:gd name="T23" fmla="*/ 1 h 1094"/>
                <a:gd name="T24" fmla="*/ 1 w 1019"/>
                <a:gd name="T25" fmla="*/ 1 h 1094"/>
                <a:gd name="T26" fmla="*/ 1 w 1019"/>
                <a:gd name="T27" fmla="*/ 1 h 1094"/>
                <a:gd name="T28" fmla="*/ 1 w 1019"/>
                <a:gd name="T29" fmla="*/ 1 h 1094"/>
                <a:gd name="T30" fmla="*/ 1 w 1019"/>
                <a:gd name="T31" fmla="*/ 1 h 1094"/>
                <a:gd name="T32" fmla="*/ 1 w 1019"/>
                <a:gd name="T33" fmla="*/ 1 h 1094"/>
                <a:gd name="T34" fmla="*/ 1 w 1019"/>
                <a:gd name="T35" fmla="*/ 1 h 1094"/>
                <a:gd name="T36" fmla="*/ 1 w 1019"/>
                <a:gd name="T37" fmla="*/ 1 h 1094"/>
                <a:gd name="T38" fmla="*/ 1 w 1019"/>
                <a:gd name="T39" fmla="*/ 1 h 1094"/>
                <a:gd name="T40" fmla="*/ 1 w 1019"/>
                <a:gd name="T41" fmla="*/ 1 h 1094"/>
                <a:gd name="T42" fmla="*/ 1 w 1019"/>
                <a:gd name="T43" fmla="*/ 1 h 1094"/>
                <a:gd name="T44" fmla="*/ 1 w 1019"/>
                <a:gd name="T45" fmla="*/ 1 h 1094"/>
                <a:gd name="T46" fmla="*/ 1 w 1019"/>
                <a:gd name="T47" fmla="*/ 1 h 1094"/>
                <a:gd name="T48" fmla="*/ 0 w 1019"/>
                <a:gd name="T49" fmla="*/ 1 h 10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9" h="1094">
                  <a:moveTo>
                    <a:pt x="0" y="1035"/>
                  </a:moveTo>
                  <a:lnTo>
                    <a:pt x="4" y="1013"/>
                  </a:lnTo>
                  <a:lnTo>
                    <a:pt x="16" y="953"/>
                  </a:lnTo>
                  <a:lnTo>
                    <a:pt x="42" y="862"/>
                  </a:lnTo>
                  <a:lnTo>
                    <a:pt x="85" y="748"/>
                  </a:lnTo>
                  <a:lnTo>
                    <a:pt x="149" y="618"/>
                  </a:lnTo>
                  <a:lnTo>
                    <a:pt x="241" y="481"/>
                  </a:lnTo>
                  <a:lnTo>
                    <a:pt x="363" y="343"/>
                  </a:lnTo>
                  <a:lnTo>
                    <a:pt x="520" y="211"/>
                  </a:lnTo>
                  <a:lnTo>
                    <a:pt x="715" y="94"/>
                  </a:lnTo>
                  <a:lnTo>
                    <a:pt x="955" y="0"/>
                  </a:lnTo>
                  <a:lnTo>
                    <a:pt x="1019" y="57"/>
                  </a:lnTo>
                  <a:lnTo>
                    <a:pt x="1010" y="74"/>
                  </a:lnTo>
                  <a:lnTo>
                    <a:pt x="984" y="120"/>
                  </a:lnTo>
                  <a:lnTo>
                    <a:pt x="938" y="194"/>
                  </a:lnTo>
                  <a:lnTo>
                    <a:pt x="875" y="290"/>
                  </a:lnTo>
                  <a:lnTo>
                    <a:pt x="792" y="405"/>
                  </a:lnTo>
                  <a:lnTo>
                    <a:pt x="688" y="532"/>
                  </a:lnTo>
                  <a:lnTo>
                    <a:pt x="564" y="668"/>
                  </a:lnTo>
                  <a:lnTo>
                    <a:pt x="418" y="811"/>
                  </a:lnTo>
                  <a:lnTo>
                    <a:pt x="251" y="954"/>
                  </a:lnTo>
                  <a:lnTo>
                    <a:pt x="61" y="1094"/>
                  </a:lnTo>
                  <a:lnTo>
                    <a:pt x="2" y="1035"/>
                  </a:lnTo>
                  <a:lnTo>
                    <a:pt x="0" y="1035"/>
                  </a:lnTo>
                  <a:close/>
                </a:path>
              </a:pathLst>
            </a:custGeom>
            <a:solidFill>
              <a:srgbClr val="FF8299"/>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13" name="Freeform 24"/>
            <p:cNvSpPr/>
            <p:nvPr/>
          </p:nvSpPr>
          <p:spPr bwMode="ltGray">
            <a:xfrm>
              <a:off x="4307" y="2964"/>
              <a:ext cx="507" cy="543"/>
            </a:xfrm>
            <a:custGeom>
              <a:avLst/>
              <a:gdLst>
                <a:gd name="T0" fmla="*/ 0 w 1014"/>
                <a:gd name="T1" fmla="*/ 1 h 1085"/>
                <a:gd name="T2" fmla="*/ 1 w 1014"/>
                <a:gd name="T3" fmla="*/ 1 h 1085"/>
                <a:gd name="T4" fmla="*/ 1 w 1014"/>
                <a:gd name="T5" fmla="*/ 1 h 1085"/>
                <a:gd name="T6" fmla="*/ 1 w 1014"/>
                <a:gd name="T7" fmla="*/ 1 h 1085"/>
                <a:gd name="T8" fmla="*/ 1 w 1014"/>
                <a:gd name="T9" fmla="*/ 1 h 1085"/>
                <a:gd name="T10" fmla="*/ 1 w 1014"/>
                <a:gd name="T11" fmla="*/ 1 h 1085"/>
                <a:gd name="T12" fmla="*/ 1 w 1014"/>
                <a:gd name="T13" fmla="*/ 1 h 1085"/>
                <a:gd name="T14" fmla="*/ 1 w 1014"/>
                <a:gd name="T15" fmla="*/ 1 h 1085"/>
                <a:gd name="T16" fmla="*/ 1 w 1014"/>
                <a:gd name="T17" fmla="*/ 1 h 1085"/>
                <a:gd name="T18" fmla="*/ 1 w 1014"/>
                <a:gd name="T19" fmla="*/ 1 h 1085"/>
                <a:gd name="T20" fmla="*/ 1 w 1014"/>
                <a:gd name="T21" fmla="*/ 0 h 1085"/>
                <a:gd name="T22" fmla="*/ 1 w 1014"/>
                <a:gd name="T23" fmla="*/ 1 h 1085"/>
                <a:gd name="T24" fmla="*/ 1 w 1014"/>
                <a:gd name="T25" fmla="*/ 1 h 1085"/>
                <a:gd name="T26" fmla="*/ 1 w 1014"/>
                <a:gd name="T27" fmla="*/ 1 h 1085"/>
                <a:gd name="T28" fmla="*/ 1 w 1014"/>
                <a:gd name="T29" fmla="*/ 1 h 1085"/>
                <a:gd name="T30" fmla="*/ 1 w 1014"/>
                <a:gd name="T31" fmla="*/ 1 h 1085"/>
                <a:gd name="T32" fmla="*/ 1 w 1014"/>
                <a:gd name="T33" fmla="*/ 1 h 1085"/>
                <a:gd name="T34" fmla="*/ 1 w 1014"/>
                <a:gd name="T35" fmla="*/ 1 h 1085"/>
                <a:gd name="T36" fmla="*/ 1 w 1014"/>
                <a:gd name="T37" fmla="*/ 1 h 1085"/>
                <a:gd name="T38" fmla="*/ 1 w 1014"/>
                <a:gd name="T39" fmla="*/ 1 h 1085"/>
                <a:gd name="T40" fmla="*/ 1 w 1014"/>
                <a:gd name="T41" fmla="*/ 1 h 1085"/>
                <a:gd name="T42" fmla="*/ 1 w 1014"/>
                <a:gd name="T43" fmla="*/ 1 h 1085"/>
                <a:gd name="T44" fmla="*/ 1 w 1014"/>
                <a:gd name="T45" fmla="*/ 1 h 1085"/>
                <a:gd name="T46" fmla="*/ 1 w 1014"/>
                <a:gd name="T47" fmla="*/ 1 h 1085"/>
                <a:gd name="T48" fmla="*/ 0 w 1014"/>
                <a:gd name="T49" fmla="*/ 1 h 10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4" h="1085">
                  <a:moveTo>
                    <a:pt x="0" y="1028"/>
                  </a:moveTo>
                  <a:lnTo>
                    <a:pt x="4" y="1007"/>
                  </a:lnTo>
                  <a:lnTo>
                    <a:pt x="16" y="947"/>
                  </a:lnTo>
                  <a:lnTo>
                    <a:pt x="41" y="858"/>
                  </a:lnTo>
                  <a:lnTo>
                    <a:pt x="85" y="745"/>
                  </a:lnTo>
                  <a:lnTo>
                    <a:pt x="150" y="615"/>
                  </a:lnTo>
                  <a:lnTo>
                    <a:pt x="242" y="479"/>
                  </a:lnTo>
                  <a:lnTo>
                    <a:pt x="363" y="341"/>
                  </a:lnTo>
                  <a:lnTo>
                    <a:pt x="519" y="211"/>
                  </a:lnTo>
                  <a:lnTo>
                    <a:pt x="715" y="95"/>
                  </a:lnTo>
                  <a:lnTo>
                    <a:pt x="953" y="0"/>
                  </a:lnTo>
                  <a:lnTo>
                    <a:pt x="1014" y="53"/>
                  </a:lnTo>
                  <a:lnTo>
                    <a:pt x="1004" y="70"/>
                  </a:lnTo>
                  <a:lnTo>
                    <a:pt x="977" y="116"/>
                  </a:lnTo>
                  <a:lnTo>
                    <a:pt x="930" y="188"/>
                  </a:lnTo>
                  <a:lnTo>
                    <a:pt x="865" y="281"/>
                  </a:lnTo>
                  <a:lnTo>
                    <a:pt x="780" y="394"/>
                  </a:lnTo>
                  <a:lnTo>
                    <a:pt x="676" y="519"/>
                  </a:lnTo>
                  <a:lnTo>
                    <a:pt x="551" y="656"/>
                  </a:lnTo>
                  <a:lnTo>
                    <a:pt x="407" y="799"/>
                  </a:lnTo>
                  <a:lnTo>
                    <a:pt x="243" y="942"/>
                  </a:lnTo>
                  <a:lnTo>
                    <a:pt x="58" y="1085"/>
                  </a:lnTo>
                  <a:lnTo>
                    <a:pt x="1" y="1029"/>
                  </a:lnTo>
                  <a:lnTo>
                    <a:pt x="0" y="1028"/>
                  </a:lnTo>
                  <a:close/>
                </a:path>
              </a:pathLst>
            </a:custGeom>
            <a:solidFill>
              <a:srgbClr val="FF849B"/>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14" name="Freeform 25"/>
            <p:cNvSpPr/>
            <p:nvPr/>
          </p:nvSpPr>
          <p:spPr bwMode="ltGray">
            <a:xfrm>
              <a:off x="4308" y="2966"/>
              <a:ext cx="504" cy="538"/>
            </a:xfrm>
            <a:custGeom>
              <a:avLst/>
              <a:gdLst>
                <a:gd name="T0" fmla="*/ 0 w 1008"/>
                <a:gd name="T1" fmla="*/ 0 h 1077"/>
                <a:gd name="T2" fmla="*/ 1 w 1008"/>
                <a:gd name="T3" fmla="*/ 0 h 1077"/>
                <a:gd name="T4" fmla="*/ 1 w 1008"/>
                <a:gd name="T5" fmla="*/ 0 h 1077"/>
                <a:gd name="T6" fmla="*/ 1 w 1008"/>
                <a:gd name="T7" fmla="*/ 0 h 1077"/>
                <a:gd name="T8" fmla="*/ 1 w 1008"/>
                <a:gd name="T9" fmla="*/ 0 h 1077"/>
                <a:gd name="T10" fmla="*/ 1 w 1008"/>
                <a:gd name="T11" fmla="*/ 0 h 1077"/>
                <a:gd name="T12" fmla="*/ 1 w 1008"/>
                <a:gd name="T13" fmla="*/ 0 h 1077"/>
                <a:gd name="T14" fmla="*/ 1 w 1008"/>
                <a:gd name="T15" fmla="*/ 0 h 1077"/>
                <a:gd name="T16" fmla="*/ 1 w 1008"/>
                <a:gd name="T17" fmla="*/ 0 h 1077"/>
                <a:gd name="T18" fmla="*/ 1 w 1008"/>
                <a:gd name="T19" fmla="*/ 0 h 1077"/>
                <a:gd name="T20" fmla="*/ 1 w 1008"/>
                <a:gd name="T21" fmla="*/ 0 h 1077"/>
                <a:gd name="T22" fmla="*/ 1 w 1008"/>
                <a:gd name="T23" fmla="*/ 0 h 1077"/>
                <a:gd name="T24" fmla="*/ 1 w 1008"/>
                <a:gd name="T25" fmla="*/ 0 h 1077"/>
                <a:gd name="T26" fmla="*/ 1 w 1008"/>
                <a:gd name="T27" fmla="*/ 0 h 1077"/>
                <a:gd name="T28" fmla="*/ 1 w 1008"/>
                <a:gd name="T29" fmla="*/ 0 h 1077"/>
                <a:gd name="T30" fmla="*/ 1 w 1008"/>
                <a:gd name="T31" fmla="*/ 0 h 1077"/>
                <a:gd name="T32" fmla="*/ 1 w 1008"/>
                <a:gd name="T33" fmla="*/ 0 h 1077"/>
                <a:gd name="T34" fmla="*/ 1 w 1008"/>
                <a:gd name="T35" fmla="*/ 0 h 1077"/>
                <a:gd name="T36" fmla="*/ 1 w 1008"/>
                <a:gd name="T37" fmla="*/ 0 h 1077"/>
                <a:gd name="T38" fmla="*/ 1 w 1008"/>
                <a:gd name="T39" fmla="*/ 0 h 1077"/>
                <a:gd name="T40" fmla="*/ 1 w 1008"/>
                <a:gd name="T41" fmla="*/ 0 h 1077"/>
                <a:gd name="T42" fmla="*/ 1 w 1008"/>
                <a:gd name="T43" fmla="*/ 0 h 1077"/>
                <a:gd name="T44" fmla="*/ 0 w 1008"/>
                <a:gd name="T45" fmla="*/ 0 h 1077"/>
                <a:gd name="T46" fmla="*/ 0 w 1008"/>
                <a:gd name="T47" fmla="*/ 0 h 10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8" h="1077">
                  <a:moveTo>
                    <a:pt x="0" y="1024"/>
                  </a:moveTo>
                  <a:lnTo>
                    <a:pt x="4" y="1002"/>
                  </a:lnTo>
                  <a:lnTo>
                    <a:pt x="16" y="943"/>
                  </a:lnTo>
                  <a:lnTo>
                    <a:pt x="42" y="854"/>
                  </a:lnTo>
                  <a:lnTo>
                    <a:pt x="86" y="742"/>
                  </a:lnTo>
                  <a:lnTo>
                    <a:pt x="151" y="615"/>
                  </a:lnTo>
                  <a:lnTo>
                    <a:pt x="242" y="478"/>
                  </a:lnTo>
                  <a:lnTo>
                    <a:pt x="363" y="341"/>
                  </a:lnTo>
                  <a:lnTo>
                    <a:pt x="520" y="212"/>
                  </a:lnTo>
                  <a:lnTo>
                    <a:pt x="714" y="95"/>
                  </a:lnTo>
                  <a:lnTo>
                    <a:pt x="951" y="0"/>
                  </a:lnTo>
                  <a:lnTo>
                    <a:pt x="1008" y="51"/>
                  </a:lnTo>
                  <a:lnTo>
                    <a:pt x="999" y="67"/>
                  </a:lnTo>
                  <a:lnTo>
                    <a:pt x="970" y="112"/>
                  </a:lnTo>
                  <a:lnTo>
                    <a:pt x="922" y="182"/>
                  </a:lnTo>
                  <a:lnTo>
                    <a:pt x="856" y="275"/>
                  </a:lnTo>
                  <a:lnTo>
                    <a:pt x="770" y="384"/>
                  </a:lnTo>
                  <a:lnTo>
                    <a:pt x="664" y="509"/>
                  </a:lnTo>
                  <a:lnTo>
                    <a:pt x="540" y="644"/>
                  </a:lnTo>
                  <a:lnTo>
                    <a:pt x="397" y="787"/>
                  </a:lnTo>
                  <a:lnTo>
                    <a:pt x="236" y="932"/>
                  </a:lnTo>
                  <a:lnTo>
                    <a:pt x="55" y="1077"/>
                  </a:lnTo>
                  <a:lnTo>
                    <a:pt x="0" y="1024"/>
                  </a:lnTo>
                  <a:close/>
                </a:path>
              </a:pathLst>
            </a:custGeom>
            <a:solidFill>
              <a:srgbClr val="FF879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15" name="Freeform 26"/>
            <p:cNvSpPr/>
            <p:nvPr/>
          </p:nvSpPr>
          <p:spPr bwMode="ltGray">
            <a:xfrm>
              <a:off x="4309" y="2967"/>
              <a:ext cx="502" cy="535"/>
            </a:xfrm>
            <a:custGeom>
              <a:avLst/>
              <a:gdLst>
                <a:gd name="T0" fmla="*/ 0 w 1005"/>
                <a:gd name="T1" fmla="*/ 1 h 1070"/>
                <a:gd name="T2" fmla="*/ 0 w 1005"/>
                <a:gd name="T3" fmla="*/ 1 h 1070"/>
                <a:gd name="T4" fmla="*/ 0 w 1005"/>
                <a:gd name="T5" fmla="*/ 1 h 1070"/>
                <a:gd name="T6" fmla="*/ 0 w 1005"/>
                <a:gd name="T7" fmla="*/ 1 h 1070"/>
                <a:gd name="T8" fmla="*/ 0 w 1005"/>
                <a:gd name="T9" fmla="*/ 1 h 1070"/>
                <a:gd name="T10" fmla="*/ 0 w 1005"/>
                <a:gd name="T11" fmla="*/ 1 h 1070"/>
                <a:gd name="T12" fmla="*/ 0 w 1005"/>
                <a:gd name="T13" fmla="*/ 1 h 1070"/>
                <a:gd name="T14" fmla="*/ 0 w 1005"/>
                <a:gd name="T15" fmla="*/ 1 h 1070"/>
                <a:gd name="T16" fmla="*/ 0 w 1005"/>
                <a:gd name="T17" fmla="*/ 1 h 1070"/>
                <a:gd name="T18" fmla="*/ 0 w 1005"/>
                <a:gd name="T19" fmla="*/ 1 h 1070"/>
                <a:gd name="T20" fmla="*/ 0 w 1005"/>
                <a:gd name="T21" fmla="*/ 0 h 1070"/>
                <a:gd name="T22" fmla="*/ 0 w 1005"/>
                <a:gd name="T23" fmla="*/ 1 h 1070"/>
                <a:gd name="T24" fmla="*/ 0 w 1005"/>
                <a:gd name="T25" fmla="*/ 1 h 1070"/>
                <a:gd name="T26" fmla="*/ 0 w 1005"/>
                <a:gd name="T27" fmla="*/ 1 h 1070"/>
                <a:gd name="T28" fmla="*/ 0 w 1005"/>
                <a:gd name="T29" fmla="*/ 1 h 1070"/>
                <a:gd name="T30" fmla="*/ 0 w 1005"/>
                <a:gd name="T31" fmla="*/ 1 h 1070"/>
                <a:gd name="T32" fmla="*/ 0 w 1005"/>
                <a:gd name="T33" fmla="*/ 1 h 1070"/>
                <a:gd name="T34" fmla="*/ 0 w 1005"/>
                <a:gd name="T35" fmla="*/ 1 h 1070"/>
                <a:gd name="T36" fmla="*/ 0 w 1005"/>
                <a:gd name="T37" fmla="*/ 1 h 1070"/>
                <a:gd name="T38" fmla="*/ 0 w 1005"/>
                <a:gd name="T39" fmla="*/ 1 h 1070"/>
                <a:gd name="T40" fmla="*/ 0 w 1005"/>
                <a:gd name="T41" fmla="*/ 1 h 1070"/>
                <a:gd name="T42" fmla="*/ 0 w 1005"/>
                <a:gd name="T43" fmla="*/ 1 h 1070"/>
                <a:gd name="T44" fmla="*/ 0 w 1005"/>
                <a:gd name="T45" fmla="*/ 1 h 1070"/>
                <a:gd name="T46" fmla="*/ 0 w 1005"/>
                <a:gd name="T47" fmla="*/ 1 h 10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5" h="1070">
                  <a:moveTo>
                    <a:pt x="0" y="1018"/>
                  </a:moveTo>
                  <a:lnTo>
                    <a:pt x="4" y="998"/>
                  </a:lnTo>
                  <a:lnTo>
                    <a:pt x="17" y="940"/>
                  </a:lnTo>
                  <a:lnTo>
                    <a:pt x="43" y="850"/>
                  </a:lnTo>
                  <a:lnTo>
                    <a:pt x="87" y="740"/>
                  </a:lnTo>
                  <a:lnTo>
                    <a:pt x="153" y="613"/>
                  </a:lnTo>
                  <a:lnTo>
                    <a:pt x="245" y="477"/>
                  </a:lnTo>
                  <a:lnTo>
                    <a:pt x="365" y="342"/>
                  </a:lnTo>
                  <a:lnTo>
                    <a:pt x="521" y="212"/>
                  </a:lnTo>
                  <a:lnTo>
                    <a:pt x="714" y="96"/>
                  </a:lnTo>
                  <a:lnTo>
                    <a:pt x="949" y="0"/>
                  </a:lnTo>
                  <a:lnTo>
                    <a:pt x="1005" y="49"/>
                  </a:lnTo>
                  <a:lnTo>
                    <a:pt x="994" y="65"/>
                  </a:lnTo>
                  <a:lnTo>
                    <a:pt x="964" y="109"/>
                  </a:lnTo>
                  <a:lnTo>
                    <a:pt x="915" y="176"/>
                  </a:lnTo>
                  <a:lnTo>
                    <a:pt x="846" y="267"/>
                  </a:lnTo>
                  <a:lnTo>
                    <a:pt x="759" y="375"/>
                  </a:lnTo>
                  <a:lnTo>
                    <a:pt x="653" y="499"/>
                  </a:lnTo>
                  <a:lnTo>
                    <a:pt x="529" y="633"/>
                  </a:lnTo>
                  <a:lnTo>
                    <a:pt x="388" y="776"/>
                  </a:lnTo>
                  <a:lnTo>
                    <a:pt x="229" y="922"/>
                  </a:lnTo>
                  <a:lnTo>
                    <a:pt x="53" y="1070"/>
                  </a:lnTo>
                  <a:lnTo>
                    <a:pt x="0" y="1018"/>
                  </a:lnTo>
                  <a:close/>
                </a:path>
              </a:pathLst>
            </a:custGeom>
            <a:solidFill>
              <a:srgbClr val="FF8A9E"/>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16" name="Freeform 27"/>
            <p:cNvSpPr/>
            <p:nvPr/>
          </p:nvSpPr>
          <p:spPr bwMode="ltGray">
            <a:xfrm>
              <a:off x="4309" y="2968"/>
              <a:ext cx="500" cy="531"/>
            </a:xfrm>
            <a:custGeom>
              <a:avLst/>
              <a:gdLst>
                <a:gd name="T0" fmla="*/ 0 w 1000"/>
                <a:gd name="T1" fmla="*/ 1 h 1061"/>
                <a:gd name="T2" fmla="*/ 1 w 1000"/>
                <a:gd name="T3" fmla="*/ 1 h 1061"/>
                <a:gd name="T4" fmla="*/ 1 w 1000"/>
                <a:gd name="T5" fmla="*/ 1 h 1061"/>
                <a:gd name="T6" fmla="*/ 1 w 1000"/>
                <a:gd name="T7" fmla="*/ 1 h 1061"/>
                <a:gd name="T8" fmla="*/ 1 w 1000"/>
                <a:gd name="T9" fmla="*/ 1 h 1061"/>
                <a:gd name="T10" fmla="*/ 1 w 1000"/>
                <a:gd name="T11" fmla="*/ 1 h 1061"/>
                <a:gd name="T12" fmla="*/ 1 w 1000"/>
                <a:gd name="T13" fmla="*/ 1 h 1061"/>
                <a:gd name="T14" fmla="*/ 1 w 1000"/>
                <a:gd name="T15" fmla="*/ 1 h 1061"/>
                <a:gd name="T16" fmla="*/ 1 w 1000"/>
                <a:gd name="T17" fmla="*/ 1 h 1061"/>
                <a:gd name="T18" fmla="*/ 1 w 1000"/>
                <a:gd name="T19" fmla="*/ 1 h 1061"/>
                <a:gd name="T20" fmla="*/ 1 w 1000"/>
                <a:gd name="T21" fmla="*/ 0 h 1061"/>
                <a:gd name="T22" fmla="*/ 1 w 1000"/>
                <a:gd name="T23" fmla="*/ 1 h 1061"/>
                <a:gd name="T24" fmla="*/ 1 w 1000"/>
                <a:gd name="T25" fmla="*/ 1 h 1061"/>
                <a:gd name="T26" fmla="*/ 1 w 1000"/>
                <a:gd name="T27" fmla="*/ 1 h 1061"/>
                <a:gd name="T28" fmla="*/ 1 w 1000"/>
                <a:gd name="T29" fmla="*/ 1 h 1061"/>
                <a:gd name="T30" fmla="*/ 1 w 1000"/>
                <a:gd name="T31" fmla="*/ 1 h 1061"/>
                <a:gd name="T32" fmla="*/ 1 w 1000"/>
                <a:gd name="T33" fmla="*/ 1 h 1061"/>
                <a:gd name="T34" fmla="*/ 1 w 1000"/>
                <a:gd name="T35" fmla="*/ 1 h 1061"/>
                <a:gd name="T36" fmla="*/ 1 w 1000"/>
                <a:gd name="T37" fmla="*/ 1 h 1061"/>
                <a:gd name="T38" fmla="*/ 1 w 1000"/>
                <a:gd name="T39" fmla="*/ 1 h 1061"/>
                <a:gd name="T40" fmla="*/ 1 w 1000"/>
                <a:gd name="T41" fmla="*/ 1 h 1061"/>
                <a:gd name="T42" fmla="*/ 1 w 1000"/>
                <a:gd name="T43" fmla="*/ 1 h 1061"/>
                <a:gd name="T44" fmla="*/ 1 w 1000"/>
                <a:gd name="T45" fmla="*/ 1 h 1061"/>
                <a:gd name="T46" fmla="*/ 1 w 1000"/>
                <a:gd name="T47" fmla="*/ 1 h 1061"/>
                <a:gd name="T48" fmla="*/ 0 w 1000"/>
                <a:gd name="T49" fmla="*/ 1 h 10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0" h="1061">
                  <a:moveTo>
                    <a:pt x="0" y="1011"/>
                  </a:moveTo>
                  <a:lnTo>
                    <a:pt x="4" y="991"/>
                  </a:lnTo>
                  <a:lnTo>
                    <a:pt x="17" y="934"/>
                  </a:lnTo>
                  <a:lnTo>
                    <a:pt x="45" y="846"/>
                  </a:lnTo>
                  <a:lnTo>
                    <a:pt x="89" y="736"/>
                  </a:lnTo>
                  <a:lnTo>
                    <a:pt x="154" y="610"/>
                  </a:lnTo>
                  <a:lnTo>
                    <a:pt x="246" y="477"/>
                  </a:lnTo>
                  <a:lnTo>
                    <a:pt x="366" y="341"/>
                  </a:lnTo>
                  <a:lnTo>
                    <a:pt x="521" y="211"/>
                  </a:lnTo>
                  <a:lnTo>
                    <a:pt x="714" y="95"/>
                  </a:lnTo>
                  <a:lnTo>
                    <a:pt x="948" y="0"/>
                  </a:lnTo>
                  <a:lnTo>
                    <a:pt x="1000" y="46"/>
                  </a:lnTo>
                  <a:lnTo>
                    <a:pt x="989" y="60"/>
                  </a:lnTo>
                  <a:lnTo>
                    <a:pt x="958" y="103"/>
                  </a:lnTo>
                  <a:lnTo>
                    <a:pt x="908" y="170"/>
                  </a:lnTo>
                  <a:lnTo>
                    <a:pt x="838" y="259"/>
                  </a:lnTo>
                  <a:lnTo>
                    <a:pt x="750" y="365"/>
                  </a:lnTo>
                  <a:lnTo>
                    <a:pt x="643" y="486"/>
                  </a:lnTo>
                  <a:lnTo>
                    <a:pt x="519" y="620"/>
                  </a:lnTo>
                  <a:lnTo>
                    <a:pt x="378" y="763"/>
                  </a:lnTo>
                  <a:lnTo>
                    <a:pt x="222" y="910"/>
                  </a:lnTo>
                  <a:lnTo>
                    <a:pt x="50" y="1061"/>
                  </a:lnTo>
                  <a:lnTo>
                    <a:pt x="2" y="1013"/>
                  </a:lnTo>
                  <a:lnTo>
                    <a:pt x="0" y="1011"/>
                  </a:lnTo>
                  <a:close/>
                </a:path>
              </a:pathLst>
            </a:custGeom>
            <a:solidFill>
              <a:srgbClr val="FF8D9F"/>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17" name="Freeform 28"/>
            <p:cNvSpPr/>
            <p:nvPr/>
          </p:nvSpPr>
          <p:spPr bwMode="ltGray">
            <a:xfrm>
              <a:off x="4310" y="2969"/>
              <a:ext cx="498" cy="527"/>
            </a:xfrm>
            <a:custGeom>
              <a:avLst/>
              <a:gdLst>
                <a:gd name="T0" fmla="*/ 0 w 996"/>
                <a:gd name="T1" fmla="*/ 1 h 1053"/>
                <a:gd name="T2" fmla="*/ 1 w 996"/>
                <a:gd name="T3" fmla="*/ 1 h 1053"/>
                <a:gd name="T4" fmla="*/ 1 w 996"/>
                <a:gd name="T5" fmla="*/ 1 h 1053"/>
                <a:gd name="T6" fmla="*/ 1 w 996"/>
                <a:gd name="T7" fmla="*/ 1 h 1053"/>
                <a:gd name="T8" fmla="*/ 1 w 996"/>
                <a:gd name="T9" fmla="*/ 1 h 1053"/>
                <a:gd name="T10" fmla="*/ 1 w 996"/>
                <a:gd name="T11" fmla="*/ 1 h 1053"/>
                <a:gd name="T12" fmla="*/ 1 w 996"/>
                <a:gd name="T13" fmla="*/ 1 h 1053"/>
                <a:gd name="T14" fmla="*/ 1 w 996"/>
                <a:gd name="T15" fmla="*/ 1 h 1053"/>
                <a:gd name="T16" fmla="*/ 1 w 996"/>
                <a:gd name="T17" fmla="*/ 1 h 1053"/>
                <a:gd name="T18" fmla="*/ 1 w 996"/>
                <a:gd name="T19" fmla="*/ 1 h 1053"/>
                <a:gd name="T20" fmla="*/ 1 w 996"/>
                <a:gd name="T21" fmla="*/ 0 h 1053"/>
                <a:gd name="T22" fmla="*/ 1 w 996"/>
                <a:gd name="T23" fmla="*/ 1 h 1053"/>
                <a:gd name="T24" fmla="*/ 1 w 996"/>
                <a:gd name="T25" fmla="*/ 1 h 1053"/>
                <a:gd name="T26" fmla="*/ 1 w 996"/>
                <a:gd name="T27" fmla="*/ 1 h 1053"/>
                <a:gd name="T28" fmla="*/ 1 w 996"/>
                <a:gd name="T29" fmla="*/ 1 h 1053"/>
                <a:gd name="T30" fmla="*/ 1 w 996"/>
                <a:gd name="T31" fmla="*/ 1 h 1053"/>
                <a:gd name="T32" fmla="*/ 1 w 996"/>
                <a:gd name="T33" fmla="*/ 1 h 1053"/>
                <a:gd name="T34" fmla="*/ 1 w 996"/>
                <a:gd name="T35" fmla="*/ 1 h 1053"/>
                <a:gd name="T36" fmla="*/ 1 w 996"/>
                <a:gd name="T37" fmla="*/ 1 h 1053"/>
                <a:gd name="T38" fmla="*/ 1 w 996"/>
                <a:gd name="T39" fmla="*/ 1 h 1053"/>
                <a:gd name="T40" fmla="*/ 1 w 996"/>
                <a:gd name="T41" fmla="*/ 1 h 1053"/>
                <a:gd name="T42" fmla="*/ 1 w 996"/>
                <a:gd name="T43" fmla="*/ 1 h 1053"/>
                <a:gd name="T44" fmla="*/ 1 w 996"/>
                <a:gd name="T45" fmla="*/ 1 h 1053"/>
                <a:gd name="T46" fmla="*/ 1 w 996"/>
                <a:gd name="T47" fmla="*/ 1 h 1053"/>
                <a:gd name="T48" fmla="*/ 0 w 996"/>
                <a:gd name="T49" fmla="*/ 1 h 10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96" h="1053">
                  <a:moveTo>
                    <a:pt x="0" y="1007"/>
                  </a:moveTo>
                  <a:lnTo>
                    <a:pt x="4" y="987"/>
                  </a:lnTo>
                  <a:lnTo>
                    <a:pt x="17" y="930"/>
                  </a:lnTo>
                  <a:lnTo>
                    <a:pt x="45" y="843"/>
                  </a:lnTo>
                  <a:lnTo>
                    <a:pt x="89" y="734"/>
                  </a:lnTo>
                  <a:lnTo>
                    <a:pt x="155" y="609"/>
                  </a:lnTo>
                  <a:lnTo>
                    <a:pt x="246" y="476"/>
                  </a:lnTo>
                  <a:lnTo>
                    <a:pt x="367" y="341"/>
                  </a:lnTo>
                  <a:lnTo>
                    <a:pt x="522" y="212"/>
                  </a:lnTo>
                  <a:lnTo>
                    <a:pt x="712" y="97"/>
                  </a:lnTo>
                  <a:lnTo>
                    <a:pt x="946" y="0"/>
                  </a:lnTo>
                  <a:lnTo>
                    <a:pt x="996" y="44"/>
                  </a:lnTo>
                  <a:lnTo>
                    <a:pt x="985" y="58"/>
                  </a:lnTo>
                  <a:lnTo>
                    <a:pt x="953" y="99"/>
                  </a:lnTo>
                  <a:lnTo>
                    <a:pt x="900" y="164"/>
                  </a:lnTo>
                  <a:lnTo>
                    <a:pt x="829" y="251"/>
                  </a:lnTo>
                  <a:lnTo>
                    <a:pt x="738" y="356"/>
                  </a:lnTo>
                  <a:lnTo>
                    <a:pt x="631" y="476"/>
                  </a:lnTo>
                  <a:lnTo>
                    <a:pt x="507" y="609"/>
                  </a:lnTo>
                  <a:lnTo>
                    <a:pt x="368" y="751"/>
                  </a:lnTo>
                  <a:lnTo>
                    <a:pt x="214" y="900"/>
                  </a:lnTo>
                  <a:lnTo>
                    <a:pt x="47" y="1053"/>
                  </a:lnTo>
                  <a:lnTo>
                    <a:pt x="1" y="1007"/>
                  </a:lnTo>
                  <a:lnTo>
                    <a:pt x="0" y="1007"/>
                  </a:lnTo>
                  <a:close/>
                </a:path>
              </a:pathLst>
            </a:custGeom>
            <a:solidFill>
              <a:srgbClr val="FF8FA0"/>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18" name="Freeform 29"/>
            <p:cNvSpPr/>
            <p:nvPr/>
          </p:nvSpPr>
          <p:spPr bwMode="ltGray">
            <a:xfrm>
              <a:off x="4311" y="2970"/>
              <a:ext cx="495" cy="523"/>
            </a:xfrm>
            <a:custGeom>
              <a:avLst/>
              <a:gdLst>
                <a:gd name="T0" fmla="*/ 0 w 990"/>
                <a:gd name="T1" fmla="*/ 1 h 1046"/>
                <a:gd name="T2" fmla="*/ 1 w 990"/>
                <a:gd name="T3" fmla="*/ 1 h 1046"/>
                <a:gd name="T4" fmla="*/ 1 w 990"/>
                <a:gd name="T5" fmla="*/ 1 h 1046"/>
                <a:gd name="T6" fmla="*/ 1 w 990"/>
                <a:gd name="T7" fmla="*/ 1 h 1046"/>
                <a:gd name="T8" fmla="*/ 1 w 990"/>
                <a:gd name="T9" fmla="*/ 1 h 1046"/>
                <a:gd name="T10" fmla="*/ 1 w 990"/>
                <a:gd name="T11" fmla="*/ 1 h 1046"/>
                <a:gd name="T12" fmla="*/ 1 w 990"/>
                <a:gd name="T13" fmla="*/ 1 h 1046"/>
                <a:gd name="T14" fmla="*/ 1 w 990"/>
                <a:gd name="T15" fmla="*/ 1 h 1046"/>
                <a:gd name="T16" fmla="*/ 1 w 990"/>
                <a:gd name="T17" fmla="*/ 1 h 1046"/>
                <a:gd name="T18" fmla="*/ 1 w 990"/>
                <a:gd name="T19" fmla="*/ 1 h 1046"/>
                <a:gd name="T20" fmla="*/ 1 w 990"/>
                <a:gd name="T21" fmla="*/ 0 h 1046"/>
                <a:gd name="T22" fmla="*/ 1 w 990"/>
                <a:gd name="T23" fmla="*/ 1 h 1046"/>
                <a:gd name="T24" fmla="*/ 1 w 990"/>
                <a:gd name="T25" fmla="*/ 1 h 1046"/>
                <a:gd name="T26" fmla="*/ 1 w 990"/>
                <a:gd name="T27" fmla="*/ 1 h 1046"/>
                <a:gd name="T28" fmla="*/ 1 w 990"/>
                <a:gd name="T29" fmla="*/ 1 h 1046"/>
                <a:gd name="T30" fmla="*/ 1 w 990"/>
                <a:gd name="T31" fmla="*/ 1 h 1046"/>
                <a:gd name="T32" fmla="*/ 1 w 990"/>
                <a:gd name="T33" fmla="*/ 1 h 1046"/>
                <a:gd name="T34" fmla="*/ 1 w 990"/>
                <a:gd name="T35" fmla="*/ 1 h 1046"/>
                <a:gd name="T36" fmla="*/ 1 w 990"/>
                <a:gd name="T37" fmla="*/ 1 h 1046"/>
                <a:gd name="T38" fmla="*/ 1 w 990"/>
                <a:gd name="T39" fmla="*/ 1 h 1046"/>
                <a:gd name="T40" fmla="*/ 1 w 990"/>
                <a:gd name="T41" fmla="*/ 1 h 1046"/>
                <a:gd name="T42" fmla="*/ 1 w 990"/>
                <a:gd name="T43" fmla="*/ 1 h 1046"/>
                <a:gd name="T44" fmla="*/ 0 w 990"/>
                <a:gd name="T45" fmla="*/ 1 h 1046"/>
                <a:gd name="T46" fmla="*/ 0 w 990"/>
                <a:gd name="T47" fmla="*/ 1 h 1046"/>
                <a:gd name="T48" fmla="*/ 0 w 990"/>
                <a:gd name="T49" fmla="*/ 1 h 10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90" h="1046">
                  <a:moveTo>
                    <a:pt x="0" y="1001"/>
                  </a:moveTo>
                  <a:lnTo>
                    <a:pt x="4" y="980"/>
                  </a:lnTo>
                  <a:lnTo>
                    <a:pt x="17" y="924"/>
                  </a:lnTo>
                  <a:lnTo>
                    <a:pt x="44" y="838"/>
                  </a:lnTo>
                  <a:lnTo>
                    <a:pt x="89" y="729"/>
                  </a:lnTo>
                  <a:lnTo>
                    <a:pt x="155" y="606"/>
                  </a:lnTo>
                  <a:lnTo>
                    <a:pt x="247" y="474"/>
                  </a:lnTo>
                  <a:lnTo>
                    <a:pt x="367" y="340"/>
                  </a:lnTo>
                  <a:lnTo>
                    <a:pt x="521" y="211"/>
                  </a:lnTo>
                  <a:lnTo>
                    <a:pt x="711" y="96"/>
                  </a:lnTo>
                  <a:lnTo>
                    <a:pt x="943" y="0"/>
                  </a:lnTo>
                  <a:lnTo>
                    <a:pt x="990" y="41"/>
                  </a:lnTo>
                  <a:lnTo>
                    <a:pt x="979" y="54"/>
                  </a:lnTo>
                  <a:lnTo>
                    <a:pt x="946" y="95"/>
                  </a:lnTo>
                  <a:lnTo>
                    <a:pt x="892" y="158"/>
                  </a:lnTo>
                  <a:lnTo>
                    <a:pt x="819" y="242"/>
                  </a:lnTo>
                  <a:lnTo>
                    <a:pt x="728" y="346"/>
                  </a:lnTo>
                  <a:lnTo>
                    <a:pt x="620" y="464"/>
                  </a:lnTo>
                  <a:lnTo>
                    <a:pt x="496" y="596"/>
                  </a:lnTo>
                  <a:lnTo>
                    <a:pt x="357" y="739"/>
                  </a:lnTo>
                  <a:lnTo>
                    <a:pt x="207" y="889"/>
                  </a:lnTo>
                  <a:lnTo>
                    <a:pt x="44" y="1046"/>
                  </a:lnTo>
                  <a:lnTo>
                    <a:pt x="0" y="1002"/>
                  </a:lnTo>
                  <a:lnTo>
                    <a:pt x="0" y="1001"/>
                  </a:lnTo>
                  <a:close/>
                </a:path>
              </a:pathLst>
            </a:custGeom>
            <a:solidFill>
              <a:srgbClr val="FF92A2"/>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19" name="Freeform 30"/>
            <p:cNvSpPr/>
            <p:nvPr/>
          </p:nvSpPr>
          <p:spPr bwMode="ltGray">
            <a:xfrm>
              <a:off x="4312" y="2971"/>
              <a:ext cx="493" cy="519"/>
            </a:xfrm>
            <a:custGeom>
              <a:avLst/>
              <a:gdLst>
                <a:gd name="T0" fmla="*/ 0 w 987"/>
                <a:gd name="T1" fmla="*/ 0 h 1039"/>
                <a:gd name="T2" fmla="*/ 0 w 987"/>
                <a:gd name="T3" fmla="*/ 0 h 1039"/>
                <a:gd name="T4" fmla="*/ 0 w 987"/>
                <a:gd name="T5" fmla="*/ 0 h 1039"/>
                <a:gd name="T6" fmla="*/ 0 w 987"/>
                <a:gd name="T7" fmla="*/ 0 h 1039"/>
                <a:gd name="T8" fmla="*/ 0 w 987"/>
                <a:gd name="T9" fmla="*/ 0 h 1039"/>
                <a:gd name="T10" fmla="*/ 0 w 987"/>
                <a:gd name="T11" fmla="*/ 0 h 1039"/>
                <a:gd name="T12" fmla="*/ 0 w 987"/>
                <a:gd name="T13" fmla="*/ 0 h 1039"/>
                <a:gd name="T14" fmla="*/ 0 w 987"/>
                <a:gd name="T15" fmla="*/ 0 h 1039"/>
                <a:gd name="T16" fmla="*/ 0 w 987"/>
                <a:gd name="T17" fmla="*/ 0 h 1039"/>
                <a:gd name="T18" fmla="*/ 0 w 987"/>
                <a:gd name="T19" fmla="*/ 0 h 1039"/>
                <a:gd name="T20" fmla="*/ 0 w 987"/>
                <a:gd name="T21" fmla="*/ 0 h 1039"/>
                <a:gd name="T22" fmla="*/ 0 w 987"/>
                <a:gd name="T23" fmla="*/ 0 h 1039"/>
                <a:gd name="T24" fmla="*/ 0 w 987"/>
                <a:gd name="T25" fmla="*/ 0 h 1039"/>
                <a:gd name="T26" fmla="*/ 0 w 987"/>
                <a:gd name="T27" fmla="*/ 0 h 1039"/>
                <a:gd name="T28" fmla="*/ 0 w 987"/>
                <a:gd name="T29" fmla="*/ 0 h 1039"/>
                <a:gd name="T30" fmla="*/ 0 w 987"/>
                <a:gd name="T31" fmla="*/ 0 h 1039"/>
                <a:gd name="T32" fmla="*/ 0 w 987"/>
                <a:gd name="T33" fmla="*/ 0 h 1039"/>
                <a:gd name="T34" fmla="*/ 0 w 987"/>
                <a:gd name="T35" fmla="*/ 0 h 1039"/>
                <a:gd name="T36" fmla="*/ 0 w 987"/>
                <a:gd name="T37" fmla="*/ 0 h 1039"/>
                <a:gd name="T38" fmla="*/ 0 w 987"/>
                <a:gd name="T39" fmla="*/ 0 h 1039"/>
                <a:gd name="T40" fmla="*/ 0 w 987"/>
                <a:gd name="T41" fmla="*/ 0 h 1039"/>
                <a:gd name="T42" fmla="*/ 0 w 987"/>
                <a:gd name="T43" fmla="*/ 0 h 1039"/>
                <a:gd name="T44" fmla="*/ 0 w 987"/>
                <a:gd name="T45" fmla="*/ 0 h 1039"/>
                <a:gd name="T46" fmla="*/ 0 w 987"/>
                <a:gd name="T47" fmla="*/ 0 h 10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87" h="1039">
                  <a:moveTo>
                    <a:pt x="0" y="997"/>
                  </a:moveTo>
                  <a:lnTo>
                    <a:pt x="4" y="977"/>
                  </a:lnTo>
                  <a:lnTo>
                    <a:pt x="18" y="921"/>
                  </a:lnTo>
                  <a:lnTo>
                    <a:pt x="45" y="835"/>
                  </a:lnTo>
                  <a:lnTo>
                    <a:pt x="91" y="728"/>
                  </a:lnTo>
                  <a:lnTo>
                    <a:pt x="157" y="606"/>
                  </a:lnTo>
                  <a:lnTo>
                    <a:pt x="248" y="474"/>
                  </a:lnTo>
                  <a:lnTo>
                    <a:pt x="370" y="341"/>
                  </a:lnTo>
                  <a:lnTo>
                    <a:pt x="522" y="214"/>
                  </a:lnTo>
                  <a:lnTo>
                    <a:pt x="712" y="97"/>
                  </a:lnTo>
                  <a:lnTo>
                    <a:pt x="942" y="0"/>
                  </a:lnTo>
                  <a:lnTo>
                    <a:pt x="987" y="39"/>
                  </a:lnTo>
                  <a:lnTo>
                    <a:pt x="975" y="53"/>
                  </a:lnTo>
                  <a:lnTo>
                    <a:pt x="940" y="91"/>
                  </a:lnTo>
                  <a:lnTo>
                    <a:pt x="884" y="153"/>
                  </a:lnTo>
                  <a:lnTo>
                    <a:pt x="810" y="236"/>
                  </a:lnTo>
                  <a:lnTo>
                    <a:pt x="718" y="337"/>
                  </a:lnTo>
                  <a:lnTo>
                    <a:pt x="609" y="454"/>
                  </a:lnTo>
                  <a:lnTo>
                    <a:pt x="485" y="585"/>
                  </a:lnTo>
                  <a:lnTo>
                    <a:pt x="348" y="728"/>
                  </a:lnTo>
                  <a:lnTo>
                    <a:pt x="200" y="879"/>
                  </a:lnTo>
                  <a:lnTo>
                    <a:pt x="42" y="1039"/>
                  </a:lnTo>
                  <a:lnTo>
                    <a:pt x="0" y="997"/>
                  </a:lnTo>
                  <a:close/>
                </a:path>
              </a:pathLst>
            </a:custGeom>
            <a:solidFill>
              <a:srgbClr val="FF95A3"/>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20" name="Freeform 31"/>
            <p:cNvSpPr/>
            <p:nvPr/>
          </p:nvSpPr>
          <p:spPr bwMode="ltGray">
            <a:xfrm>
              <a:off x="4312" y="2972"/>
              <a:ext cx="491" cy="516"/>
            </a:xfrm>
            <a:custGeom>
              <a:avLst/>
              <a:gdLst>
                <a:gd name="T0" fmla="*/ 0 w 982"/>
                <a:gd name="T1" fmla="*/ 1 h 1032"/>
                <a:gd name="T2" fmla="*/ 1 w 982"/>
                <a:gd name="T3" fmla="*/ 1 h 1032"/>
                <a:gd name="T4" fmla="*/ 1 w 982"/>
                <a:gd name="T5" fmla="*/ 1 h 1032"/>
                <a:gd name="T6" fmla="*/ 1 w 982"/>
                <a:gd name="T7" fmla="*/ 1 h 1032"/>
                <a:gd name="T8" fmla="*/ 1 w 982"/>
                <a:gd name="T9" fmla="*/ 1 h 1032"/>
                <a:gd name="T10" fmla="*/ 1 w 982"/>
                <a:gd name="T11" fmla="*/ 1 h 1032"/>
                <a:gd name="T12" fmla="*/ 1 w 982"/>
                <a:gd name="T13" fmla="*/ 1 h 1032"/>
                <a:gd name="T14" fmla="*/ 1 w 982"/>
                <a:gd name="T15" fmla="*/ 1 h 1032"/>
                <a:gd name="T16" fmla="*/ 1 w 982"/>
                <a:gd name="T17" fmla="*/ 1 h 1032"/>
                <a:gd name="T18" fmla="*/ 1 w 982"/>
                <a:gd name="T19" fmla="*/ 1 h 1032"/>
                <a:gd name="T20" fmla="*/ 1 w 982"/>
                <a:gd name="T21" fmla="*/ 0 h 1032"/>
                <a:gd name="T22" fmla="*/ 1 w 982"/>
                <a:gd name="T23" fmla="*/ 1 h 1032"/>
                <a:gd name="T24" fmla="*/ 1 w 982"/>
                <a:gd name="T25" fmla="*/ 1 h 1032"/>
                <a:gd name="T26" fmla="*/ 1 w 982"/>
                <a:gd name="T27" fmla="*/ 1 h 1032"/>
                <a:gd name="T28" fmla="*/ 1 w 982"/>
                <a:gd name="T29" fmla="*/ 1 h 1032"/>
                <a:gd name="T30" fmla="*/ 1 w 982"/>
                <a:gd name="T31" fmla="*/ 1 h 1032"/>
                <a:gd name="T32" fmla="*/ 1 w 982"/>
                <a:gd name="T33" fmla="*/ 1 h 1032"/>
                <a:gd name="T34" fmla="*/ 1 w 982"/>
                <a:gd name="T35" fmla="*/ 1 h 1032"/>
                <a:gd name="T36" fmla="*/ 1 w 982"/>
                <a:gd name="T37" fmla="*/ 1 h 1032"/>
                <a:gd name="T38" fmla="*/ 1 w 982"/>
                <a:gd name="T39" fmla="*/ 1 h 1032"/>
                <a:gd name="T40" fmla="*/ 1 w 982"/>
                <a:gd name="T41" fmla="*/ 1 h 1032"/>
                <a:gd name="T42" fmla="*/ 1 w 982"/>
                <a:gd name="T43" fmla="*/ 1 h 1032"/>
                <a:gd name="T44" fmla="*/ 1 w 982"/>
                <a:gd name="T45" fmla="*/ 1 h 1032"/>
                <a:gd name="T46" fmla="*/ 1 w 982"/>
                <a:gd name="T47" fmla="*/ 1 h 1032"/>
                <a:gd name="T48" fmla="*/ 0 w 982"/>
                <a:gd name="T49" fmla="*/ 1 h 10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82" h="1032">
                  <a:moveTo>
                    <a:pt x="0" y="992"/>
                  </a:moveTo>
                  <a:lnTo>
                    <a:pt x="5" y="973"/>
                  </a:lnTo>
                  <a:lnTo>
                    <a:pt x="19" y="917"/>
                  </a:lnTo>
                  <a:lnTo>
                    <a:pt x="47" y="832"/>
                  </a:lnTo>
                  <a:lnTo>
                    <a:pt x="92" y="725"/>
                  </a:lnTo>
                  <a:lnTo>
                    <a:pt x="159" y="604"/>
                  </a:lnTo>
                  <a:lnTo>
                    <a:pt x="251" y="473"/>
                  </a:lnTo>
                  <a:lnTo>
                    <a:pt x="371" y="341"/>
                  </a:lnTo>
                  <a:lnTo>
                    <a:pt x="523" y="214"/>
                  </a:lnTo>
                  <a:lnTo>
                    <a:pt x="712" y="98"/>
                  </a:lnTo>
                  <a:lnTo>
                    <a:pt x="941" y="0"/>
                  </a:lnTo>
                  <a:lnTo>
                    <a:pt x="982" y="37"/>
                  </a:lnTo>
                  <a:lnTo>
                    <a:pt x="970" y="50"/>
                  </a:lnTo>
                  <a:lnTo>
                    <a:pt x="935" y="88"/>
                  </a:lnTo>
                  <a:lnTo>
                    <a:pt x="877" y="148"/>
                  </a:lnTo>
                  <a:lnTo>
                    <a:pt x="801" y="228"/>
                  </a:lnTo>
                  <a:lnTo>
                    <a:pt x="708" y="327"/>
                  </a:lnTo>
                  <a:lnTo>
                    <a:pt x="599" y="444"/>
                  </a:lnTo>
                  <a:lnTo>
                    <a:pt x="475" y="573"/>
                  </a:lnTo>
                  <a:lnTo>
                    <a:pt x="339" y="717"/>
                  </a:lnTo>
                  <a:lnTo>
                    <a:pt x="193" y="869"/>
                  </a:lnTo>
                  <a:lnTo>
                    <a:pt x="40" y="1032"/>
                  </a:lnTo>
                  <a:lnTo>
                    <a:pt x="2" y="993"/>
                  </a:lnTo>
                  <a:lnTo>
                    <a:pt x="0" y="992"/>
                  </a:lnTo>
                  <a:close/>
                </a:path>
              </a:pathLst>
            </a:custGeom>
            <a:solidFill>
              <a:srgbClr val="FF97A5"/>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21" name="Freeform 32"/>
            <p:cNvSpPr/>
            <p:nvPr/>
          </p:nvSpPr>
          <p:spPr bwMode="ltGray">
            <a:xfrm>
              <a:off x="4313" y="2973"/>
              <a:ext cx="488" cy="512"/>
            </a:xfrm>
            <a:custGeom>
              <a:avLst/>
              <a:gdLst>
                <a:gd name="T0" fmla="*/ 0 w 977"/>
                <a:gd name="T1" fmla="*/ 1 h 1023"/>
                <a:gd name="T2" fmla="*/ 0 w 977"/>
                <a:gd name="T3" fmla="*/ 1 h 1023"/>
                <a:gd name="T4" fmla="*/ 0 w 977"/>
                <a:gd name="T5" fmla="*/ 1 h 1023"/>
                <a:gd name="T6" fmla="*/ 0 w 977"/>
                <a:gd name="T7" fmla="*/ 1 h 1023"/>
                <a:gd name="T8" fmla="*/ 0 w 977"/>
                <a:gd name="T9" fmla="*/ 1 h 1023"/>
                <a:gd name="T10" fmla="*/ 0 w 977"/>
                <a:gd name="T11" fmla="*/ 1 h 1023"/>
                <a:gd name="T12" fmla="*/ 0 w 977"/>
                <a:gd name="T13" fmla="*/ 1 h 1023"/>
                <a:gd name="T14" fmla="*/ 0 w 977"/>
                <a:gd name="T15" fmla="*/ 1 h 1023"/>
                <a:gd name="T16" fmla="*/ 0 w 977"/>
                <a:gd name="T17" fmla="*/ 1 h 1023"/>
                <a:gd name="T18" fmla="*/ 0 w 977"/>
                <a:gd name="T19" fmla="*/ 1 h 1023"/>
                <a:gd name="T20" fmla="*/ 0 w 977"/>
                <a:gd name="T21" fmla="*/ 0 h 1023"/>
                <a:gd name="T22" fmla="*/ 0 w 977"/>
                <a:gd name="T23" fmla="*/ 1 h 1023"/>
                <a:gd name="T24" fmla="*/ 0 w 977"/>
                <a:gd name="T25" fmla="*/ 1 h 1023"/>
                <a:gd name="T26" fmla="*/ 0 w 977"/>
                <a:gd name="T27" fmla="*/ 1 h 1023"/>
                <a:gd name="T28" fmla="*/ 0 w 977"/>
                <a:gd name="T29" fmla="*/ 1 h 1023"/>
                <a:gd name="T30" fmla="*/ 0 w 977"/>
                <a:gd name="T31" fmla="*/ 1 h 1023"/>
                <a:gd name="T32" fmla="*/ 0 w 977"/>
                <a:gd name="T33" fmla="*/ 1 h 1023"/>
                <a:gd name="T34" fmla="*/ 0 w 977"/>
                <a:gd name="T35" fmla="*/ 1 h 1023"/>
                <a:gd name="T36" fmla="*/ 0 w 977"/>
                <a:gd name="T37" fmla="*/ 1 h 1023"/>
                <a:gd name="T38" fmla="*/ 0 w 977"/>
                <a:gd name="T39" fmla="*/ 1 h 1023"/>
                <a:gd name="T40" fmla="*/ 0 w 977"/>
                <a:gd name="T41" fmla="*/ 1 h 1023"/>
                <a:gd name="T42" fmla="*/ 0 w 977"/>
                <a:gd name="T43" fmla="*/ 1 h 1023"/>
                <a:gd name="T44" fmla="*/ 0 w 977"/>
                <a:gd name="T45" fmla="*/ 1 h 1023"/>
                <a:gd name="T46" fmla="*/ 0 w 977"/>
                <a:gd name="T47" fmla="*/ 1 h 1023"/>
                <a:gd name="T48" fmla="*/ 0 w 977"/>
                <a:gd name="T49" fmla="*/ 1 h 10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77" h="1023">
                  <a:moveTo>
                    <a:pt x="0" y="986"/>
                  </a:moveTo>
                  <a:lnTo>
                    <a:pt x="4" y="966"/>
                  </a:lnTo>
                  <a:lnTo>
                    <a:pt x="19" y="911"/>
                  </a:lnTo>
                  <a:lnTo>
                    <a:pt x="47" y="828"/>
                  </a:lnTo>
                  <a:lnTo>
                    <a:pt x="93" y="722"/>
                  </a:lnTo>
                  <a:lnTo>
                    <a:pt x="159" y="601"/>
                  </a:lnTo>
                  <a:lnTo>
                    <a:pt x="251" y="471"/>
                  </a:lnTo>
                  <a:lnTo>
                    <a:pt x="371" y="341"/>
                  </a:lnTo>
                  <a:lnTo>
                    <a:pt x="523" y="214"/>
                  </a:lnTo>
                  <a:lnTo>
                    <a:pt x="711" y="98"/>
                  </a:lnTo>
                  <a:lnTo>
                    <a:pt x="937" y="0"/>
                  </a:lnTo>
                  <a:lnTo>
                    <a:pt x="977" y="34"/>
                  </a:lnTo>
                  <a:lnTo>
                    <a:pt x="965" y="47"/>
                  </a:lnTo>
                  <a:lnTo>
                    <a:pt x="928" y="83"/>
                  </a:lnTo>
                  <a:lnTo>
                    <a:pt x="869" y="141"/>
                  </a:lnTo>
                  <a:lnTo>
                    <a:pt x="792" y="219"/>
                  </a:lnTo>
                  <a:lnTo>
                    <a:pt x="697" y="317"/>
                  </a:lnTo>
                  <a:lnTo>
                    <a:pt x="586" y="431"/>
                  </a:lnTo>
                  <a:lnTo>
                    <a:pt x="463" y="561"/>
                  </a:lnTo>
                  <a:lnTo>
                    <a:pt x="328" y="704"/>
                  </a:lnTo>
                  <a:lnTo>
                    <a:pt x="185" y="859"/>
                  </a:lnTo>
                  <a:lnTo>
                    <a:pt x="37" y="1023"/>
                  </a:lnTo>
                  <a:lnTo>
                    <a:pt x="1" y="986"/>
                  </a:lnTo>
                  <a:lnTo>
                    <a:pt x="0" y="986"/>
                  </a:lnTo>
                  <a:close/>
                </a:path>
              </a:pathLst>
            </a:custGeom>
            <a:solidFill>
              <a:srgbClr val="FF9AA6"/>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22" name="Freeform 33"/>
            <p:cNvSpPr/>
            <p:nvPr/>
          </p:nvSpPr>
          <p:spPr bwMode="ltGray">
            <a:xfrm>
              <a:off x="4314" y="2974"/>
              <a:ext cx="486" cy="508"/>
            </a:xfrm>
            <a:custGeom>
              <a:avLst/>
              <a:gdLst>
                <a:gd name="T0" fmla="*/ 0 w 972"/>
                <a:gd name="T1" fmla="*/ 1 h 1015"/>
                <a:gd name="T2" fmla="*/ 1 w 972"/>
                <a:gd name="T3" fmla="*/ 1 h 1015"/>
                <a:gd name="T4" fmla="*/ 1 w 972"/>
                <a:gd name="T5" fmla="*/ 1 h 1015"/>
                <a:gd name="T6" fmla="*/ 1 w 972"/>
                <a:gd name="T7" fmla="*/ 1 h 1015"/>
                <a:gd name="T8" fmla="*/ 1 w 972"/>
                <a:gd name="T9" fmla="*/ 1 h 1015"/>
                <a:gd name="T10" fmla="*/ 1 w 972"/>
                <a:gd name="T11" fmla="*/ 1 h 1015"/>
                <a:gd name="T12" fmla="*/ 1 w 972"/>
                <a:gd name="T13" fmla="*/ 1 h 1015"/>
                <a:gd name="T14" fmla="*/ 1 w 972"/>
                <a:gd name="T15" fmla="*/ 1 h 1015"/>
                <a:gd name="T16" fmla="*/ 1 w 972"/>
                <a:gd name="T17" fmla="*/ 1 h 1015"/>
                <a:gd name="T18" fmla="*/ 1 w 972"/>
                <a:gd name="T19" fmla="*/ 1 h 1015"/>
                <a:gd name="T20" fmla="*/ 1 w 972"/>
                <a:gd name="T21" fmla="*/ 0 h 1015"/>
                <a:gd name="T22" fmla="*/ 1 w 972"/>
                <a:gd name="T23" fmla="*/ 1 h 1015"/>
                <a:gd name="T24" fmla="*/ 1 w 972"/>
                <a:gd name="T25" fmla="*/ 1 h 1015"/>
                <a:gd name="T26" fmla="*/ 1 w 972"/>
                <a:gd name="T27" fmla="*/ 1 h 1015"/>
                <a:gd name="T28" fmla="*/ 1 w 972"/>
                <a:gd name="T29" fmla="*/ 1 h 1015"/>
                <a:gd name="T30" fmla="*/ 1 w 972"/>
                <a:gd name="T31" fmla="*/ 1 h 1015"/>
                <a:gd name="T32" fmla="*/ 1 w 972"/>
                <a:gd name="T33" fmla="*/ 1 h 1015"/>
                <a:gd name="T34" fmla="*/ 1 w 972"/>
                <a:gd name="T35" fmla="*/ 1 h 1015"/>
                <a:gd name="T36" fmla="*/ 1 w 972"/>
                <a:gd name="T37" fmla="*/ 1 h 1015"/>
                <a:gd name="T38" fmla="*/ 1 w 972"/>
                <a:gd name="T39" fmla="*/ 1 h 1015"/>
                <a:gd name="T40" fmla="*/ 1 w 972"/>
                <a:gd name="T41" fmla="*/ 1 h 1015"/>
                <a:gd name="T42" fmla="*/ 1 w 972"/>
                <a:gd name="T43" fmla="*/ 1 h 1015"/>
                <a:gd name="T44" fmla="*/ 0 w 972"/>
                <a:gd name="T45" fmla="*/ 1 h 1015"/>
                <a:gd name="T46" fmla="*/ 0 w 972"/>
                <a:gd name="T47" fmla="*/ 1 h 10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72" h="1015">
                  <a:moveTo>
                    <a:pt x="0" y="981"/>
                  </a:moveTo>
                  <a:lnTo>
                    <a:pt x="4" y="962"/>
                  </a:lnTo>
                  <a:lnTo>
                    <a:pt x="19" y="907"/>
                  </a:lnTo>
                  <a:lnTo>
                    <a:pt x="46" y="824"/>
                  </a:lnTo>
                  <a:lnTo>
                    <a:pt x="93" y="720"/>
                  </a:lnTo>
                  <a:lnTo>
                    <a:pt x="160" y="600"/>
                  </a:lnTo>
                  <a:lnTo>
                    <a:pt x="251" y="472"/>
                  </a:lnTo>
                  <a:lnTo>
                    <a:pt x="372" y="341"/>
                  </a:lnTo>
                  <a:lnTo>
                    <a:pt x="523" y="214"/>
                  </a:lnTo>
                  <a:lnTo>
                    <a:pt x="710" y="99"/>
                  </a:lnTo>
                  <a:lnTo>
                    <a:pt x="935" y="0"/>
                  </a:lnTo>
                  <a:lnTo>
                    <a:pt x="972" y="32"/>
                  </a:lnTo>
                  <a:lnTo>
                    <a:pt x="959" y="44"/>
                  </a:lnTo>
                  <a:lnTo>
                    <a:pt x="921" y="80"/>
                  </a:lnTo>
                  <a:lnTo>
                    <a:pt x="861" y="135"/>
                  </a:lnTo>
                  <a:lnTo>
                    <a:pt x="782" y="213"/>
                  </a:lnTo>
                  <a:lnTo>
                    <a:pt x="685" y="308"/>
                  </a:lnTo>
                  <a:lnTo>
                    <a:pt x="574" y="421"/>
                  </a:lnTo>
                  <a:lnTo>
                    <a:pt x="452" y="549"/>
                  </a:lnTo>
                  <a:lnTo>
                    <a:pt x="318" y="693"/>
                  </a:lnTo>
                  <a:lnTo>
                    <a:pt x="179" y="849"/>
                  </a:lnTo>
                  <a:lnTo>
                    <a:pt x="33" y="1015"/>
                  </a:lnTo>
                  <a:lnTo>
                    <a:pt x="0" y="981"/>
                  </a:lnTo>
                  <a:close/>
                </a:path>
              </a:pathLst>
            </a:custGeom>
            <a:solidFill>
              <a:srgbClr val="FF9DA7"/>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23" name="Freeform 34"/>
            <p:cNvSpPr/>
            <p:nvPr/>
          </p:nvSpPr>
          <p:spPr bwMode="ltGray">
            <a:xfrm>
              <a:off x="4315" y="2976"/>
              <a:ext cx="483" cy="504"/>
            </a:xfrm>
            <a:custGeom>
              <a:avLst/>
              <a:gdLst>
                <a:gd name="T0" fmla="*/ 0 w 968"/>
                <a:gd name="T1" fmla="*/ 1 h 1008"/>
                <a:gd name="T2" fmla="*/ 0 w 968"/>
                <a:gd name="T3" fmla="*/ 1 h 1008"/>
                <a:gd name="T4" fmla="*/ 0 w 968"/>
                <a:gd name="T5" fmla="*/ 1 h 1008"/>
                <a:gd name="T6" fmla="*/ 0 w 968"/>
                <a:gd name="T7" fmla="*/ 1 h 1008"/>
                <a:gd name="T8" fmla="*/ 0 w 968"/>
                <a:gd name="T9" fmla="*/ 1 h 1008"/>
                <a:gd name="T10" fmla="*/ 0 w 968"/>
                <a:gd name="T11" fmla="*/ 1 h 1008"/>
                <a:gd name="T12" fmla="*/ 0 w 968"/>
                <a:gd name="T13" fmla="*/ 1 h 1008"/>
                <a:gd name="T14" fmla="*/ 0 w 968"/>
                <a:gd name="T15" fmla="*/ 1 h 1008"/>
                <a:gd name="T16" fmla="*/ 0 w 968"/>
                <a:gd name="T17" fmla="*/ 1 h 1008"/>
                <a:gd name="T18" fmla="*/ 0 w 968"/>
                <a:gd name="T19" fmla="*/ 1 h 1008"/>
                <a:gd name="T20" fmla="*/ 0 w 968"/>
                <a:gd name="T21" fmla="*/ 0 h 1008"/>
                <a:gd name="T22" fmla="*/ 0 w 968"/>
                <a:gd name="T23" fmla="*/ 1 h 1008"/>
                <a:gd name="T24" fmla="*/ 0 w 968"/>
                <a:gd name="T25" fmla="*/ 1 h 1008"/>
                <a:gd name="T26" fmla="*/ 0 w 968"/>
                <a:gd name="T27" fmla="*/ 1 h 1008"/>
                <a:gd name="T28" fmla="*/ 0 w 968"/>
                <a:gd name="T29" fmla="*/ 1 h 1008"/>
                <a:gd name="T30" fmla="*/ 0 w 968"/>
                <a:gd name="T31" fmla="*/ 1 h 1008"/>
                <a:gd name="T32" fmla="*/ 0 w 968"/>
                <a:gd name="T33" fmla="*/ 1 h 1008"/>
                <a:gd name="T34" fmla="*/ 0 w 968"/>
                <a:gd name="T35" fmla="*/ 1 h 1008"/>
                <a:gd name="T36" fmla="*/ 0 w 968"/>
                <a:gd name="T37" fmla="*/ 1 h 1008"/>
                <a:gd name="T38" fmla="*/ 0 w 968"/>
                <a:gd name="T39" fmla="*/ 1 h 1008"/>
                <a:gd name="T40" fmla="*/ 0 w 968"/>
                <a:gd name="T41" fmla="*/ 1 h 1008"/>
                <a:gd name="T42" fmla="*/ 0 w 968"/>
                <a:gd name="T43" fmla="*/ 1 h 1008"/>
                <a:gd name="T44" fmla="*/ 0 w 968"/>
                <a:gd name="T45" fmla="*/ 1 h 1008"/>
                <a:gd name="T46" fmla="*/ 0 w 968"/>
                <a:gd name="T47" fmla="*/ 1 h 1008"/>
                <a:gd name="T48" fmla="*/ 0 w 968"/>
                <a:gd name="T49" fmla="*/ 1 h 10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68" h="1008">
                  <a:moveTo>
                    <a:pt x="0" y="975"/>
                  </a:moveTo>
                  <a:lnTo>
                    <a:pt x="5" y="956"/>
                  </a:lnTo>
                  <a:lnTo>
                    <a:pt x="19" y="903"/>
                  </a:lnTo>
                  <a:lnTo>
                    <a:pt x="48" y="821"/>
                  </a:lnTo>
                  <a:lnTo>
                    <a:pt x="94" y="717"/>
                  </a:lnTo>
                  <a:lnTo>
                    <a:pt x="161" y="598"/>
                  </a:lnTo>
                  <a:lnTo>
                    <a:pt x="253" y="471"/>
                  </a:lnTo>
                  <a:lnTo>
                    <a:pt x="373" y="340"/>
                  </a:lnTo>
                  <a:lnTo>
                    <a:pt x="523" y="214"/>
                  </a:lnTo>
                  <a:lnTo>
                    <a:pt x="709" y="99"/>
                  </a:lnTo>
                  <a:lnTo>
                    <a:pt x="934" y="0"/>
                  </a:lnTo>
                  <a:lnTo>
                    <a:pt x="968" y="30"/>
                  </a:lnTo>
                  <a:lnTo>
                    <a:pt x="955" y="41"/>
                  </a:lnTo>
                  <a:lnTo>
                    <a:pt x="915" y="75"/>
                  </a:lnTo>
                  <a:lnTo>
                    <a:pt x="855" y="130"/>
                  </a:lnTo>
                  <a:lnTo>
                    <a:pt x="773" y="205"/>
                  </a:lnTo>
                  <a:lnTo>
                    <a:pt x="676" y="299"/>
                  </a:lnTo>
                  <a:lnTo>
                    <a:pt x="564" y="410"/>
                  </a:lnTo>
                  <a:lnTo>
                    <a:pt x="441" y="538"/>
                  </a:lnTo>
                  <a:lnTo>
                    <a:pt x="309" y="681"/>
                  </a:lnTo>
                  <a:lnTo>
                    <a:pt x="172" y="838"/>
                  </a:lnTo>
                  <a:lnTo>
                    <a:pt x="31" y="1008"/>
                  </a:lnTo>
                  <a:lnTo>
                    <a:pt x="0" y="976"/>
                  </a:lnTo>
                  <a:lnTo>
                    <a:pt x="0" y="975"/>
                  </a:lnTo>
                  <a:close/>
                </a:path>
              </a:pathLst>
            </a:custGeom>
            <a:solidFill>
              <a:srgbClr val="FFA0A9"/>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24" name="Freeform 35"/>
            <p:cNvSpPr/>
            <p:nvPr/>
          </p:nvSpPr>
          <p:spPr bwMode="ltGray">
            <a:xfrm>
              <a:off x="4315" y="2977"/>
              <a:ext cx="482" cy="500"/>
            </a:xfrm>
            <a:custGeom>
              <a:avLst/>
              <a:gdLst>
                <a:gd name="T0" fmla="*/ 0 w 964"/>
                <a:gd name="T1" fmla="*/ 1 h 999"/>
                <a:gd name="T2" fmla="*/ 1 w 964"/>
                <a:gd name="T3" fmla="*/ 1 h 999"/>
                <a:gd name="T4" fmla="*/ 1 w 964"/>
                <a:gd name="T5" fmla="*/ 1 h 999"/>
                <a:gd name="T6" fmla="*/ 1 w 964"/>
                <a:gd name="T7" fmla="*/ 1 h 999"/>
                <a:gd name="T8" fmla="*/ 1 w 964"/>
                <a:gd name="T9" fmla="*/ 1 h 999"/>
                <a:gd name="T10" fmla="*/ 1 w 964"/>
                <a:gd name="T11" fmla="*/ 1 h 999"/>
                <a:gd name="T12" fmla="*/ 1 w 964"/>
                <a:gd name="T13" fmla="*/ 1 h 999"/>
                <a:gd name="T14" fmla="*/ 1 w 964"/>
                <a:gd name="T15" fmla="*/ 1 h 999"/>
                <a:gd name="T16" fmla="*/ 1 w 964"/>
                <a:gd name="T17" fmla="*/ 1 h 999"/>
                <a:gd name="T18" fmla="*/ 1 w 964"/>
                <a:gd name="T19" fmla="*/ 1 h 999"/>
                <a:gd name="T20" fmla="*/ 1 w 964"/>
                <a:gd name="T21" fmla="*/ 0 h 999"/>
                <a:gd name="T22" fmla="*/ 1 w 964"/>
                <a:gd name="T23" fmla="*/ 1 h 999"/>
                <a:gd name="T24" fmla="*/ 1 w 964"/>
                <a:gd name="T25" fmla="*/ 1 h 999"/>
                <a:gd name="T26" fmla="*/ 1 w 964"/>
                <a:gd name="T27" fmla="*/ 1 h 999"/>
                <a:gd name="T28" fmla="*/ 1 w 964"/>
                <a:gd name="T29" fmla="*/ 1 h 999"/>
                <a:gd name="T30" fmla="*/ 1 w 964"/>
                <a:gd name="T31" fmla="*/ 1 h 999"/>
                <a:gd name="T32" fmla="*/ 1 w 964"/>
                <a:gd name="T33" fmla="*/ 1 h 999"/>
                <a:gd name="T34" fmla="*/ 1 w 964"/>
                <a:gd name="T35" fmla="*/ 1 h 999"/>
                <a:gd name="T36" fmla="*/ 1 w 964"/>
                <a:gd name="T37" fmla="*/ 1 h 999"/>
                <a:gd name="T38" fmla="*/ 1 w 964"/>
                <a:gd name="T39" fmla="*/ 1 h 999"/>
                <a:gd name="T40" fmla="*/ 1 w 964"/>
                <a:gd name="T41" fmla="*/ 1 h 999"/>
                <a:gd name="T42" fmla="*/ 1 w 964"/>
                <a:gd name="T43" fmla="*/ 1 h 999"/>
                <a:gd name="T44" fmla="*/ 1 w 964"/>
                <a:gd name="T45" fmla="*/ 1 h 999"/>
                <a:gd name="T46" fmla="*/ 1 w 964"/>
                <a:gd name="T47" fmla="*/ 1 h 999"/>
                <a:gd name="T48" fmla="*/ 0 w 964"/>
                <a:gd name="T49" fmla="*/ 1 h 9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64" h="999">
                  <a:moveTo>
                    <a:pt x="0" y="970"/>
                  </a:moveTo>
                  <a:lnTo>
                    <a:pt x="5" y="951"/>
                  </a:lnTo>
                  <a:lnTo>
                    <a:pt x="21" y="897"/>
                  </a:lnTo>
                  <a:lnTo>
                    <a:pt x="49" y="816"/>
                  </a:lnTo>
                  <a:lnTo>
                    <a:pt x="96" y="714"/>
                  </a:lnTo>
                  <a:lnTo>
                    <a:pt x="164" y="596"/>
                  </a:lnTo>
                  <a:lnTo>
                    <a:pt x="255" y="469"/>
                  </a:lnTo>
                  <a:lnTo>
                    <a:pt x="375" y="340"/>
                  </a:lnTo>
                  <a:lnTo>
                    <a:pt x="525" y="215"/>
                  </a:lnTo>
                  <a:lnTo>
                    <a:pt x="709" y="98"/>
                  </a:lnTo>
                  <a:lnTo>
                    <a:pt x="932" y="0"/>
                  </a:lnTo>
                  <a:lnTo>
                    <a:pt x="964" y="27"/>
                  </a:lnTo>
                  <a:lnTo>
                    <a:pt x="950" y="38"/>
                  </a:lnTo>
                  <a:lnTo>
                    <a:pt x="910" y="70"/>
                  </a:lnTo>
                  <a:lnTo>
                    <a:pt x="848" y="123"/>
                  </a:lnTo>
                  <a:lnTo>
                    <a:pt x="765" y="197"/>
                  </a:lnTo>
                  <a:lnTo>
                    <a:pt x="665" y="289"/>
                  </a:lnTo>
                  <a:lnTo>
                    <a:pt x="553" y="398"/>
                  </a:lnTo>
                  <a:lnTo>
                    <a:pt x="431" y="525"/>
                  </a:lnTo>
                  <a:lnTo>
                    <a:pt x="299" y="668"/>
                  </a:lnTo>
                  <a:lnTo>
                    <a:pt x="165" y="827"/>
                  </a:lnTo>
                  <a:lnTo>
                    <a:pt x="29" y="999"/>
                  </a:lnTo>
                  <a:lnTo>
                    <a:pt x="2" y="970"/>
                  </a:lnTo>
                  <a:lnTo>
                    <a:pt x="0" y="970"/>
                  </a:lnTo>
                  <a:close/>
                </a:path>
              </a:pathLst>
            </a:custGeom>
            <a:solidFill>
              <a:srgbClr val="FFA2AA"/>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25" name="Freeform 36"/>
            <p:cNvSpPr/>
            <p:nvPr/>
          </p:nvSpPr>
          <p:spPr bwMode="ltGray">
            <a:xfrm>
              <a:off x="4316" y="2978"/>
              <a:ext cx="479" cy="496"/>
            </a:xfrm>
            <a:custGeom>
              <a:avLst/>
              <a:gdLst>
                <a:gd name="T0" fmla="*/ 0 w 959"/>
                <a:gd name="T1" fmla="*/ 1 h 991"/>
                <a:gd name="T2" fmla="*/ 0 w 959"/>
                <a:gd name="T3" fmla="*/ 1 h 991"/>
                <a:gd name="T4" fmla="*/ 0 w 959"/>
                <a:gd name="T5" fmla="*/ 1 h 991"/>
                <a:gd name="T6" fmla="*/ 0 w 959"/>
                <a:gd name="T7" fmla="*/ 1 h 991"/>
                <a:gd name="T8" fmla="*/ 0 w 959"/>
                <a:gd name="T9" fmla="*/ 1 h 991"/>
                <a:gd name="T10" fmla="*/ 0 w 959"/>
                <a:gd name="T11" fmla="*/ 1 h 991"/>
                <a:gd name="T12" fmla="*/ 0 w 959"/>
                <a:gd name="T13" fmla="*/ 1 h 991"/>
                <a:gd name="T14" fmla="*/ 0 w 959"/>
                <a:gd name="T15" fmla="*/ 1 h 991"/>
                <a:gd name="T16" fmla="*/ 0 w 959"/>
                <a:gd name="T17" fmla="*/ 1 h 991"/>
                <a:gd name="T18" fmla="*/ 0 w 959"/>
                <a:gd name="T19" fmla="*/ 1 h 991"/>
                <a:gd name="T20" fmla="*/ 0 w 959"/>
                <a:gd name="T21" fmla="*/ 0 h 991"/>
                <a:gd name="T22" fmla="*/ 0 w 959"/>
                <a:gd name="T23" fmla="*/ 1 h 991"/>
                <a:gd name="T24" fmla="*/ 0 w 959"/>
                <a:gd name="T25" fmla="*/ 1 h 991"/>
                <a:gd name="T26" fmla="*/ 0 w 959"/>
                <a:gd name="T27" fmla="*/ 1 h 991"/>
                <a:gd name="T28" fmla="*/ 0 w 959"/>
                <a:gd name="T29" fmla="*/ 1 h 991"/>
                <a:gd name="T30" fmla="*/ 0 w 959"/>
                <a:gd name="T31" fmla="*/ 1 h 991"/>
                <a:gd name="T32" fmla="*/ 0 w 959"/>
                <a:gd name="T33" fmla="*/ 1 h 991"/>
                <a:gd name="T34" fmla="*/ 0 w 959"/>
                <a:gd name="T35" fmla="*/ 1 h 991"/>
                <a:gd name="T36" fmla="*/ 0 w 959"/>
                <a:gd name="T37" fmla="*/ 1 h 991"/>
                <a:gd name="T38" fmla="*/ 0 w 959"/>
                <a:gd name="T39" fmla="*/ 1 h 991"/>
                <a:gd name="T40" fmla="*/ 0 w 959"/>
                <a:gd name="T41" fmla="*/ 1 h 991"/>
                <a:gd name="T42" fmla="*/ 0 w 959"/>
                <a:gd name="T43" fmla="*/ 1 h 991"/>
                <a:gd name="T44" fmla="*/ 0 w 959"/>
                <a:gd name="T45" fmla="*/ 1 h 991"/>
                <a:gd name="T46" fmla="*/ 0 w 959"/>
                <a:gd name="T47" fmla="*/ 1 h 991"/>
                <a:gd name="T48" fmla="*/ 0 w 959"/>
                <a:gd name="T49" fmla="*/ 1 h 9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59" h="991">
                  <a:moveTo>
                    <a:pt x="0" y="964"/>
                  </a:moveTo>
                  <a:lnTo>
                    <a:pt x="4" y="946"/>
                  </a:lnTo>
                  <a:lnTo>
                    <a:pt x="20" y="893"/>
                  </a:lnTo>
                  <a:lnTo>
                    <a:pt x="50" y="813"/>
                  </a:lnTo>
                  <a:lnTo>
                    <a:pt x="96" y="711"/>
                  </a:lnTo>
                  <a:lnTo>
                    <a:pt x="164" y="594"/>
                  </a:lnTo>
                  <a:lnTo>
                    <a:pt x="256" y="468"/>
                  </a:lnTo>
                  <a:lnTo>
                    <a:pt x="375" y="340"/>
                  </a:lnTo>
                  <a:lnTo>
                    <a:pt x="525" y="215"/>
                  </a:lnTo>
                  <a:lnTo>
                    <a:pt x="709" y="100"/>
                  </a:lnTo>
                  <a:lnTo>
                    <a:pt x="930" y="0"/>
                  </a:lnTo>
                  <a:lnTo>
                    <a:pt x="959" y="24"/>
                  </a:lnTo>
                  <a:lnTo>
                    <a:pt x="944" y="35"/>
                  </a:lnTo>
                  <a:lnTo>
                    <a:pt x="904" y="67"/>
                  </a:lnTo>
                  <a:lnTo>
                    <a:pt x="840" y="118"/>
                  </a:lnTo>
                  <a:lnTo>
                    <a:pt x="755" y="189"/>
                  </a:lnTo>
                  <a:lnTo>
                    <a:pt x="655" y="279"/>
                  </a:lnTo>
                  <a:lnTo>
                    <a:pt x="542" y="388"/>
                  </a:lnTo>
                  <a:lnTo>
                    <a:pt x="419" y="514"/>
                  </a:lnTo>
                  <a:lnTo>
                    <a:pt x="289" y="656"/>
                  </a:lnTo>
                  <a:lnTo>
                    <a:pt x="157" y="817"/>
                  </a:lnTo>
                  <a:lnTo>
                    <a:pt x="26" y="991"/>
                  </a:lnTo>
                  <a:lnTo>
                    <a:pt x="1" y="965"/>
                  </a:lnTo>
                  <a:lnTo>
                    <a:pt x="0" y="964"/>
                  </a:lnTo>
                  <a:close/>
                </a:path>
              </a:pathLst>
            </a:custGeom>
            <a:solidFill>
              <a:srgbClr val="FFA5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26" name="Freeform 37"/>
            <p:cNvSpPr/>
            <p:nvPr/>
          </p:nvSpPr>
          <p:spPr bwMode="ltGray">
            <a:xfrm>
              <a:off x="4317" y="2979"/>
              <a:ext cx="477" cy="492"/>
            </a:xfrm>
            <a:custGeom>
              <a:avLst/>
              <a:gdLst>
                <a:gd name="T0" fmla="*/ 0 w 954"/>
                <a:gd name="T1" fmla="*/ 0 h 985"/>
                <a:gd name="T2" fmla="*/ 1 w 954"/>
                <a:gd name="T3" fmla="*/ 0 h 985"/>
                <a:gd name="T4" fmla="*/ 1 w 954"/>
                <a:gd name="T5" fmla="*/ 0 h 985"/>
                <a:gd name="T6" fmla="*/ 1 w 954"/>
                <a:gd name="T7" fmla="*/ 0 h 985"/>
                <a:gd name="T8" fmla="*/ 1 w 954"/>
                <a:gd name="T9" fmla="*/ 0 h 985"/>
                <a:gd name="T10" fmla="*/ 1 w 954"/>
                <a:gd name="T11" fmla="*/ 0 h 985"/>
                <a:gd name="T12" fmla="*/ 1 w 954"/>
                <a:gd name="T13" fmla="*/ 0 h 985"/>
                <a:gd name="T14" fmla="*/ 1 w 954"/>
                <a:gd name="T15" fmla="*/ 0 h 985"/>
                <a:gd name="T16" fmla="*/ 1 w 954"/>
                <a:gd name="T17" fmla="*/ 0 h 985"/>
                <a:gd name="T18" fmla="*/ 1 w 954"/>
                <a:gd name="T19" fmla="*/ 0 h 985"/>
                <a:gd name="T20" fmla="*/ 1 w 954"/>
                <a:gd name="T21" fmla="*/ 0 h 985"/>
                <a:gd name="T22" fmla="*/ 1 w 954"/>
                <a:gd name="T23" fmla="*/ 0 h 985"/>
                <a:gd name="T24" fmla="*/ 1 w 954"/>
                <a:gd name="T25" fmla="*/ 0 h 985"/>
                <a:gd name="T26" fmla="*/ 1 w 954"/>
                <a:gd name="T27" fmla="*/ 0 h 985"/>
                <a:gd name="T28" fmla="*/ 1 w 954"/>
                <a:gd name="T29" fmla="*/ 0 h 985"/>
                <a:gd name="T30" fmla="*/ 1 w 954"/>
                <a:gd name="T31" fmla="*/ 0 h 985"/>
                <a:gd name="T32" fmla="*/ 1 w 954"/>
                <a:gd name="T33" fmla="*/ 0 h 985"/>
                <a:gd name="T34" fmla="*/ 1 w 954"/>
                <a:gd name="T35" fmla="*/ 0 h 985"/>
                <a:gd name="T36" fmla="*/ 1 w 954"/>
                <a:gd name="T37" fmla="*/ 0 h 985"/>
                <a:gd name="T38" fmla="*/ 1 w 954"/>
                <a:gd name="T39" fmla="*/ 0 h 985"/>
                <a:gd name="T40" fmla="*/ 1 w 954"/>
                <a:gd name="T41" fmla="*/ 0 h 985"/>
                <a:gd name="T42" fmla="*/ 1 w 954"/>
                <a:gd name="T43" fmla="*/ 0 h 985"/>
                <a:gd name="T44" fmla="*/ 0 w 954"/>
                <a:gd name="T45" fmla="*/ 0 h 985"/>
                <a:gd name="T46" fmla="*/ 0 w 954"/>
                <a:gd name="T47" fmla="*/ 0 h 9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54" h="985">
                  <a:moveTo>
                    <a:pt x="0" y="960"/>
                  </a:moveTo>
                  <a:lnTo>
                    <a:pt x="5" y="941"/>
                  </a:lnTo>
                  <a:lnTo>
                    <a:pt x="20" y="888"/>
                  </a:lnTo>
                  <a:lnTo>
                    <a:pt x="50" y="810"/>
                  </a:lnTo>
                  <a:lnTo>
                    <a:pt x="96" y="709"/>
                  </a:lnTo>
                  <a:lnTo>
                    <a:pt x="164" y="592"/>
                  </a:lnTo>
                  <a:lnTo>
                    <a:pt x="256" y="468"/>
                  </a:lnTo>
                  <a:lnTo>
                    <a:pt x="375" y="340"/>
                  </a:lnTo>
                  <a:lnTo>
                    <a:pt x="524" y="216"/>
                  </a:lnTo>
                  <a:lnTo>
                    <a:pt x="708" y="100"/>
                  </a:lnTo>
                  <a:lnTo>
                    <a:pt x="928" y="0"/>
                  </a:lnTo>
                  <a:lnTo>
                    <a:pt x="954" y="22"/>
                  </a:lnTo>
                  <a:lnTo>
                    <a:pt x="939" y="33"/>
                  </a:lnTo>
                  <a:lnTo>
                    <a:pt x="897" y="62"/>
                  </a:lnTo>
                  <a:lnTo>
                    <a:pt x="832" y="112"/>
                  </a:lnTo>
                  <a:lnTo>
                    <a:pt x="746" y="181"/>
                  </a:lnTo>
                  <a:lnTo>
                    <a:pt x="643" y="270"/>
                  </a:lnTo>
                  <a:lnTo>
                    <a:pt x="530" y="377"/>
                  </a:lnTo>
                  <a:lnTo>
                    <a:pt x="406" y="502"/>
                  </a:lnTo>
                  <a:lnTo>
                    <a:pt x="279" y="645"/>
                  </a:lnTo>
                  <a:lnTo>
                    <a:pt x="150" y="806"/>
                  </a:lnTo>
                  <a:lnTo>
                    <a:pt x="23" y="985"/>
                  </a:lnTo>
                  <a:lnTo>
                    <a:pt x="0" y="960"/>
                  </a:lnTo>
                  <a:close/>
                </a:path>
              </a:pathLst>
            </a:custGeom>
            <a:solidFill>
              <a:srgbClr val="FFA8AD"/>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27" name="Freeform 38"/>
            <p:cNvSpPr/>
            <p:nvPr/>
          </p:nvSpPr>
          <p:spPr bwMode="ltGray">
            <a:xfrm>
              <a:off x="4318" y="2980"/>
              <a:ext cx="474" cy="488"/>
            </a:xfrm>
            <a:custGeom>
              <a:avLst/>
              <a:gdLst>
                <a:gd name="T0" fmla="*/ 0 w 950"/>
                <a:gd name="T1" fmla="*/ 1 h 976"/>
                <a:gd name="T2" fmla="*/ 0 w 950"/>
                <a:gd name="T3" fmla="*/ 1 h 976"/>
                <a:gd name="T4" fmla="*/ 0 w 950"/>
                <a:gd name="T5" fmla="*/ 1 h 976"/>
                <a:gd name="T6" fmla="*/ 0 w 950"/>
                <a:gd name="T7" fmla="*/ 1 h 976"/>
                <a:gd name="T8" fmla="*/ 0 w 950"/>
                <a:gd name="T9" fmla="*/ 1 h 976"/>
                <a:gd name="T10" fmla="*/ 0 w 950"/>
                <a:gd name="T11" fmla="*/ 1 h 976"/>
                <a:gd name="T12" fmla="*/ 0 w 950"/>
                <a:gd name="T13" fmla="*/ 1 h 976"/>
                <a:gd name="T14" fmla="*/ 0 w 950"/>
                <a:gd name="T15" fmla="*/ 1 h 976"/>
                <a:gd name="T16" fmla="*/ 0 w 950"/>
                <a:gd name="T17" fmla="*/ 1 h 976"/>
                <a:gd name="T18" fmla="*/ 0 w 950"/>
                <a:gd name="T19" fmla="*/ 1 h 976"/>
                <a:gd name="T20" fmla="*/ 0 w 950"/>
                <a:gd name="T21" fmla="*/ 0 h 976"/>
                <a:gd name="T22" fmla="*/ 0 w 950"/>
                <a:gd name="T23" fmla="*/ 1 h 976"/>
                <a:gd name="T24" fmla="*/ 0 w 950"/>
                <a:gd name="T25" fmla="*/ 1 h 976"/>
                <a:gd name="T26" fmla="*/ 0 w 950"/>
                <a:gd name="T27" fmla="*/ 1 h 976"/>
                <a:gd name="T28" fmla="*/ 0 w 950"/>
                <a:gd name="T29" fmla="*/ 1 h 976"/>
                <a:gd name="T30" fmla="*/ 0 w 950"/>
                <a:gd name="T31" fmla="*/ 1 h 976"/>
                <a:gd name="T32" fmla="*/ 0 w 950"/>
                <a:gd name="T33" fmla="*/ 1 h 976"/>
                <a:gd name="T34" fmla="*/ 0 w 950"/>
                <a:gd name="T35" fmla="*/ 1 h 976"/>
                <a:gd name="T36" fmla="*/ 0 w 950"/>
                <a:gd name="T37" fmla="*/ 1 h 976"/>
                <a:gd name="T38" fmla="*/ 0 w 950"/>
                <a:gd name="T39" fmla="*/ 1 h 976"/>
                <a:gd name="T40" fmla="*/ 0 w 950"/>
                <a:gd name="T41" fmla="*/ 1 h 976"/>
                <a:gd name="T42" fmla="*/ 0 w 950"/>
                <a:gd name="T43" fmla="*/ 1 h 976"/>
                <a:gd name="T44" fmla="*/ 0 w 950"/>
                <a:gd name="T45" fmla="*/ 1 h 976"/>
                <a:gd name="T46" fmla="*/ 0 w 950"/>
                <a:gd name="T47" fmla="*/ 1 h 9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50" h="976">
                  <a:moveTo>
                    <a:pt x="0" y="953"/>
                  </a:moveTo>
                  <a:lnTo>
                    <a:pt x="5" y="935"/>
                  </a:lnTo>
                  <a:lnTo>
                    <a:pt x="20" y="883"/>
                  </a:lnTo>
                  <a:lnTo>
                    <a:pt x="50" y="805"/>
                  </a:lnTo>
                  <a:lnTo>
                    <a:pt x="98" y="705"/>
                  </a:lnTo>
                  <a:lnTo>
                    <a:pt x="166" y="591"/>
                  </a:lnTo>
                  <a:lnTo>
                    <a:pt x="257" y="466"/>
                  </a:lnTo>
                  <a:lnTo>
                    <a:pt x="377" y="340"/>
                  </a:lnTo>
                  <a:lnTo>
                    <a:pt x="526" y="215"/>
                  </a:lnTo>
                  <a:lnTo>
                    <a:pt x="708" y="100"/>
                  </a:lnTo>
                  <a:lnTo>
                    <a:pt x="926" y="0"/>
                  </a:lnTo>
                  <a:lnTo>
                    <a:pt x="950" y="19"/>
                  </a:lnTo>
                  <a:lnTo>
                    <a:pt x="934" y="28"/>
                  </a:lnTo>
                  <a:lnTo>
                    <a:pt x="891" y="58"/>
                  </a:lnTo>
                  <a:lnTo>
                    <a:pt x="823" y="106"/>
                  </a:lnTo>
                  <a:lnTo>
                    <a:pt x="737" y="173"/>
                  </a:lnTo>
                  <a:lnTo>
                    <a:pt x="634" y="259"/>
                  </a:lnTo>
                  <a:lnTo>
                    <a:pt x="518" y="365"/>
                  </a:lnTo>
                  <a:lnTo>
                    <a:pt x="396" y="490"/>
                  </a:lnTo>
                  <a:lnTo>
                    <a:pt x="269" y="632"/>
                  </a:lnTo>
                  <a:lnTo>
                    <a:pt x="143" y="795"/>
                  </a:lnTo>
                  <a:lnTo>
                    <a:pt x="20" y="976"/>
                  </a:lnTo>
                  <a:lnTo>
                    <a:pt x="0" y="953"/>
                  </a:lnTo>
                  <a:close/>
                </a:path>
              </a:pathLst>
            </a:custGeom>
            <a:solidFill>
              <a:srgbClr val="FFAAAE"/>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28" name="Freeform 39"/>
            <p:cNvSpPr/>
            <p:nvPr/>
          </p:nvSpPr>
          <p:spPr bwMode="ltGray">
            <a:xfrm>
              <a:off x="4318" y="2982"/>
              <a:ext cx="473" cy="484"/>
            </a:xfrm>
            <a:custGeom>
              <a:avLst/>
              <a:gdLst>
                <a:gd name="T0" fmla="*/ 0 w 945"/>
                <a:gd name="T1" fmla="*/ 0 h 969"/>
                <a:gd name="T2" fmla="*/ 1 w 945"/>
                <a:gd name="T3" fmla="*/ 0 h 969"/>
                <a:gd name="T4" fmla="*/ 1 w 945"/>
                <a:gd name="T5" fmla="*/ 0 h 969"/>
                <a:gd name="T6" fmla="*/ 1 w 945"/>
                <a:gd name="T7" fmla="*/ 0 h 969"/>
                <a:gd name="T8" fmla="*/ 1 w 945"/>
                <a:gd name="T9" fmla="*/ 0 h 969"/>
                <a:gd name="T10" fmla="*/ 1 w 945"/>
                <a:gd name="T11" fmla="*/ 0 h 969"/>
                <a:gd name="T12" fmla="*/ 1 w 945"/>
                <a:gd name="T13" fmla="*/ 0 h 969"/>
                <a:gd name="T14" fmla="*/ 1 w 945"/>
                <a:gd name="T15" fmla="*/ 0 h 969"/>
                <a:gd name="T16" fmla="*/ 1 w 945"/>
                <a:gd name="T17" fmla="*/ 0 h 969"/>
                <a:gd name="T18" fmla="*/ 1 w 945"/>
                <a:gd name="T19" fmla="*/ 0 h 969"/>
                <a:gd name="T20" fmla="*/ 1 w 945"/>
                <a:gd name="T21" fmla="*/ 0 h 969"/>
                <a:gd name="T22" fmla="*/ 1 w 945"/>
                <a:gd name="T23" fmla="*/ 0 h 969"/>
                <a:gd name="T24" fmla="*/ 1 w 945"/>
                <a:gd name="T25" fmla="*/ 0 h 969"/>
                <a:gd name="T26" fmla="*/ 1 w 945"/>
                <a:gd name="T27" fmla="*/ 0 h 969"/>
                <a:gd name="T28" fmla="*/ 1 w 945"/>
                <a:gd name="T29" fmla="*/ 0 h 969"/>
                <a:gd name="T30" fmla="*/ 1 w 945"/>
                <a:gd name="T31" fmla="*/ 0 h 969"/>
                <a:gd name="T32" fmla="*/ 1 w 945"/>
                <a:gd name="T33" fmla="*/ 0 h 969"/>
                <a:gd name="T34" fmla="*/ 1 w 945"/>
                <a:gd name="T35" fmla="*/ 0 h 969"/>
                <a:gd name="T36" fmla="*/ 1 w 945"/>
                <a:gd name="T37" fmla="*/ 0 h 969"/>
                <a:gd name="T38" fmla="*/ 1 w 945"/>
                <a:gd name="T39" fmla="*/ 0 h 969"/>
                <a:gd name="T40" fmla="*/ 1 w 945"/>
                <a:gd name="T41" fmla="*/ 0 h 969"/>
                <a:gd name="T42" fmla="*/ 1 w 945"/>
                <a:gd name="T43" fmla="*/ 0 h 969"/>
                <a:gd name="T44" fmla="*/ 1 w 945"/>
                <a:gd name="T45" fmla="*/ 0 h 969"/>
                <a:gd name="T46" fmla="*/ 1 w 945"/>
                <a:gd name="T47" fmla="*/ 0 h 969"/>
                <a:gd name="T48" fmla="*/ 0 w 945"/>
                <a:gd name="T49" fmla="*/ 0 h 9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45" h="969">
                  <a:moveTo>
                    <a:pt x="0" y="948"/>
                  </a:moveTo>
                  <a:lnTo>
                    <a:pt x="5" y="930"/>
                  </a:lnTo>
                  <a:lnTo>
                    <a:pt x="22" y="880"/>
                  </a:lnTo>
                  <a:lnTo>
                    <a:pt x="52" y="801"/>
                  </a:lnTo>
                  <a:lnTo>
                    <a:pt x="99" y="703"/>
                  </a:lnTo>
                  <a:lnTo>
                    <a:pt x="167" y="589"/>
                  </a:lnTo>
                  <a:lnTo>
                    <a:pt x="260" y="466"/>
                  </a:lnTo>
                  <a:lnTo>
                    <a:pt x="378" y="339"/>
                  </a:lnTo>
                  <a:lnTo>
                    <a:pt x="527" y="215"/>
                  </a:lnTo>
                  <a:lnTo>
                    <a:pt x="708" y="100"/>
                  </a:lnTo>
                  <a:lnTo>
                    <a:pt x="925" y="0"/>
                  </a:lnTo>
                  <a:lnTo>
                    <a:pt x="945" y="17"/>
                  </a:lnTo>
                  <a:lnTo>
                    <a:pt x="930" y="26"/>
                  </a:lnTo>
                  <a:lnTo>
                    <a:pt x="886" y="54"/>
                  </a:lnTo>
                  <a:lnTo>
                    <a:pt x="817" y="100"/>
                  </a:lnTo>
                  <a:lnTo>
                    <a:pt x="728" y="165"/>
                  </a:lnTo>
                  <a:lnTo>
                    <a:pt x="623" y="250"/>
                  </a:lnTo>
                  <a:lnTo>
                    <a:pt x="508" y="354"/>
                  </a:lnTo>
                  <a:lnTo>
                    <a:pt x="385" y="478"/>
                  </a:lnTo>
                  <a:lnTo>
                    <a:pt x="260" y="621"/>
                  </a:lnTo>
                  <a:lnTo>
                    <a:pt x="136" y="785"/>
                  </a:lnTo>
                  <a:lnTo>
                    <a:pt x="18" y="969"/>
                  </a:lnTo>
                  <a:lnTo>
                    <a:pt x="1" y="949"/>
                  </a:lnTo>
                  <a:lnTo>
                    <a:pt x="0" y="948"/>
                  </a:lnTo>
                  <a:close/>
                </a:path>
              </a:pathLst>
            </a:custGeom>
            <a:solidFill>
              <a:srgbClr val="FFADB0"/>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29" name="Freeform 40"/>
            <p:cNvSpPr/>
            <p:nvPr/>
          </p:nvSpPr>
          <p:spPr bwMode="ltGray">
            <a:xfrm>
              <a:off x="4319" y="2982"/>
              <a:ext cx="470" cy="481"/>
            </a:xfrm>
            <a:custGeom>
              <a:avLst/>
              <a:gdLst>
                <a:gd name="T0" fmla="*/ 0 w 942"/>
                <a:gd name="T1" fmla="*/ 1 h 962"/>
                <a:gd name="T2" fmla="*/ 0 w 942"/>
                <a:gd name="T3" fmla="*/ 1 h 962"/>
                <a:gd name="T4" fmla="*/ 0 w 942"/>
                <a:gd name="T5" fmla="*/ 1 h 962"/>
                <a:gd name="T6" fmla="*/ 0 w 942"/>
                <a:gd name="T7" fmla="*/ 1 h 962"/>
                <a:gd name="T8" fmla="*/ 0 w 942"/>
                <a:gd name="T9" fmla="*/ 1 h 962"/>
                <a:gd name="T10" fmla="*/ 0 w 942"/>
                <a:gd name="T11" fmla="*/ 1 h 962"/>
                <a:gd name="T12" fmla="*/ 0 w 942"/>
                <a:gd name="T13" fmla="*/ 1 h 962"/>
                <a:gd name="T14" fmla="*/ 0 w 942"/>
                <a:gd name="T15" fmla="*/ 1 h 962"/>
                <a:gd name="T16" fmla="*/ 0 w 942"/>
                <a:gd name="T17" fmla="*/ 1 h 962"/>
                <a:gd name="T18" fmla="*/ 0 w 942"/>
                <a:gd name="T19" fmla="*/ 1 h 962"/>
                <a:gd name="T20" fmla="*/ 0 w 942"/>
                <a:gd name="T21" fmla="*/ 0 h 962"/>
                <a:gd name="T22" fmla="*/ 0 w 942"/>
                <a:gd name="T23" fmla="*/ 1 h 962"/>
                <a:gd name="T24" fmla="*/ 0 w 942"/>
                <a:gd name="T25" fmla="*/ 1 h 962"/>
                <a:gd name="T26" fmla="*/ 0 w 942"/>
                <a:gd name="T27" fmla="*/ 1 h 962"/>
                <a:gd name="T28" fmla="*/ 0 w 942"/>
                <a:gd name="T29" fmla="*/ 1 h 962"/>
                <a:gd name="T30" fmla="*/ 0 w 942"/>
                <a:gd name="T31" fmla="*/ 1 h 962"/>
                <a:gd name="T32" fmla="*/ 0 w 942"/>
                <a:gd name="T33" fmla="*/ 1 h 962"/>
                <a:gd name="T34" fmla="*/ 0 w 942"/>
                <a:gd name="T35" fmla="*/ 1 h 962"/>
                <a:gd name="T36" fmla="*/ 0 w 942"/>
                <a:gd name="T37" fmla="*/ 1 h 962"/>
                <a:gd name="T38" fmla="*/ 0 w 942"/>
                <a:gd name="T39" fmla="*/ 1 h 962"/>
                <a:gd name="T40" fmla="*/ 0 w 942"/>
                <a:gd name="T41" fmla="*/ 1 h 962"/>
                <a:gd name="T42" fmla="*/ 0 w 942"/>
                <a:gd name="T43" fmla="*/ 1 h 962"/>
                <a:gd name="T44" fmla="*/ 0 w 942"/>
                <a:gd name="T45" fmla="*/ 1 h 962"/>
                <a:gd name="T46" fmla="*/ 0 w 942"/>
                <a:gd name="T47" fmla="*/ 1 h 962"/>
                <a:gd name="T48" fmla="*/ 0 w 942"/>
                <a:gd name="T49" fmla="*/ 1 h 9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42" h="962">
                  <a:moveTo>
                    <a:pt x="0" y="944"/>
                  </a:moveTo>
                  <a:lnTo>
                    <a:pt x="6" y="926"/>
                  </a:lnTo>
                  <a:lnTo>
                    <a:pt x="22" y="876"/>
                  </a:lnTo>
                  <a:lnTo>
                    <a:pt x="53" y="799"/>
                  </a:lnTo>
                  <a:lnTo>
                    <a:pt x="101" y="701"/>
                  </a:lnTo>
                  <a:lnTo>
                    <a:pt x="170" y="589"/>
                  </a:lnTo>
                  <a:lnTo>
                    <a:pt x="261" y="466"/>
                  </a:lnTo>
                  <a:lnTo>
                    <a:pt x="379" y="340"/>
                  </a:lnTo>
                  <a:lnTo>
                    <a:pt x="527" y="217"/>
                  </a:lnTo>
                  <a:lnTo>
                    <a:pt x="708" y="103"/>
                  </a:lnTo>
                  <a:lnTo>
                    <a:pt x="924" y="0"/>
                  </a:lnTo>
                  <a:lnTo>
                    <a:pt x="942" y="16"/>
                  </a:lnTo>
                  <a:lnTo>
                    <a:pt x="925" y="24"/>
                  </a:lnTo>
                  <a:lnTo>
                    <a:pt x="880" y="50"/>
                  </a:lnTo>
                  <a:lnTo>
                    <a:pt x="810" y="95"/>
                  </a:lnTo>
                  <a:lnTo>
                    <a:pt x="719" y="160"/>
                  </a:lnTo>
                  <a:lnTo>
                    <a:pt x="614" y="242"/>
                  </a:lnTo>
                  <a:lnTo>
                    <a:pt x="497" y="344"/>
                  </a:lnTo>
                  <a:lnTo>
                    <a:pt x="375" y="468"/>
                  </a:lnTo>
                  <a:lnTo>
                    <a:pt x="251" y="610"/>
                  </a:lnTo>
                  <a:lnTo>
                    <a:pt x="129" y="775"/>
                  </a:lnTo>
                  <a:lnTo>
                    <a:pt x="16" y="962"/>
                  </a:lnTo>
                  <a:lnTo>
                    <a:pt x="2" y="944"/>
                  </a:lnTo>
                  <a:lnTo>
                    <a:pt x="0" y="944"/>
                  </a:lnTo>
                  <a:close/>
                </a:path>
              </a:pathLst>
            </a:custGeom>
            <a:solidFill>
              <a:srgbClr val="FFB0B1"/>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30" name="Freeform 41"/>
            <p:cNvSpPr/>
            <p:nvPr/>
          </p:nvSpPr>
          <p:spPr bwMode="ltGray">
            <a:xfrm>
              <a:off x="4320" y="2983"/>
              <a:ext cx="468" cy="477"/>
            </a:xfrm>
            <a:custGeom>
              <a:avLst/>
              <a:gdLst>
                <a:gd name="T0" fmla="*/ 0 w 935"/>
                <a:gd name="T1" fmla="*/ 1 h 953"/>
                <a:gd name="T2" fmla="*/ 1 w 935"/>
                <a:gd name="T3" fmla="*/ 1 h 953"/>
                <a:gd name="T4" fmla="*/ 1 w 935"/>
                <a:gd name="T5" fmla="*/ 1 h 953"/>
                <a:gd name="T6" fmla="*/ 1 w 935"/>
                <a:gd name="T7" fmla="*/ 1 h 953"/>
                <a:gd name="T8" fmla="*/ 1 w 935"/>
                <a:gd name="T9" fmla="*/ 1 h 953"/>
                <a:gd name="T10" fmla="*/ 1 w 935"/>
                <a:gd name="T11" fmla="*/ 1 h 953"/>
                <a:gd name="T12" fmla="*/ 1 w 935"/>
                <a:gd name="T13" fmla="*/ 1 h 953"/>
                <a:gd name="T14" fmla="*/ 1 w 935"/>
                <a:gd name="T15" fmla="*/ 1 h 953"/>
                <a:gd name="T16" fmla="*/ 1 w 935"/>
                <a:gd name="T17" fmla="*/ 1 h 953"/>
                <a:gd name="T18" fmla="*/ 1 w 935"/>
                <a:gd name="T19" fmla="*/ 1 h 953"/>
                <a:gd name="T20" fmla="*/ 1 w 935"/>
                <a:gd name="T21" fmla="*/ 0 h 953"/>
                <a:gd name="T22" fmla="*/ 1 w 935"/>
                <a:gd name="T23" fmla="*/ 1 h 953"/>
                <a:gd name="T24" fmla="*/ 1 w 935"/>
                <a:gd name="T25" fmla="*/ 1 h 953"/>
                <a:gd name="T26" fmla="*/ 1 w 935"/>
                <a:gd name="T27" fmla="*/ 1 h 953"/>
                <a:gd name="T28" fmla="*/ 1 w 935"/>
                <a:gd name="T29" fmla="*/ 1 h 953"/>
                <a:gd name="T30" fmla="*/ 1 w 935"/>
                <a:gd name="T31" fmla="*/ 1 h 953"/>
                <a:gd name="T32" fmla="*/ 1 w 935"/>
                <a:gd name="T33" fmla="*/ 1 h 953"/>
                <a:gd name="T34" fmla="*/ 1 w 935"/>
                <a:gd name="T35" fmla="*/ 1 h 953"/>
                <a:gd name="T36" fmla="*/ 1 w 935"/>
                <a:gd name="T37" fmla="*/ 1 h 953"/>
                <a:gd name="T38" fmla="*/ 1 w 935"/>
                <a:gd name="T39" fmla="*/ 1 h 953"/>
                <a:gd name="T40" fmla="*/ 1 w 935"/>
                <a:gd name="T41" fmla="*/ 1 h 953"/>
                <a:gd name="T42" fmla="*/ 1 w 935"/>
                <a:gd name="T43" fmla="*/ 1 h 953"/>
                <a:gd name="T44" fmla="*/ 0 w 935"/>
                <a:gd name="T45" fmla="*/ 1 h 953"/>
                <a:gd name="T46" fmla="*/ 0 w 935"/>
                <a:gd name="T47" fmla="*/ 1 h 953"/>
                <a:gd name="T48" fmla="*/ 0 w 935"/>
                <a:gd name="T49" fmla="*/ 1 h 9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35" h="953">
                  <a:moveTo>
                    <a:pt x="0" y="938"/>
                  </a:moveTo>
                  <a:lnTo>
                    <a:pt x="5" y="921"/>
                  </a:lnTo>
                  <a:lnTo>
                    <a:pt x="21" y="871"/>
                  </a:lnTo>
                  <a:lnTo>
                    <a:pt x="52" y="795"/>
                  </a:lnTo>
                  <a:lnTo>
                    <a:pt x="100" y="698"/>
                  </a:lnTo>
                  <a:lnTo>
                    <a:pt x="169" y="586"/>
                  </a:lnTo>
                  <a:lnTo>
                    <a:pt x="261" y="465"/>
                  </a:lnTo>
                  <a:lnTo>
                    <a:pt x="379" y="340"/>
                  </a:lnTo>
                  <a:lnTo>
                    <a:pt x="527" y="217"/>
                  </a:lnTo>
                  <a:lnTo>
                    <a:pt x="705" y="102"/>
                  </a:lnTo>
                  <a:lnTo>
                    <a:pt x="920" y="0"/>
                  </a:lnTo>
                  <a:lnTo>
                    <a:pt x="935" y="13"/>
                  </a:lnTo>
                  <a:lnTo>
                    <a:pt x="919" y="21"/>
                  </a:lnTo>
                  <a:lnTo>
                    <a:pt x="872" y="46"/>
                  </a:lnTo>
                  <a:lnTo>
                    <a:pt x="801" y="89"/>
                  </a:lnTo>
                  <a:lnTo>
                    <a:pt x="709" y="151"/>
                  </a:lnTo>
                  <a:lnTo>
                    <a:pt x="602" y="232"/>
                  </a:lnTo>
                  <a:lnTo>
                    <a:pt x="485" y="333"/>
                  </a:lnTo>
                  <a:lnTo>
                    <a:pt x="362" y="455"/>
                  </a:lnTo>
                  <a:lnTo>
                    <a:pt x="239" y="598"/>
                  </a:lnTo>
                  <a:lnTo>
                    <a:pt x="121" y="764"/>
                  </a:lnTo>
                  <a:lnTo>
                    <a:pt x="12" y="953"/>
                  </a:lnTo>
                  <a:lnTo>
                    <a:pt x="0" y="939"/>
                  </a:lnTo>
                  <a:lnTo>
                    <a:pt x="0" y="938"/>
                  </a:lnTo>
                  <a:close/>
                </a:path>
              </a:pathLst>
            </a:custGeom>
            <a:solidFill>
              <a:srgbClr val="FFB3B3"/>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31" name="Freeform 42"/>
            <p:cNvSpPr/>
            <p:nvPr/>
          </p:nvSpPr>
          <p:spPr bwMode="ltGray">
            <a:xfrm>
              <a:off x="4391" y="2954"/>
              <a:ext cx="394" cy="271"/>
            </a:xfrm>
            <a:custGeom>
              <a:avLst/>
              <a:gdLst>
                <a:gd name="T0" fmla="*/ 0 w 789"/>
                <a:gd name="T1" fmla="*/ 0 h 542"/>
                <a:gd name="T2" fmla="*/ 0 w 789"/>
                <a:gd name="T3" fmla="*/ 1 h 542"/>
                <a:gd name="T4" fmla="*/ 0 w 789"/>
                <a:gd name="T5" fmla="*/ 1 h 542"/>
                <a:gd name="T6" fmla="*/ 0 w 789"/>
                <a:gd name="T7" fmla="*/ 1 h 542"/>
                <a:gd name="T8" fmla="*/ 0 w 789"/>
                <a:gd name="T9" fmla="*/ 1 h 542"/>
                <a:gd name="T10" fmla="*/ 0 w 789"/>
                <a:gd name="T11" fmla="*/ 1 h 542"/>
                <a:gd name="T12" fmla="*/ 0 w 789"/>
                <a:gd name="T13" fmla="*/ 1 h 542"/>
                <a:gd name="T14" fmla="*/ 0 w 789"/>
                <a:gd name="T15" fmla="*/ 1 h 542"/>
                <a:gd name="T16" fmla="*/ 0 w 789"/>
                <a:gd name="T17" fmla="*/ 1 h 542"/>
                <a:gd name="T18" fmla="*/ 0 w 789"/>
                <a:gd name="T19" fmla="*/ 1 h 542"/>
                <a:gd name="T20" fmla="*/ 0 w 789"/>
                <a:gd name="T21" fmla="*/ 1 h 5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9" h="542">
                  <a:moveTo>
                    <a:pt x="789" y="0"/>
                  </a:moveTo>
                  <a:lnTo>
                    <a:pt x="772" y="5"/>
                  </a:lnTo>
                  <a:lnTo>
                    <a:pt x="727" y="22"/>
                  </a:lnTo>
                  <a:lnTo>
                    <a:pt x="659" y="49"/>
                  </a:lnTo>
                  <a:lnTo>
                    <a:pt x="572" y="89"/>
                  </a:lnTo>
                  <a:lnTo>
                    <a:pt x="474" y="139"/>
                  </a:lnTo>
                  <a:lnTo>
                    <a:pt x="369" y="198"/>
                  </a:lnTo>
                  <a:lnTo>
                    <a:pt x="263" y="269"/>
                  </a:lnTo>
                  <a:lnTo>
                    <a:pt x="163" y="350"/>
                  </a:lnTo>
                  <a:lnTo>
                    <a:pt x="74" y="441"/>
                  </a:lnTo>
                  <a:lnTo>
                    <a:pt x="0" y="542"/>
                  </a:lnTo>
                </a:path>
              </a:pathLst>
            </a:custGeom>
            <a:noFill/>
            <a:ln w="1588">
              <a:solidFill>
                <a:srgbClr val="C46289"/>
              </a:solidFill>
              <a:prstDash val="solid"/>
              <a:rou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32" name="Freeform 43"/>
            <p:cNvSpPr/>
            <p:nvPr/>
          </p:nvSpPr>
          <p:spPr bwMode="ltGray">
            <a:xfrm>
              <a:off x="4392" y="2957"/>
              <a:ext cx="394" cy="272"/>
            </a:xfrm>
            <a:custGeom>
              <a:avLst/>
              <a:gdLst>
                <a:gd name="T0" fmla="*/ 1 w 788"/>
                <a:gd name="T1" fmla="*/ 0 h 544"/>
                <a:gd name="T2" fmla="*/ 1 w 788"/>
                <a:gd name="T3" fmla="*/ 1 h 544"/>
                <a:gd name="T4" fmla="*/ 1 w 788"/>
                <a:gd name="T5" fmla="*/ 1 h 544"/>
                <a:gd name="T6" fmla="*/ 1 w 788"/>
                <a:gd name="T7" fmla="*/ 1 h 544"/>
                <a:gd name="T8" fmla="*/ 1 w 788"/>
                <a:gd name="T9" fmla="*/ 1 h 544"/>
                <a:gd name="T10" fmla="*/ 1 w 788"/>
                <a:gd name="T11" fmla="*/ 1 h 544"/>
                <a:gd name="T12" fmla="*/ 1 w 788"/>
                <a:gd name="T13" fmla="*/ 1 h 544"/>
                <a:gd name="T14" fmla="*/ 1 w 788"/>
                <a:gd name="T15" fmla="*/ 1 h 544"/>
                <a:gd name="T16" fmla="*/ 1 w 788"/>
                <a:gd name="T17" fmla="*/ 1 h 544"/>
                <a:gd name="T18" fmla="*/ 1 w 788"/>
                <a:gd name="T19" fmla="*/ 1 h 544"/>
                <a:gd name="T20" fmla="*/ 0 w 788"/>
                <a:gd name="T21" fmla="*/ 1 h 5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8" h="544">
                  <a:moveTo>
                    <a:pt x="788" y="0"/>
                  </a:moveTo>
                  <a:lnTo>
                    <a:pt x="772" y="6"/>
                  </a:lnTo>
                  <a:lnTo>
                    <a:pt x="727" y="23"/>
                  </a:lnTo>
                  <a:lnTo>
                    <a:pt x="658" y="52"/>
                  </a:lnTo>
                  <a:lnTo>
                    <a:pt x="572" y="90"/>
                  </a:lnTo>
                  <a:lnTo>
                    <a:pt x="473" y="140"/>
                  </a:lnTo>
                  <a:lnTo>
                    <a:pt x="368" y="200"/>
                  </a:lnTo>
                  <a:lnTo>
                    <a:pt x="263" y="270"/>
                  </a:lnTo>
                  <a:lnTo>
                    <a:pt x="163" y="351"/>
                  </a:lnTo>
                  <a:lnTo>
                    <a:pt x="73" y="443"/>
                  </a:lnTo>
                  <a:lnTo>
                    <a:pt x="0" y="544"/>
                  </a:lnTo>
                </a:path>
              </a:pathLst>
            </a:custGeom>
            <a:noFill/>
            <a:ln w="1588">
              <a:solidFill>
                <a:srgbClr val="C46289"/>
              </a:solidFill>
              <a:prstDash val="solid"/>
              <a:rou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33" name="Freeform 44"/>
            <p:cNvSpPr/>
            <p:nvPr/>
          </p:nvSpPr>
          <p:spPr bwMode="ltGray">
            <a:xfrm>
              <a:off x="4385" y="2960"/>
              <a:ext cx="410" cy="274"/>
            </a:xfrm>
            <a:custGeom>
              <a:avLst/>
              <a:gdLst>
                <a:gd name="T0" fmla="*/ 0 w 819"/>
                <a:gd name="T1" fmla="*/ 1 h 548"/>
                <a:gd name="T2" fmla="*/ 1 w 819"/>
                <a:gd name="T3" fmla="*/ 1 h 548"/>
                <a:gd name="T4" fmla="*/ 1 w 819"/>
                <a:gd name="T5" fmla="*/ 1 h 548"/>
                <a:gd name="T6" fmla="*/ 1 w 819"/>
                <a:gd name="T7" fmla="*/ 1 h 548"/>
                <a:gd name="T8" fmla="*/ 1 w 819"/>
                <a:gd name="T9" fmla="*/ 1 h 548"/>
                <a:gd name="T10" fmla="*/ 1 w 819"/>
                <a:gd name="T11" fmla="*/ 1 h 548"/>
                <a:gd name="T12" fmla="*/ 1 w 819"/>
                <a:gd name="T13" fmla="*/ 1 h 548"/>
                <a:gd name="T14" fmla="*/ 1 w 819"/>
                <a:gd name="T15" fmla="*/ 1 h 548"/>
                <a:gd name="T16" fmla="*/ 1 w 819"/>
                <a:gd name="T17" fmla="*/ 1 h 548"/>
                <a:gd name="T18" fmla="*/ 1 w 819"/>
                <a:gd name="T19" fmla="*/ 1 h 548"/>
                <a:gd name="T20" fmla="*/ 1 w 819"/>
                <a:gd name="T21" fmla="*/ 0 h 5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19" h="548">
                  <a:moveTo>
                    <a:pt x="0" y="548"/>
                  </a:moveTo>
                  <a:lnTo>
                    <a:pt x="11" y="538"/>
                  </a:lnTo>
                  <a:lnTo>
                    <a:pt x="40" y="507"/>
                  </a:lnTo>
                  <a:lnTo>
                    <a:pt x="87" y="459"/>
                  </a:lnTo>
                  <a:lnTo>
                    <a:pt x="151" y="400"/>
                  </a:lnTo>
                  <a:lnTo>
                    <a:pt x="231" y="333"/>
                  </a:lnTo>
                  <a:lnTo>
                    <a:pt x="325" y="261"/>
                  </a:lnTo>
                  <a:lnTo>
                    <a:pt x="431" y="187"/>
                  </a:lnTo>
                  <a:lnTo>
                    <a:pt x="550" y="117"/>
                  </a:lnTo>
                  <a:lnTo>
                    <a:pt x="680" y="54"/>
                  </a:lnTo>
                  <a:lnTo>
                    <a:pt x="819" y="0"/>
                  </a:lnTo>
                </a:path>
              </a:pathLst>
            </a:custGeom>
            <a:noFill/>
            <a:ln w="1588">
              <a:solidFill>
                <a:srgbClr val="C46289"/>
              </a:solidFill>
              <a:prstDash val="solid"/>
              <a:rou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34" name="Freeform 45"/>
            <p:cNvSpPr/>
            <p:nvPr/>
          </p:nvSpPr>
          <p:spPr bwMode="ltGray">
            <a:xfrm>
              <a:off x="4372" y="2963"/>
              <a:ext cx="428" cy="294"/>
            </a:xfrm>
            <a:custGeom>
              <a:avLst/>
              <a:gdLst>
                <a:gd name="T0" fmla="*/ 0 w 854"/>
                <a:gd name="T1" fmla="*/ 0 h 589"/>
                <a:gd name="T2" fmla="*/ 1 w 854"/>
                <a:gd name="T3" fmla="*/ 0 h 589"/>
                <a:gd name="T4" fmla="*/ 1 w 854"/>
                <a:gd name="T5" fmla="*/ 0 h 589"/>
                <a:gd name="T6" fmla="*/ 1 w 854"/>
                <a:gd name="T7" fmla="*/ 0 h 589"/>
                <a:gd name="T8" fmla="*/ 1 w 854"/>
                <a:gd name="T9" fmla="*/ 0 h 589"/>
                <a:gd name="T10" fmla="*/ 1 w 854"/>
                <a:gd name="T11" fmla="*/ 0 h 589"/>
                <a:gd name="T12" fmla="*/ 1 w 854"/>
                <a:gd name="T13" fmla="*/ 0 h 589"/>
                <a:gd name="T14" fmla="*/ 1 w 854"/>
                <a:gd name="T15" fmla="*/ 0 h 589"/>
                <a:gd name="T16" fmla="*/ 1 w 854"/>
                <a:gd name="T17" fmla="*/ 0 h 589"/>
                <a:gd name="T18" fmla="*/ 1 w 854"/>
                <a:gd name="T19" fmla="*/ 0 h 589"/>
                <a:gd name="T20" fmla="*/ 1 w 854"/>
                <a:gd name="T21" fmla="*/ 0 h 5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4" h="589">
                  <a:moveTo>
                    <a:pt x="0" y="589"/>
                  </a:moveTo>
                  <a:lnTo>
                    <a:pt x="12" y="577"/>
                  </a:lnTo>
                  <a:lnTo>
                    <a:pt x="44" y="542"/>
                  </a:lnTo>
                  <a:lnTo>
                    <a:pt x="95" y="491"/>
                  </a:lnTo>
                  <a:lnTo>
                    <a:pt x="164" y="426"/>
                  </a:lnTo>
                  <a:lnTo>
                    <a:pt x="249" y="353"/>
                  </a:lnTo>
                  <a:lnTo>
                    <a:pt x="348" y="275"/>
                  </a:lnTo>
                  <a:lnTo>
                    <a:pt x="460" y="196"/>
                  </a:lnTo>
                  <a:lnTo>
                    <a:pt x="582" y="121"/>
                  </a:lnTo>
                  <a:lnTo>
                    <a:pt x="715" y="55"/>
                  </a:lnTo>
                  <a:lnTo>
                    <a:pt x="854" y="0"/>
                  </a:lnTo>
                </a:path>
              </a:pathLst>
            </a:custGeom>
            <a:noFill/>
            <a:ln w="1588">
              <a:solidFill>
                <a:srgbClr val="C46289"/>
              </a:solidFill>
              <a:prstDash val="solid"/>
              <a:rou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35" name="Freeform 46"/>
            <p:cNvSpPr/>
            <p:nvPr/>
          </p:nvSpPr>
          <p:spPr bwMode="ltGray">
            <a:xfrm>
              <a:off x="4348" y="2968"/>
              <a:ext cx="453" cy="338"/>
            </a:xfrm>
            <a:custGeom>
              <a:avLst/>
              <a:gdLst>
                <a:gd name="T0" fmla="*/ 0 w 907"/>
                <a:gd name="T1" fmla="*/ 1 h 676"/>
                <a:gd name="T2" fmla="*/ 0 w 907"/>
                <a:gd name="T3" fmla="*/ 1 h 676"/>
                <a:gd name="T4" fmla="*/ 0 w 907"/>
                <a:gd name="T5" fmla="*/ 1 h 676"/>
                <a:gd name="T6" fmla="*/ 0 w 907"/>
                <a:gd name="T7" fmla="*/ 1 h 676"/>
                <a:gd name="T8" fmla="*/ 0 w 907"/>
                <a:gd name="T9" fmla="*/ 1 h 676"/>
                <a:gd name="T10" fmla="*/ 0 w 907"/>
                <a:gd name="T11" fmla="*/ 1 h 676"/>
                <a:gd name="T12" fmla="*/ 0 w 907"/>
                <a:gd name="T13" fmla="*/ 1 h 676"/>
                <a:gd name="T14" fmla="*/ 0 w 907"/>
                <a:gd name="T15" fmla="*/ 1 h 676"/>
                <a:gd name="T16" fmla="*/ 0 w 907"/>
                <a:gd name="T17" fmla="*/ 1 h 676"/>
                <a:gd name="T18" fmla="*/ 0 w 907"/>
                <a:gd name="T19" fmla="*/ 1 h 676"/>
                <a:gd name="T20" fmla="*/ 0 w 907"/>
                <a:gd name="T21" fmla="*/ 0 h 6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07" h="676">
                  <a:moveTo>
                    <a:pt x="0" y="676"/>
                  </a:moveTo>
                  <a:lnTo>
                    <a:pt x="11" y="663"/>
                  </a:lnTo>
                  <a:lnTo>
                    <a:pt x="40" y="625"/>
                  </a:lnTo>
                  <a:lnTo>
                    <a:pt x="90" y="567"/>
                  </a:lnTo>
                  <a:lnTo>
                    <a:pt x="158" y="493"/>
                  </a:lnTo>
                  <a:lnTo>
                    <a:pt x="243" y="410"/>
                  </a:lnTo>
                  <a:lnTo>
                    <a:pt x="345" y="321"/>
                  </a:lnTo>
                  <a:lnTo>
                    <a:pt x="465" y="230"/>
                  </a:lnTo>
                  <a:lnTo>
                    <a:pt x="598" y="144"/>
                  </a:lnTo>
                  <a:lnTo>
                    <a:pt x="746" y="65"/>
                  </a:lnTo>
                  <a:lnTo>
                    <a:pt x="907" y="0"/>
                  </a:lnTo>
                </a:path>
              </a:pathLst>
            </a:custGeom>
            <a:noFill/>
            <a:ln w="1588">
              <a:solidFill>
                <a:srgbClr val="C46289"/>
              </a:solidFill>
              <a:prstDash val="solid"/>
              <a:rou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36" name="Freeform 47"/>
            <p:cNvSpPr/>
            <p:nvPr/>
          </p:nvSpPr>
          <p:spPr bwMode="ltGray">
            <a:xfrm>
              <a:off x="4328" y="2974"/>
              <a:ext cx="485" cy="378"/>
            </a:xfrm>
            <a:custGeom>
              <a:avLst/>
              <a:gdLst>
                <a:gd name="T0" fmla="*/ 0 w 970"/>
                <a:gd name="T1" fmla="*/ 1 h 756"/>
                <a:gd name="T2" fmla="*/ 1 w 970"/>
                <a:gd name="T3" fmla="*/ 1 h 756"/>
                <a:gd name="T4" fmla="*/ 1 w 970"/>
                <a:gd name="T5" fmla="*/ 1 h 756"/>
                <a:gd name="T6" fmla="*/ 1 w 970"/>
                <a:gd name="T7" fmla="*/ 1 h 756"/>
                <a:gd name="T8" fmla="*/ 1 w 970"/>
                <a:gd name="T9" fmla="*/ 1 h 756"/>
                <a:gd name="T10" fmla="*/ 1 w 970"/>
                <a:gd name="T11" fmla="*/ 1 h 756"/>
                <a:gd name="T12" fmla="*/ 1 w 970"/>
                <a:gd name="T13" fmla="*/ 1 h 756"/>
                <a:gd name="T14" fmla="*/ 1 w 970"/>
                <a:gd name="T15" fmla="*/ 1 h 756"/>
                <a:gd name="T16" fmla="*/ 1 w 970"/>
                <a:gd name="T17" fmla="*/ 1 h 756"/>
                <a:gd name="T18" fmla="*/ 1 w 970"/>
                <a:gd name="T19" fmla="*/ 1 h 756"/>
                <a:gd name="T20" fmla="*/ 1 w 970"/>
                <a:gd name="T21" fmla="*/ 0 h 7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0" h="756">
                  <a:moveTo>
                    <a:pt x="0" y="756"/>
                  </a:moveTo>
                  <a:lnTo>
                    <a:pt x="15" y="739"/>
                  </a:lnTo>
                  <a:lnTo>
                    <a:pt x="52" y="694"/>
                  </a:lnTo>
                  <a:lnTo>
                    <a:pt x="111" y="626"/>
                  </a:lnTo>
                  <a:lnTo>
                    <a:pt x="192" y="541"/>
                  </a:lnTo>
                  <a:lnTo>
                    <a:pt x="290" y="443"/>
                  </a:lnTo>
                  <a:lnTo>
                    <a:pt x="403" y="342"/>
                  </a:lnTo>
                  <a:lnTo>
                    <a:pt x="531" y="240"/>
                  </a:lnTo>
                  <a:lnTo>
                    <a:pt x="669" y="146"/>
                  </a:lnTo>
                  <a:lnTo>
                    <a:pt x="817" y="64"/>
                  </a:lnTo>
                  <a:lnTo>
                    <a:pt x="970" y="0"/>
                  </a:lnTo>
                </a:path>
              </a:pathLst>
            </a:custGeom>
            <a:noFill/>
            <a:ln w="1588">
              <a:solidFill>
                <a:srgbClr val="C46289"/>
              </a:solidFill>
              <a:prstDash val="solid"/>
              <a:rou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37" name="Freeform 48"/>
            <p:cNvSpPr/>
            <p:nvPr/>
          </p:nvSpPr>
          <p:spPr bwMode="ltGray">
            <a:xfrm>
              <a:off x="4306" y="2981"/>
              <a:ext cx="513" cy="458"/>
            </a:xfrm>
            <a:custGeom>
              <a:avLst/>
              <a:gdLst>
                <a:gd name="T0" fmla="*/ 1 w 1026"/>
                <a:gd name="T1" fmla="*/ 0 h 915"/>
                <a:gd name="T2" fmla="*/ 1 w 1026"/>
                <a:gd name="T3" fmla="*/ 1 h 915"/>
                <a:gd name="T4" fmla="*/ 1 w 1026"/>
                <a:gd name="T5" fmla="*/ 1 h 915"/>
                <a:gd name="T6" fmla="*/ 1 w 1026"/>
                <a:gd name="T7" fmla="*/ 1 h 915"/>
                <a:gd name="T8" fmla="*/ 1 w 1026"/>
                <a:gd name="T9" fmla="*/ 1 h 915"/>
                <a:gd name="T10" fmla="*/ 1 w 1026"/>
                <a:gd name="T11" fmla="*/ 1 h 915"/>
                <a:gd name="T12" fmla="*/ 1 w 1026"/>
                <a:gd name="T13" fmla="*/ 1 h 915"/>
                <a:gd name="T14" fmla="*/ 1 w 1026"/>
                <a:gd name="T15" fmla="*/ 1 h 915"/>
                <a:gd name="T16" fmla="*/ 1 w 1026"/>
                <a:gd name="T17" fmla="*/ 1 h 915"/>
                <a:gd name="T18" fmla="*/ 1 w 1026"/>
                <a:gd name="T19" fmla="*/ 1 h 915"/>
                <a:gd name="T20" fmla="*/ 0 w 1026"/>
                <a:gd name="T21" fmla="*/ 1 h 9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6" h="915">
                  <a:moveTo>
                    <a:pt x="1026" y="0"/>
                  </a:moveTo>
                  <a:lnTo>
                    <a:pt x="852" y="81"/>
                  </a:lnTo>
                  <a:lnTo>
                    <a:pt x="690" y="182"/>
                  </a:lnTo>
                  <a:lnTo>
                    <a:pt x="541" y="297"/>
                  </a:lnTo>
                  <a:lnTo>
                    <a:pt x="407" y="420"/>
                  </a:lnTo>
                  <a:lnTo>
                    <a:pt x="289" y="542"/>
                  </a:lnTo>
                  <a:lnTo>
                    <a:pt x="190" y="657"/>
                  </a:lnTo>
                  <a:lnTo>
                    <a:pt x="109" y="760"/>
                  </a:lnTo>
                  <a:lnTo>
                    <a:pt x="51" y="842"/>
                  </a:lnTo>
                  <a:lnTo>
                    <a:pt x="14" y="895"/>
                  </a:lnTo>
                  <a:lnTo>
                    <a:pt x="0" y="915"/>
                  </a:lnTo>
                </a:path>
              </a:pathLst>
            </a:custGeom>
            <a:noFill/>
            <a:ln w="1588">
              <a:solidFill>
                <a:srgbClr val="C46289"/>
              </a:solidFill>
              <a:prstDash val="solid"/>
              <a:rou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38" name="Freeform 49"/>
            <p:cNvSpPr/>
            <p:nvPr/>
          </p:nvSpPr>
          <p:spPr bwMode="ltGray">
            <a:xfrm>
              <a:off x="4301" y="2983"/>
              <a:ext cx="524" cy="476"/>
            </a:xfrm>
            <a:custGeom>
              <a:avLst/>
              <a:gdLst>
                <a:gd name="T0" fmla="*/ 0 w 1046"/>
                <a:gd name="T1" fmla="*/ 0 h 953"/>
                <a:gd name="T2" fmla="*/ 1 w 1046"/>
                <a:gd name="T3" fmla="*/ 0 h 953"/>
                <a:gd name="T4" fmla="*/ 1 w 1046"/>
                <a:gd name="T5" fmla="*/ 0 h 953"/>
                <a:gd name="T6" fmla="*/ 1 w 1046"/>
                <a:gd name="T7" fmla="*/ 0 h 953"/>
                <a:gd name="T8" fmla="*/ 1 w 1046"/>
                <a:gd name="T9" fmla="*/ 0 h 953"/>
                <a:gd name="T10" fmla="*/ 1 w 1046"/>
                <a:gd name="T11" fmla="*/ 0 h 953"/>
                <a:gd name="T12" fmla="*/ 1 w 1046"/>
                <a:gd name="T13" fmla="*/ 0 h 953"/>
                <a:gd name="T14" fmla="*/ 1 w 1046"/>
                <a:gd name="T15" fmla="*/ 0 h 953"/>
                <a:gd name="T16" fmla="*/ 1 w 1046"/>
                <a:gd name="T17" fmla="*/ 0 h 953"/>
                <a:gd name="T18" fmla="*/ 1 w 1046"/>
                <a:gd name="T19" fmla="*/ 0 h 953"/>
                <a:gd name="T20" fmla="*/ 1 w 1046"/>
                <a:gd name="T21" fmla="*/ 0 h 9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6" h="953">
                  <a:moveTo>
                    <a:pt x="0" y="953"/>
                  </a:moveTo>
                  <a:lnTo>
                    <a:pt x="15" y="932"/>
                  </a:lnTo>
                  <a:lnTo>
                    <a:pt x="61" y="871"/>
                  </a:lnTo>
                  <a:lnTo>
                    <a:pt x="132" y="781"/>
                  </a:lnTo>
                  <a:lnTo>
                    <a:pt x="225" y="668"/>
                  </a:lnTo>
                  <a:lnTo>
                    <a:pt x="337" y="540"/>
                  </a:lnTo>
                  <a:lnTo>
                    <a:pt x="463" y="410"/>
                  </a:lnTo>
                  <a:lnTo>
                    <a:pt x="602" y="281"/>
                  </a:lnTo>
                  <a:lnTo>
                    <a:pt x="747" y="165"/>
                  </a:lnTo>
                  <a:lnTo>
                    <a:pt x="896" y="69"/>
                  </a:lnTo>
                  <a:lnTo>
                    <a:pt x="1046" y="0"/>
                  </a:lnTo>
                </a:path>
              </a:pathLst>
            </a:custGeom>
            <a:noFill/>
            <a:ln w="1588">
              <a:solidFill>
                <a:srgbClr val="C46289"/>
              </a:solidFill>
              <a:prstDash val="solid"/>
              <a:rou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39" name="Freeform 50"/>
            <p:cNvSpPr/>
            <p:nvPr/>
          </p:nvSpPr>
          <p:spPr bwMode="ltGray">
            <a:xfrm>
              <a:off x="4319" y="3267"/>
              <a:ext cx="140" cy="254"/>
            </a:xfrm>
            <a:custGeom>
              <a:avLst/>
              <a:gdLst>
                <a:gd name="T0" fmla="*/ 0 w 279"/>
                <a:gd name="T1" fmla="*/ 1 h 507"/>
                <a:gd name="T2" fmla="*/ 1 w 279"/>
                <a:gd name="T3" fmla="*/ 1 h 507"/>
                <a:gd name="T4" fmla="*/ 1 w 279"/>
                <a:gd name="T5" fmla="*/ 1 h 507"/>
                <a:gd name="T6" fmla="*/ 1 w 279"/>
                <a:gd name="T7" fmla="*/ 1 h 507"/>
                <a:gd name="T8" fmla="*/ 1 w 279"/>
                <a:gd name="T9" fmla="*/ 1 h 507"/>
                <a:gd name="T10" fmla="*/ 1 w 279"/>
                <a:gd name="T11" fmla="*/ 1 h 507"/>
                <a:gd name="T12" fmla="*/ 1 w 279"/>
                <a:gd name="T13" fmla="*/ 1 h 507"/>
                <a:gd name="T14" fmla="*/ 1 w 279"/>
                <a:gd name="T15" fmla="*/ 1 h 507"/>
                <a:gd name="T16" fmla="*/ 1 w 279"/>
                <a:gd name="T17" fmla="*/ 1 h 507"/>
                <a:gd name="T18" fmla="*/ 1 w 279"/>
                <a:gd name="T19" fmla="*/ 1 h 507"/>
                <a:gd name="T20" fmla="*/ 1 w 279"/>
                <a:gd name="T21" fmla="*/ 0 h 5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9" h="507">
                  <a:moveTo>
                    <a:pt x="0" y="507"/>
                  </a:moveTo>
                  <a:lnTo>
                    <a:pt x="2" y="501"/>
                  </a:lnTo>
                  <a:lnTo>
                    <a:pt x="7" y="481"/>
                  </a:lnTo>
                  <a:lnTo>
                    <a:pt x="16" y="450"/>
                  </a:lnTo>
                  <a:lnTo>
                    <a:pt x="31" y="409"/>
                  </a:lnTo>
                  <a:lnTo>
                    <a:pt x="51" y="358"/>
                  </a:lnTo>
                  <a:lnTo>
                    <a:pt x="80" y="298"/>
                  </a:lnTo>
                  <a:lnTo>
                    <a:pt x="115" y="232"/>
                  </a:lnTo>
                  <a:lnTo>
                    <a:pt x="159" y="159"/>
                  </a:lnTo>
                  <a:lnTo>
                    <a:pt x="214" y="81"/>
                  </a:lnTo>
                  <a:lnTo>
                    <a:pt x="279" y="0"/>
                  </a:lnTo>
                </a:path>
              </a:pathLst>
            </a:custGeom>
            <a:noFill/>
            <a:ln w="1588">
              <a:solidFill>
                <a:srgbClr val="C46289"/>
              </a:solidFill>
              <a:prstDash val="solid"/>
              <a:rou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40" name="Freeform 51"/>
            <p:cNvSpPr/>
            <p:nvPr/>
          </p:nvSpPr>
          <p:spPr bwMode="ltGray">
            <a:xfrm>
              <a:off x="4333" y="3153"/>
              <a:ext cx="235" cy="380"/>
            </a:xfrm>
            <a:custGeom>
              <a:avLst/>
              <a:gdLst>
                <a:gd name="T0" fmla="*/ 0 w 470"/>
                <a:gd name="T1" fmla="*/ 1 h 759"/>
                <a:gd name="T2" fmla="*/ 1 w 470"/>
                <a:gd name="T3" fmla="*/ 1 h 759"/>
                <a:gd name="T4" fmla="*/ 1 w 470"/>
                <a:gd name="T5" fmla="*/ 1 h 759"/>
                <a:gd name="T6" fmla="*/ 1 w 470"/>
                <a:gd name="T7" fmla="*/ 1 h 759"/>
                <a:gd name="T8" fmla="*/ 1 w 470"/>
                <a:gd name="T9" fmla="*/ 1 h 759"/>
                <a:gd name="T10" fmla="*/ 1 w 470"/>
                <a:gd name="T11" fmla="*/ 1 h 759"/>
                <a:gd name="T12" fmla="*/ 1 w 470"/>
                <a:gd name="T13" fmla="*/ 1 h 759"/>
                <a:gd name="T14" fmla="*/ 1 w 470"/>
                <a:gd name="T15" fmla="*/ 1 h 759"/>
                <a:gd name="T16" fmla="*/ 1 w 470"/>
                <a:gd name="T17" fmla="*/ 1 h 759"/>
                <a:gd name="T18" fmla="*/ 1 w 470"/>
                <a:gd name="T19" fmla="*/ 1 h 759"/>
                <a:gd name="T20" fmla="*/ 1 w 470"/>
                <a:gd name="T21" fmla="*/ 0 h 7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0" h="759">
                  <a:moveTo>
                    <a:pt x="0" y="759"/>
                  </a:moveTo>
                  <a:lnTo>
                    <a:pt x="7" y="744"/>
                  </a:lnTo>
                  <a:lnTo>
                    <a:pt x="29" y="700"/>
                  </a:lnTo>
                  <a:lnTo>
                    <a:pt x="62" y="634"/>
                  </a:lnTo>
                  <a:lnTo>
                    <a:pt x="105" y="551"/>
                  </a:lnTo>
                  <a:lnTo>
                    <a:pt x="155" y="457"/>
                  </a:lnTo>
                  <a:lnTo>
                    <a:pt x="213" y="357"/>
                  </a:lnTo>
                  <a:lnTo>
                    <a:pt x="275" y="255"/>
                  </a:lnTo>
                  <a:lnTo>
                    <a:pt x="340" y="159"/>
                  </a:lnTo>
                  <a:lnTo>
                    <a:pt x="405" y="71"/>
                  </a:lnTo>
                  <a:lnTo>
                    <a:pt x="470" y="0"/>
                  </a:lnTo>
                </a:path>
              </a:pathLst>
            </a:custGeom>
            <a:noFill/>
            <a:ln w="1588">
              <a:solidFill>
                <a:srgbClr val="C46289"/>
              </a:solidFill>
              <a:prstDash val="solid"/>
              <a:rou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41" name="Freeform 52"/>
            <p:cNvSpPr/>
            <p:nvPr/>
          </p:nvSpPr>
          <p:spPr bwMode="ltGray">
            <a:xfrm>
              <a:off x="4384" y="3146"/>
              <a:ext cx="192" cy="379"/>
            </a:xfrm>
            <a:custGeom>
              <a:avLst/>
              <a:gdLst>
                <a:gd name="T0" fmla="*/ 0 w 383"/>
                <a:gd name="T1" fmla="*/ 0 h 759"/>
                <a:gd name="T2" fmla="*/ 1 w 383"/>
                <a:gd name="T3" fmla="*/ 0 h 759"/>
                <a:gd name="T4" fmla="*/ 1 w 383"/>
                <a:gd name="T5" fmla="*/ 0 h 759"/>
                <a:gd name="T6" fmla="*/ 1 w 383"/>
                <a:gd name="T7" fmla="*/ 0 h 759"/>
                <a:gd name="T8" fmla="*/ 1 w 383"/>
                <a:gd name="T9" fmla="*/ 0 h 759"/>
                <a:gd name="T10" fmla="*/ 1 w 383"/>
                <a:gd name="T11" fmla="*/ 0 h 759"/>
                <a:gd name="T12" fmla="*/ 1 w 383"/>
                <a:gd name="T13" fmla="*/ 0 h 759"/>
                <a:gd name="T14" fmla="*/ 1 w 383"/>
                <a:gd name="T15" fmla="*/ 0 h 759"/>
                <a:gd name="T16" fmla="*/ 1 w 383"/>
                <a:gd name="T17" fmla="*/ 0 h 759"/>
                <a:gd name="T18" fmla="*/ 1 w 383"/>
                <a:gd name="T19" fmla="*/ 0 h 759"/>
                <a:gd name="T20" fmla="*/ 1 w 383"/>
                <a:gd name="T21" fmla="*/ 0 h 7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3" h="759">
                  <a:moveTo>
                    <a:pt x="0" y="759"/>
                  </a:moveTo>
                  <a:lnTo>
                    <a:pt x="6" y="745"/>
                  </a:lnTo>
                  <a:lnTo>
                    <a:pt x="21" y="702"/>
                  </a:lnTo>
                  <a:lnTo>
                    <a:pt x="46" y="636"/>
                  </a:lnTo>
                  <a:lnTo>
                    <a:pt x="78" y="556"/>
                  </a:lnTo>
                  <a:lnTo>
                    <a:pt x="119" y="462"/>
                  </a:lnTo>
                  <a:lnTo>
                    <a:pt x="164" y="362"/>
                  </a:lnTo>
                  <a:lnTo>
                    <a:pt x="214" y="261"/>
                  </a:lnTo>
                  <a:lnTo>
                    <a:pt x="269" y="163"/>
                  </a:lnTo>
                  <a:lnTo>
                    <a:pt x="325" y="74"/>
                  </a:lnTo>
                  <a:lnTo>
                    <a:pt x="383" y="0"/>
                  </a:lnTo>
                </a:path>
              </a:pathLst>
            </a:custGeom>
            <a:noFill/>
            <a:ln w="1588">
              <a:solidFill>
                <a:srgbClr val="C46289"/>
              </a:solidFill>
              <a:prstDash val="solid"/>
              <a:rou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42" name="Freeform 53"/>
            <p:cNvSpPr/>
            <p:nvPr/>
          </p:nvSpPr>
          <p:spPr bwMode="ltGray">
            <a:xfrm>
              <a:off x="4447" y="3127"/>
              <a:ext cx="154" cy="374"/>
            </a:xfrm>
            <a:custGeom>
              <a:avLst/>
              <a:gdLst>
                <a:gd name="T0" fmla="*/ 0 w 308"/>
                <a:gd name="T1" fmla="*/ 0 h 749"/>
                <a:gd name="T2" fmla="*/ 1 w 308"/>
                <a:gd name="T3" fmla="*/ 0 h 749"/>
                <a:gd name="T4" fmla="*/ 1 w 308"/>
                <a:gd name="T5" fmla="*/ 0 h 749"/>
                <a:gd name="T6" fmla="*/ 1 w 308"/>
                <a:gd name="T7" fmla="*/ 0 h 749"/>
                <a:gd name="T8" fmla="*/ 1 w 308"/>
                <a:gd name="T9" fmla="*/ 0 h 749"/>
                <a:gd name="T10" fmla="*/ 1 w 308"/>
                <a:gd name="T11" fmla="*/ 0 h 749"/>
                <a:gd name="T12" fmla="*/ 1 w 308"/>
                <a:gd name="T13" fmla="*/ 0 h 749"/>
                <a:gd name="T14" fmla="*/ 1 w 308"/>
                <a:gd name="T15" fmla="*/ 0 h 749"/>
                <a:gd name="T16" fmla="*/ 1 w 308"/>
                <a:gd name="T17" fmla="*/ 0 h 749"/>
                <a:gd name="T18" fmla="*/ 1 w 308"/>
                <a:gd name="T19" fmla="*/ 0 h 749"/>
                <a:gd name="T20" fmla="*/ 1 w 308"/>
                <a:gd name="T21" fmla="*/ 0 h 7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8" h="749">
                  <a:moveTo>
                    <a:pt x="0" y="749"/>
                  </a:moveTo>
                  <a:lnTo>
                    <a:pt x="3" y="735"/>
                  </a:lnTo>
                  <a:lnTo>
                    <a:pt x="12" y="696"/>
                  </a:lnTo>
                  <a:lnTo>
                    <a:pt x="27" y="635"/>
                  </a:lnTo>
                  <a:lnTo>
                    <a:pt x="47" y="558"/>
                  </a:lnTo>
                  <a:lnTo>
                    <a:pt x="75" y="469"/>
                  </a:lnTo>
                  <a:lnTo>
                    <a:pt x="108" y="372"/>
                  </a:lnTo>
                  <a:lnTo>
                    <a:pt x="149" y="272"/>
                  </a:lnTo>
                  <a:lnTo>
                    <a:pt x="195" y="174"/>
                  </a:lnTo>
                  <a:lnTo>
                    <a:pt x="248" y="82"/>
                  </a:lnTo>
                  <a:lnTo>
                    <a:pt x="308" y="0"/>
                  </a:lnTo>
                </a:path>
              </a:pathLst>
            </a:custGeom>
            <a:noFill/>
            <a:ln w="1588">
              <a:solidFill>
                <a:srgbClr val="C46289"/>
              </a:solidFill>
              <a:prstDash val="solid"/>
              <a:rou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43" name="Freeform 54"/>
            <p:cNvSpPr/>
            <p:nvPr/>
          </p:nvSpPr>
          <p:spPr bwMode="ltGray">
            <a:xfrm>
              <a:off x="4485" y="3067"/>
              <a:ext cx="187" cy="411"/>
            </a:xfrm>
            <a:custGeom>
              <a:avLst/>
              <a:gdLst>
                <a:gd name="T0" fmla="*/ 0 w 374"/>
                <a:gd name="T1" fmla="*/ 1 h 822"/>
                <a:gd name="T2" fmla="*/ 1 w 374"/>
                <a:gd name="T3" fmla="*/ 1 h 822"/>
                <a:gd name="T4" fmla="*/ 1 w 374"/>
                <a:gd name="T5" fmla="*/ 1 h 822"/>
                <a:gd name="T6" fmla="*/ 1 w 374"/>
                <a:gd name="T7" fmla="*/ 1 h 822"/>
                <a:gd name="T8" fmla="*/ 1 w 374"/>
                <a:gd name="T9" fmla="*/ 1 h 822"/>
                <a:gd name="T10" fmla="*/ 1 w 374"/>
                <a:gd name="T11" fmla="*/ 1 h 822"/>
                <a:gd name="T12" fmla="*/ 1 w 374"/>
                <a:gd name="T13" fmla="*/ 1 h 822"/>
                <a:gd name="T14" fmla="*/ 1 w 374"/>
                <a:gd name="T15" fmla="*/ 1 h 822"/>
                <a:gd name="T16" fmla="*/ 1 w 374"/>
                <a:gd name="T17" fmla="*/ 1 h 822"/>
                <a:gd name="T18" fmla="*/ 1 w 374"/>
                <a:gd name="T19" fmla="*/ 1 h 822"/>
                <a:gd name="T20" fmla="*/ 1 w 374"/>
                <a:gd name="T21" fmla="*/ 0 h 8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4" h="822">
                  <a:moveTo>
                    <a:pt x="0" y="822"/>
                  </a:moveTo>
                  <a:lnTo>
                    <a:pt x="4" y="805"/>
                  </a:lnTo>
                  <a:lnTo>
                    <a:pt x="13" y="759"/>
                  </a:lnTo>
                  <a:lnTo>
                    <a:pt x="30" y="689"/>
                  </a:lnTo>
                  <a:lnTo>
                    <a:pt x="54" y="601"/>
                  </a:lnTo>
                  <a:lnTo>
                    <a:pt x="85" y="498"/>
                  </a:lnTo>
                  <a:lnTo>
                    <a:pt x="124" y="390"/>
                  </a:lnTo>
                  <a:lnTo>
                    <a:pt x="173" y="281"/>
                  </a:lnTo>
                  <a:lnTo>
                    <a:pt x="230" y="175"/>
                  </a:lnTo>
                  <a:lnTo>
                    <a:pt x="298" y="80"/>
                  </a:lnTo>
                  <a:lnTo>
                    <a:pt x="374" y="0"/>
                  </a:lnTo>
                </a:path>
              </a:pathLst>
            </a:custGeom>
            <a:noFill/>
            <a:ln w="1588">
              <a:solidFill>
                <a:srgbClr val="C46289"/>
              </a:solidFill>
              <a:prstDash val="solid"/>
              <a:rou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44" name="Freeform 55"/>
            <p:cNvSpPr/>
            <p:nvPr/>
          </p:nvSpPr>
          <p:spPr bwMode="ltGray">
            <a:xfrm>
              <a:off x="4512" y="2992"/>
              <a:ext cx="319" cy="471"/>
            </a:xfrm>
            <a:custGeom>
              <a:avLst/>
              <a:gdLst>
                <a:gd name="T0" fmla="*/ 1 w 637"/>
                <a:gd name="T1" fmla="*/ 0 h 941"/>
                <a:gd name="T2" fmla="*/ 1 w 637"/>
                <a:gd name="T3" fmla="*/ 1 h 941"/>
                <a:gd name="T4" fmla="*/ 1 w 637"/>
                <a:gd name="T5" fmla="*/ 1 h 941"/>
                <a:gd name="T6" fmla="*/ 1 w 637"/>
                <a:gd name="T7" fmla="*/ 1 h 941"/>
                <a:gd name="T8" fmla="*/ 1 w 637"/>
                <a:gd name="T9" fmla="*/ 1 h 941"/>
                <a:gd name="T10" fmla="*/ 1 w 637"/>
                <a:gd name="T11" fmla="*/ 1 h 941"/>
                <a:gd name="T12" fmla="*/ 1 w 637"/>
                <a:gd name="T13" fmla="*/ 1 h 941"/>
                <a:gd name="T14" fmla="*/ 1 w 637"/>
                <a:gd name="T15" fmla="*/ 1 h 941"/>
                <a:gd name="T16" fmla="*/ 1 w 637"/>
                <a:gd name="T17" fmla="*/ 1 h 941"/>
                <a:gd name="T18" fmla="*/ 1 w 637"/>
                <a:gd name="T19" fmla="*/ 1 h 941"/>
                <a:gd name="T20" fmla="*/ 0 w 637"/>
                <a:gd name="T21" fmla="*/ 1 h 9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37" h="941">
                  <a:moveTo>
                    <a:pt x="637" y="0"/>
                  </a:moveTo>
                  <a:lnTo>
                    <a:pt x="624" y="2"/>
                  </a:lnTo>
                  <a:lnTo>
                    <a:pt x="587" y="14"/>
                  </a:lnTo>
                  <a:lnTo>
                    <a:pt x="530" y="39"/>
                  </a:lnTo>
                  <a:lnTo>
                    <a:pt x="460" y="80"/>
                  </a:lnTo>
                  <a:lnTo>
                    <a:pt x="380" y="143"/>
                  </a:lnTo>
                  <a:lnTo>
                    <a:pt x="294" y="234"/>
                  </a:lnTo>
                  <a:lnTo>
                    <a:pt x="209" y="354"/>
                  </a:lnTo>
                  <a:lnTo>
                    <a:pt x="128" y="508"/>
                  </a:lnTo>
                  <a:lnTo>
                    <a:pt x="57" y="703"/>
                  </a:lnTo>
                  <a:lnTo>
                    <a:pt x="0" y="941"/>
                  </a:lnTo>
                </a:path>
              </a:pathLst>
            </a:custGeom>
            <a:noFill/>
            <a:ln w="1588">
              <a:solidFill>
                <a:srgbClr val="C46289"/>
              </a:solidFill>
              <a:prstDash val="solid"/>
              <a:rou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45" name="Freeform 56"/>
            <p:cNvSpPr/>
            <p:nvPr/>
          </p:nvSpPr>
          <p:spPr bwMode="ltGray">
            <a:xfrm>
              <a:off x="4537" y="3014"/>
              <a:ext cx="289" cy="438"/>
            </a:xfrm>
            <a:custGeom>
              <a:avLst/>
              <a:gdLst>
                <a:gd name="T0" fmla="*/ 1 w 578"/>
                <a:gd name="T1" fmla="*/ 0 h 876"/>
                <a:gd name="T2" fmla="*/ 1 w 578"/>
                <a:gd name="T3" fmla="*/ 1 h 876"/>
                <a:gd name="T4" fmla="*/ 1 w 578"/>
                <a:gd name="T5" fmla="*/ 1 h 876"/>
                <a:gd name="T6" fmla="*/ 1 w 578"/>
                <a:gd name="T7" fmla="*/ 1 h 876"/>
                <a:gd name="T8" fmla="*/ 1 w 578"/>
                <a:gd name="T9" fmla="*/ 1 h 876"/>
                <a:gd name="T10" fmla="*/ 1 w 578"/>
                <a:gd name="T11" fmla="*/ 1 h 876"/>
                <a:gd name="T12" fmla="*/ 1 w 578"/>
                <a:gd name="T13" fmla="*/ 1 h 876"/>
                <a:gd name="T14" fmla="*/ 1 w 578"/>
                <a:gd name="T15" fmla="*/ 1 h 876"/>
                <a:gd name="T16" fmla="*/ 1 w 578"/>
                <a:gd name="T17" fmla="*/ 1 h 876"/>
                <a:gd name="T18" fmla="*/ 1 w 578"/>
                <a:gd name="T19" fmla="*/ 1 h 876"/>
                <a:gd name="T20" fmla="*/ 0 w 578"/>
                <a:gd name="T21" fmla="*/ 1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8" h="876">
                  <a:moveTo>
                    <a:pt x="578" y="0"/>
                  </a:moveTo>
                  <a:lnTo>
                    <a:pt x="564" y="10"/>
                  </a:lnTo>
                  <a:lnTo>
                    <a:pt x="529" y="37"/>
                  </a:lnTo>
                  <a:lnTo>
                    <a:pt x="474" y="82"/>
                  </a:lnTo>
                  <a:lnTo>
                    <a:pt x="405" y="145"/>
                  </a:lnTo>
                  <a:lnTo>
                    <a:pt x="328" y="225"/>
                  </a:lnTo>
                  <a:lnTo>
                    <a:pt x="249" y="323"/>
                  </a:lnTo>
                  <a:lnTo>
                    <a:pt x="171" y="437"/>
                  </a:lnTo>
                  <a:lnTo>
                    <a:pt x="100" y="567"/>
                  </a:lnTo>
                  <a:lnTo>
                    <a:pt x="41" y="714"/>
                  </a:lnTo>
                  <a:lnTo>
                    <a:pt x="0" y="876"/>
                  </a:lnTo>
                </a:path>
              </a:pathLst>
            </a:custGeom>
            <a:noFill/>
            <a:ln w="1588">
              <a:solidFill>
                <a:srgbClr val="C46289"/>
              </a:solidFill>
              <a:prstDash val="solid"/>
              <a:rou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46" name="Freeform 57"/>
            <p:cNvSpPr/>
            <p:nvPr/>
          </p:nvSpPr>
          <p:spPr bwMode="ltGray">
            <a:xfrm>
              <a:off x="4286" y="3359"/>
              <a:ext cx="263" cy="232"/>
            </a:xfrm>
            <a:custGeom>
              <a:avLst/>
              <a:gdLst>
                <a:gd name="T0" fmla="*/ 1 w 525"/>
                <a:gd name="T1" fmla="*/ 0 h 464"/>
                <a:gd name="T2" fmla="*/ 1 w 525"/>
                <a:gd name="T3" fmla="*/ 1 h 464"/>
                <a:gd name="T4" fmla="*/ 1 w 525"/>
                <a:gd name="T5" fmla="*/ 1 h 464"/>
                <a:gd name="T6" fmla="*/ 1 w 525"/>
                <a:gd name="T7" fmla="*/ 1 h 464"/>
                <a:gd name="T8" fmla="*/ 1 w 525"/>
                <a:gd name="T9" fmla="*/ 1 h 464"/>
                <a:gd name="T10" fmla="*/ 1 w 525"/>
                <a:gd name="T11" fmla="*/ 1 h 464"/>
                <a:gd name="T12" fmla="*/ 1 w 525"/>
                <a:gd name="T13" fmla="*/ 1 h 464"/>
                <a:gd name="T14" fmla="*/ 1 w 525"/>
                <a:gd name="T15" fmla="*/ 1 h 464"/>
                <a:gd name="T16" fmla="*/ 1 w 525"/>
                <a:gd name="T17" fmla="*/ 1 h 464"/>
                <a:gd name="T18" fmla="*/ 1 w 525"/>
                <a:gd name="T19" fmla="*/ 1 h 464"/>
                <a:gd name="T20" fmla="*/ 1 w 525"/>
                <a:gd name="T21" fmla="*/ 1 h 464"/>
                <a:gd name="T22" fmla="*/ 1 w 525"/>
                <a:gd name="T23" fmla="*/ 1 h 464"/>
                <a:gd name="T24" fmla="*/ 1 w 525"/>
                <a:gd name="T25" fmla="*/ 1 h 464"/>
                <a:gd name="T26" fmla="*/ 1 w 525"/>
                <a:gd name="T27" fmla="*/ 1 h 464"/>
                <a:gd name="T28" fmla="*/ 1 w 525"/>
                <a:gd name="T29" fmla="*/ 1 h 464"/>
                <a:gd name="T30" fmla="*/ 1 w 525"/>
                <a:gd name="T31" fmla="*/ 1 h 464"/>
                <a:gd name="T32" fmla="*/ 1 w 525"/>
                <a:gd name="T33" fmla="*/ 1 h 464"/>
                <a:gd name="T34" fmla="*/ 1 w 525"/>
                <a:gd name="T35" fmla="*/ 1 h 464"/>
                <a:gd name="T36" fmla="*/ 1 w 525"/>
                <a:gd name="T37" fmla="*/ 1 h 464"/>
                <a:gd name="T38" fmla="*/ 1 w 525"/>
                <a:gd name="T39" fmla="*/ 1 h 464"/>
                <a:gd name="T40" fmla="*/ 1 w 525"/>
                <a:gd name="T41" fmla="*/ 1 h 464"/>
                <a:gd name="T42" fmla="*/ 1 w 525"/>
                <a:gd name="T43" fmla="*/ 1 h 464"/>
                <a:gd name="T44" fmla="*/ 1 w 525"/>
                <a:gd name="T45" fmla="*/ 1 h 464"/>
                <a:gd name="T46" fmla="*/ 1 w 525"/>
                <a:gd name="T47" fmla="*/ 1 h 464"/>
                <a:gd name="T48" fmla="*/ 1 w 525"/>
                <a:gd name="T49" fmla="*/ 1 h 464"/>
                <a:gd name="T50" fmla="*/ 1 w 525"/>
                <a:gd name="T51" fmla="*/ 1 h 464"/>
                <a:gd name="T52" fmla="*/ 1 w 525"/>
                <a:gd name="T53" fmla="*/ 1 h 464"/>
                <a:gd name="T54" fmla="*/ 1 w 525"/>
                <a:gd name="T55" fmla="*/ 1 h 464"/>
                <a:gd name="T56" fmla="*/ 1 w 525"/>
                <a:gd name="T57" fmla="*/ 1 h 464"/>
                <a:gd name="T58" fmla="*/ 1 w 525"/>
                <a:gd name="T59" fmla="*/ 1 h 464"/>
                <a:gd name="T60" fmla="*/ 1 w 525"/>
                <a:gd name="T61" fmla="*/ 1 h 464"/>
                <a:gd name="T62" fmla="*/ 1 w 525"/>
                <a:gd name="T63" fmla="*/ 1 h 464"/>
                <a:gd name="T64" fmla="*/ 1 w 525"/>
                <a:gd name="T65" fmla="*/ 1 h 464"/>
                <a:gd name="T66" fmla="*/ 1 w 525"/>
                <a:gd name="T67" fmla="*/ 1 h 464"/>
                <a:gd name="T68" fmla="*/ 1 w 525"/>
                <a:gd name="T69" fmla="*/ 1 h 464"/>
                <a:gd name="T70" fmla="*/ 1 w 525"/>
                <a:gd name="T71" fmla="*/ 1 h 464"/>
                <a:gd name="T72" fmla="*/ 1 w 525"/>
                <a:gd name="T73" fmla="*/ 1 h 464"/>
                <a:gd name="T74" fmla="*/ 1 w 525"/>
                <a:gd name="T75" fmla="*/ 1 h 464"/>
                <a:gd name="T76" fmla="*/ 1 w 525"/>
                <a:gd name="T77" fmla="*/ 1 h 464"/>
                <a:gd name="T78" fmla="*/ 1 w 525"/>
                <a:gd name="T79" fmla="*/ 1 h 464"/>
                <a:gd name="T80" fmla="*/ 1 w 525"/>
                <a:gd name="T81" fmla="*/ 1 h 464"/>
                <a:gd name="T82" fmla="*/ 1 w 525"/>
                <a:gd name="T83" fmla="*/ 1 h 464"/>
                <a:gd name="T84" fmla="*/ 0 w 525"/>
                <a:gd name="T85" fmla="*/ 1 h 464"/>
                <a:gd name="T86" fmla="*/ 0 w 525"/>
                <a:gd name="T87" fmla="*/ 1 h 4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5" h="464">
                  <a:moveTo>
                    <a:pt x="0" y="352"/>
                  </a:moveTo>
                  <a:lnTo>
                    <a:pt x="74" y="0"/>
                  </a:lnTo>
                  <a:lnTo>
                    <a:pt x="62" y="42"/>
                  </a:lnTo>
                  <a:lnTo>
                    <a:pt x="55" y="80"/>
                  </a:lnTo>
                  <a:lnTo>
                    <a:pt x="52" y="113"/>
                  </a:lnTo>
                  <a:lnTo>
                    <a:pt x="54" y="141"/>
                  </a:lnTo>
                  <a:lnTo>
                    <a:pt x="56" y="166"/>
                  </a:lnTo>
                  <a:lnTo>
                    <a:pt x="61" y="188"/>
                  </a:lnTo>
                  <a:lnTo>
                    <a:pt x="67" y="203"/>
                  </a:lnTo>
                  <a:lnTo>
                    <a:pt x="71" y="215"/>
                  </a:lnTo>
                  <a:lnTo>
                    <a:pt x="75" y="222"/>
                  </a:lnTo>
                  <a:lnTo>
                    <a:pt x="77" y="225"/>
                  </a:lnTo>
                  <a:lnTo>
                    <a:pt x="88" y="216"/>
                  </a:lnTo>
                  <a:lnTo>
                    <a:pt x="99" y="203"/>
                  </a:lnTo>
                  <a:lnTo>
                    <a:pt x="107" y="183"/>
                  </a:lnTo>
                  <a:lnTo>
                    <a:pt x="116" y="162"/>
                  </a:lnTo>
                  <a:lnTo>
                    <a:pt x="121" y="138"/>
                  </a:lnTo>
                  <a:lnTo>
                    <a:pt x="127" y="114"/>
                  </a:lnTo>
                  <a:lnTo>
                    <a:pt x="131" y="94"/>
                  </a:lnTo>
                  <a:lnTo>
                    <a:pt x="135" y="76"/>
                  </a:lnTo>
                  <a:lnTo>
                    <a:pt x="136" y="64"/>
                  </a:lnTo>
                  <a:lnTo>
                    <a:pt x="137" y="61"/>
                  </a:lnTo>
                  <a:lnTo>
                    <a:pt x="126" y="117"/>
                  </a:lnTo>
                  <a:lnTo>
                    <a:pt x="121" y="159"/>
                  </a:lnTo>
                  <a:lnTo>
                    <a:pt x="123" y="190"/>
                  </a:lnTo>
                  <a:lnTo>
                    <a:pt x="126" y="213"/>
                  </a:lnTo>
                  <a:lnTo>
                    <a:pt x="132" y="227"/>
                  </a:lnTo>
                  <a:lnTo>
                    <a:pt x="141" y="235"/>
                  </a:lnTo>
                  <a:lnTo>
                    <a:pt x="149" y="238"/>
                  </a:lnTo>
                  <a:lnTo>
                    <a:pt x="156" y="239"/>
                  </a:lnTo>
                  <a:lnTo>
                    <a:pt x="161" y="238"/>
                  </a:lnTo>
                  <a:lnTo>
                    <a:pt x="163" y="237"/>
                  </a:lnTo>
                  <a:lnTo>
                    <a:pt x="175" y="231"/>
                  </a:lnTo>
                  <a:lnTo>
                    <a:pt x="188" y="218"/>
                  </a:lnTo>
                  <a:lnTo>
                    <a:pt x="203" y="202"/>
                  </a:lnTo>
                  <a:lnTo>
                    <a:pt x="216" y="183"/>
                  </a:lnTo>
                  <a:lnTo>
                    <a:pt x="228" y="163"/>
                  </a:lnTo>
                  <a:lnTo>
                    <a:pt x="238" y="144"/>
                  </a:lnTo>
                  <a:lnTo>
                    <a:pt x="248" y="126"/>
                  </a:lnTo>
                  <a:lnTo>
                    <a:pt x="255" y="112"/>
                  </a:lnTo>
                  <a:lnTo>
                    <a:pt x="260" y="102"/>
                  </a:lnTo>
                  <a:lnTo>
                    <a:pt x="261" y="99"/>
                  </a:lnTo>
                  <a:lnTo>
                    <a:pt x="222" y="190"/>
                  </a:lnTo>
                  <a:lnTo>
                    <a:pt x="211" y="216"/>
                  </a:lnTo>
                  <a:lnTo>
                    <a:pt x="207" y="234"/>
                  </a:lnTo>
                  <a:lnTo>
                    <a:pt x="210" y="247"/>
                  </a:lnTo>
                  <a:lnTo>
                    <a:pt x="217" y="253"/>
                  </a:lnTo>
                  <a:lnTo>
                    <a:pt x="228" y="257"/>
                  </a:lnTo>
                  <a:lnTo>
                    <a:pt x="239" y="257"/>
                  </a:lnTo>
                  <a:lnTo>
                    <a:pt x="251" y="254"/>
                  </a:lnTo>
                  <a:lnTo>
                    <a:pt x="262" y="251"/>
                  </a:lnTo>
                  <a:lnTo>
                    <a:pt x="269" y="248"/>
                  </a:lnTo>
                  <a:lnTo>
                    <a:pt x="272" y="247"/>
                  </a:lnTo>
                  <a:lnTo>
                    <a:pt x="525" y="44"/>
                  </a:lnTo>
                  <a:lnTo>
                    <a:pt x="282" y="263"/>
                  </a:lnTo>
                  <a:lnTo>
                    <a:pt x="285" y="279"/>
                  </a:lnTo>
                  <a:lnTo>
                    <a:pt x="298" y="285"/>
                  </a:lnTo>
                  <a:lnTo>
                    <a:pt x="319" y="284"/>
                  </a:lnTo>
                  <a:lnTo>
                    <a:pt x="344" y="276"/>
                  </a:lnTo>
                  <a:lnTo>
                    <a:pt x="373" y="264"/>
                  </a:lnTo>
                  <a:lnTo>
                    <a:pt x="402" y="250"/>
                  </a:lnTo>
                  <a:lnTo>
                    <a:pt x="429" y="235"/>
                  </a:lnTo>
                  <a:lnTo>
                    <a:pt x="450" y="224"/>
                  </a:lnTo>
                  <a:lnTo>
                    <a:pt x="465" y="214"/>
                  </a:lnTo>
                  <a:lnTo>
                    <a:pt x="471" y="210"/>
                  </a:lnTo>
                  <a:lnTo>
                    <a:pt x="118" y="454"/>
                  </a:lnTo>
                  <a:lnTo>
                    <a:pt x="117" y="455"/>
                  </a:lnTo>
                  <a:lnTo>
                    <a:pt x="111" y="458"/>
                  </a:lnTo>
                  <a:lnTo>
                    <a:pt x="102" y="460"/>
                  </a:lnTo>
                  <a:lnTo>
                    <a:pt x="92" y="462"/>
                  </a:lnTo>
                  <a:lnTo>
                    <a:pt x="81" y="464"/>
                  </a:lnTo>
                  <a:lnTo>
                    <a:pt x="69" y="462"/>
                  </a:lnTo>
                  <a:lnTo>
                    <a:pt x="58" y="459"/>
                  </a:lnTo>
                  <a:lnTo>
                    <a:pt x="50" y="451"/>
                  </a:lnTo>
                  <a:lnTo>
                    <a:pt x="44" y="437"/>
                  </a:lnTo>
                  <a:lnTo>
                    <a:pt x="40" y="420"/>
                  </a:lnTo>
                  <a:lnTo>
                    <a:pt x="40" y="418"/>
                  </a:lnTo>
                  <a:lnTo>
                    <a:pt x="40" y="414"/>
                  </a:lnTo>
                  <a:lnTo>
                    <a:pt x="40" y="407"/>
                  </a:lnTo>
                  <a:lnTo>
                    <a:pt x="39" y="398"/>
                  </a:lnTo>
                  <a:lnTo>
                    <a:pt x="37" y="390"/>
                  </a:lnTo>
                  <a:lnTo>
                    <a:pt x="33" y="380"/>
                  </a:lnTo>
                  <a:lnTo>
                    <a:pt x="29" y="371"/>
                  </a:lnTo>
                  <a:lnTo>
                    <a:pt x="21" y="363"/>
                  </a:lnTo>
                  <a:lnTo>
                    <a:pt x="12" y="357"/>
                  </a:lnTo>
                  <a:lnTo>
                    <a:pt x="0" y="353"/>
                  </a:lnTo>
                  <a:lnTo>
                    <a:pt x="0" y="352"/>
                  </a:lnTo>
                  <a:close/>
                </a:path>
              </a:pathLst>
            </a:custGeom>
            <a:solidFill>
              <a:srgbClr val="FFC2D9"/>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47" name="Freeform 58"/>
            <p:cNvSpPr/>
            <p:nvPr/>
          </p:nvSpPr>
          <p:spPr bwMode="ltGray">
            <a:xfrm>
              <a:off x="4287" y="3361"/>
              <a:ext cx="260" cy="229"/>
            </a:xfrm>
            <a:custGeom>
              <a:avLst/>
              <a:gdLst>
                <a:gd name="T0" fmla="*/ 0 w 521"/>
                <a:gd name="T1" fmla="*/ 0 h 458"/>
                <a:gd name="T2" fmla="*/ 0 w 521"/>
                <a:gd name="T3" fmla="*/ 1 h 458"/>
                <a:gd name="T4" fmla="*/ 0 w 521"/>
                <a:gd name="T5" fmla="*/ 1 h 458"/>
                <a:gd name="T6" fmla="*/ 0 w 521"/>
                <a:gd name="T7" fmla="*/ 1 h 458"/>
                <a:gd name="T8" fmla="*/ 0 w 521"/>
                <a:gd name="T9" fmla="*/ 1 h 458"/>
                <a:gd name="T10" fmla="*/ 0 w 521"/>
                <a:gd name="T11" fmla="*/ 1 h 458"/>
                <a:gd name="T12" fmla="*/ 0 w 521"/>
                <a:gd name="T13" fmla="*/ 1 h 458"/>
                <a:gd name="T14" fmla="*/ 0 w 521"/>
                <a:gd name="T15" fmla="*/ 1 h 458"/>
                <a:gd name="T16" fmla="*/ 0 w 521"/>
                <a:gd name="T17" fmla="*/ 1 h 458"/>
                <a:gd name="T18" fmla="*/ 0 w 521"/>
                <a:gd name="T19" fmla="*/ 1 h 458"/>
                <a:gd name="T20" fmla="*/ 0 w 521"/>
                <a:gd name="T21" fmla="*/ 1 h 458"/>
                <a:gd name="T22" fmla="*/ 0 w 521"/>
                <a:gd name="T23" fmla="*/ 1 h 458"/>
                <a:gd name="T24" fmla="*/ 0 w 521"/>
                <a:gd name="T25" fmla="*/ 1 h 458"/>
                <a:gd name="T26" fmla="*/ 0 w 521"/>
                <a:gd name="T27" fmla="*/ 1 h 458"/>
                <a:gd name="T28" fmla="*/ 0 w 521"/>
                <a:gd name="T29" fmla="*/ 1 h 458"/>
                <a:gd name="T30" fmla="*/ 0 w 521"/>
                <a:gd name="T31" fmla="*/ 1 h 458"/>
                <a:gd name="T32" fmla="*/ 0 w 521"/>
                <a:gd name="T33" fmla="*/ 1 h 458"/>
                <a:gd name="T34" fmla="*/ 0 w 521"/>
                <a:gd name="T35" fmla="*/ 1 h 458"/>
                <a:gd name="T36" fmla="*/ 0 w 521"/>
                <a:gd name="T37" fmla="*/ 1 h 458"/>
                <a:gd name="T38" fmla="*/ 0 w 521"/>
                <a:gd name="T39" fmla="*/ 1 h 458"/>
                <a:gd name="T40" fmla="*/ 0 w 521"/>
                <a:gd name="T41" fmla="*/ 1 h 458"/>
                <a:gd name="T42" fmla="*/ 0 w 521"/>
                <a:gd name="T43" fmla="*/ 1 h 458"/>
                <a:gd name="T44" fmla="*/ 0 w 521"/>
                <a:gd name="T45" fmla="*/ 1 h 458"/>
                <a:gd name="T46" fmla="*/ 0 w 521"/>
                <a:gd name="T47" fmla="*/ 1 h 458"/>
                <a:gd name="T48" fmla="*/ 0 w 521"/>
                <a:gd name="T49" fmla="*/ 1 h 458"/>
                <a:gd name="T50" fmla="*/ 0 w 521"/>
                <a:gd name="T51" fmla="*/ 1 h 458"/>
                <a:gd name="T52" fmla="*/ 0 w 521"/>
                <a:gd name="T53" fmla="*/ 1 h 458"/>
                <a:gd name="T54" fmla="*/ 0 w 521"/>
                <a:gd name="T55" fmla="*/ 1 h 458"/>
                <a:gd name="T56" fmla="*/ 0 w 521"/>
                <a:gd name="T57" fmla="*/ 1 h 458"/>
                <a:gd name="T58" fmla="*/ 0 w 521"/>
                <a:gd name="T59" fmla="*/ 1 h 458"/>
                <a:gd name="T60" fmla="*/ 0 w 521"/>
                <a:gd name="T61" fmla="*/ 1 h 458"/>
                <a:gd name="T62" fmla="*/ 0 w 521"/>
                <a:gd name="T63" fmla="*/ 1 h 458"/>
                <a:gd name="T64" fmla="*/ 0 w 521"/>
                <a:gd name="T65" fmla="*/ 1 h 458"/>
                <a:gd name="T66" fmla="*/ 0 w 521"/>
                <a:gd name="T67" fmla="*/ 1 h 458"/>
                <a:gd name="T68" fmla="*/ 0 w 521"/>
                <a:gd name="T69" fmla="*/ 1 h 458"/>
                <a:gd name="T70" fmla="*/ 0 w 521"/>
                <a:gd name="T71" fmla="*/ 1 h 458"/>
                <a:gd name="T72" fmla="*/ 0 w 521"/>
                <a:gd name="T73" fmla="*/ 1 h 458"/>
                <a:gd name="T74" fmla="*/ 0 w 521"/>
                <a:gd name="T75" fmla="*/ 1 h 458"/>
                <a:gd name="T76" fmla="*/ 0 w 521"/>
                <a:gd name="T77" fmla="*/ 1 h 458"/>
                <a:gd name="T78" fmla="*/ 0 w 521"/>
                <a:gd name="T79" fmla="*/ 1 h 458"/>
                <a:gd name="T80" fmla="*/ 0 w 521"/>
                <a:gd name="T81" fmla="*/ 1 h 458"/>
                <a:gd name="T82" fmla="*/ 0 w 521"/>
                <a:gd name="T83" fmla="*/ 1 h 458"/>
                <a:gd name="T84" fmla="*/ 0 w 521"/>
                <a:gd name="T85" fmla="*/ 1 h 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21" h="458">
                  <a:moveTo>
                    <a:pt x="0" y="348"/>
                  </a:moveTo>
                  <a:lnTo>
                    <a:pt x="73" y="0"/>
                  </a:lnTo>
                  <a:lnTo>
                    <a:pt x="61" y="41"/>
                  </a:lnTo>
                  <a:lnTo>
                    <a:pt x="54" y="78"/>
                  </a:lnTo>
                  <a:lnTo>
                    <a:pt x="51" y="111"/>
                  </a:lnTo>
                  <a:lnTo>
                    <a:pt x="53" y="141"/>
                  </a:lnTo>
                  <a:lnTo>
                    <a:pt x="55" y="165"/>
                  </a:lnTo>
                  <a:lnTo>
                    <a:pt x="60" y="186"/>
                  </a:lnTo>
                  <a:lnTo>
                    <a:pt x="66" y="202"/>
                  </a:lnTo>
                  <a:lnTo>
                    <a:pt x="70" y="214"/>
                  </a:lnTo>
                  <a:lnTo>
                    <a:pt x="74" y="220"/>
                  </a:lnTo>
                  <a:lnTo>
                    <a:pt x="75" y="222"/>
                  </a:lnTo>
                  <a:lnTo>
                    <a:pt x="87" y="215"/>
                  </a:lnTo>
                  <a:lnTo>
                    <a:pt x="98" y="200"/>
                  </a:lnTo>
                  <a:lnTo>
                    <a:pt x="106" y="181"/>
                  </a:lnTo>
                  <a:lnTo>
                    <a:pt x="115" y="160"/>
                  </a:lnTo>
                  <a:lnTo>
                    <a:pt x="120" y="136"/>
                  </a:lnTo>
                  <a:lnTo>
                    <a:pt x="125" y="114"/>
                  </a:lnTo>
                  <a:lnTo>
                    <a:pt x="130" y="92"/>
                  </a:lnTo>
                  <a:lnTo>
                    <a:pt x="132" y="76"/>
                  </a:lnTo>
                  <a:lnTo>
                    <a:pt x="135" y="64"/>
                  </a:lnTo>
                  <a:lnTo>
                    <a:pt x="135" y="59"/>
                  </a:lnTo>
                  <a:lnTo>
                    <a:pt x="125" y="115"/>
                  </a:lnTo>
                  <a:lnTo>
                    <a:pt x="120" y="158"/>
                  </a:lnTo>
                  <a:lnTo>
                    <a:pt x="120" y="189"/>
                  </a:lnTo>
                  <a:lnTo>
                    <a:pt x="125" y="211"/>
                  </a:lnTo>
                  <a:lnTo>
                    <a:pt x="131" y="225"/>
                  </a:lnTo>
                  <a:lnTo>
                    <a:pt x="140" y="233"/>
                  </a:lnTo>
                  <a:lnTo>
                    <a:pt x="147" y="236"/>
                  </a:lnTo>
                  <a:lnTo>
                    <a:pt x="154" y="236"/>
                  </a:lnTo>
                  <a:lnTo>
                    <a:pt x="160" y="236"/>
                  </a:lnTo>
                  <a:lnTo>
                    <a:pt x="161" y="235"/>
                  </a:lnTo>
                  <a:lnTo>
                    <a:pt x="174" y="228"/>
                  </a:lnTo>
                  <a:lnTo>
                    <a:pt x="187" y="216"/>
                  </a:lnTo>
                  <a:lnTo>
                    <a:pt x="200" y="200"/>
                  </a:lnTo>
                  <a:lnTo>
                    <a:pt x="212" y="181"/>
                  </a:lnTo>
                  <a:lnTo>
                    <a:pt x="225" y="161"/>
                  </a:lnTo>
                  <a:lnTo>
                    <a:pt x="236" y="142"/>
                  </a:lnTo>
                  <a:lnTo>
                    <a:pt x="246" y="124"/>
                  </a:lnTo>
                  <a:lnTo>
                    <a:pt x="253" y="110"/>
                  </a:lnTo>
                  <a:lnTo>
                    <a:pt x="258" y="101"/>
                  </a:lnTo>
                  <a:lnTo>
                    <a:pt x="259" y="97"/>
                  </a:lnTo>
                  <a:lnTo>
                    <a:pt x="219" y="189"/>
                  </a:lnTo>
                  <a:lnTo>
                    <a:pt x="209" y="214"/>
                  </a:lnTo>
                  <a:lnTo>
                    <a:pt x="205" y="233"/>
                  </a:lnTo>
                  <a:lnTo>
                    <a:pt x="207" y="244"/>
                  </a:lnTo>
                  <a:lnTo>
                    <a:pt x="215" y="252"/>
                  </a:lnTo>
                  <a:lnTo>
                    <a:pt x="225" y="254"/>
                  </a:lnTo>
                  <a:lnTo>
                    <a:pt x="237" y="254"/>
                  </a:lnTo>
                  <a:lnTo>
                    <a:pt x="249" y="252"/>
                  </a:lnTo>
                  <a:lnTo>
                    <a:pt x="259" y="249"/>
                  </a:lnTo>
                  <a:lnTo>
                    <a:pt x="266" y="247"/>
                  </a:lnTo>
                  <a:lnTo>
                    <a:pt x="269" y="246"/>
                  </a:lnTo>
                  <a:lnTo>
                    <a:pt x="521" y="44"/>
                  </a:lnTo>
                  <a:lnTo>
                    <a:pt x="279" y="261"/>
                  </a:lnTo>
                  <a:lnTo>
                    <a:pt x="283" y="277"/>
                  </a:lnTo>
                  <a:lnTo>
                    <a:pt x="296" y="283"/>
                  </a:lnTo>
                  <a:lnTo>
                    <a:pt x="316" y="281"/>
                  </a:lnTo>
                  <a:lnTo>
                    <a:pt x="341" y="273"/>
                  </a:lnTo>
                  <a:lnTo>
                    <a:pt x="370" y="261"/>
                  </a:lnTo>
                  <a:lnTo>
                    <a:pt x="398" y="248"/>
                  </a:lnTo>
                  <a:lnTo>
                    <a:pt x="424" y="234"/>
                  </a:lnTo>
                  <a:lnTo>
                    <a:pt x="446" y="221"/>
                  </a:lnTo>
                  <a:lnTo>
                    <a:pt x="460" y="212"/>
                  </a:lnTo>
                  <a:lnTo>
                    <a:pt x="466" y="209"/>
                  </a:lnTo>
                  <a:lnTo>
                    <a:pt x="117" y="449"/>
                  </a:lnTo>
                  <a:lnTo>
                    <a:pt x="116" y="450"/>
                  </a:lnTo>
                  <a:lnTo>
                    <a:pt x="110" y="452"/>
                  </a:lnTo>
                  <a:lnTo>
                    <a:pt x="101" y="455"/>
                  </a:lnTo>
                  <a:lnTo>
                    <a:pt x="91" y="457"/>
                  </a:lnTo>
                  <a:lnTo>
                    <a:pt x="80" y="458"/>
                  </a:lnTo>
                  <a:lnTo>
                    <a:pt x="69" y="457"/>
                  </a:lnTo>
                  <a:lnTo>
                    <a:pt x="59" y="454"/>
                  </a:lnTo>
                  <a:lnTo>
                    <a:pt x="50" y="445"/>
                  </a:lnTo>
                  <a:lnTo>
                    <a:pt x="44" y="433"/>
                  </a:lnTo>
                  <a:lnTo>
                    <a:pt x="41" y="414"/>
                  </a:lnTo>
                  <a:lnTo>
                    <a:pt x="41" y="413"/>
                  </a:lnTo>
                  <a:lnTo>
                    <a:pt x="41" y="409"/>
                  </a:lnTo>
                  <a:lnTo>
                    <a:pt x="41" y="403"/>
                  </a:lnTo>
                  <a:lnTo>
                    <a:pt x="39" y="394"/>
                  </a:lnTo>
                  <a:lnTo>
                    <a:pt x="37" y="385"/>
                  </a:lnTo>
                  <a:lnTo>
                    <a:pt x="34" y="375"/>
                  </a:lnTo>
                  <a:lnTo>
                    <a:pt x="29" y="366"/>
                  </a:lnTo>
                  <a:lnTo>
                    <a:pt x="22" y="359"/>
                  </a:lnTo>
                  <a:lnTo>
                    <a:pt x="12" y="351"/>
                  </a:lnTo>
                  <a:lnTo>
                    <a:pt x="0" y="348"/>
                  </a:lnTo>
                  <a:close/>
                </a:path>
              </a:pathLst>
            </a:custGeom>
            <a:solidFill>
              <a:srgbClr val="FFC5DB"/>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48" name="Freeform 59"/>
            <p:cNvSpPr/>
            <p:nvPr/>
          </p:nvSpPr>
          <p:spPr bwMode="ltGray">
            <a:xfrm>
              <a:off x="4287" y="3363"/>
              <a:ext cx="258" cy="227"/>
            </a:xfrm>
            <a:custGeom>
              <a:avLst/>
              <a:gdLst>
                <a:gd name="T0" fmla="*/ 1 w 515"/>
                <a:gd name="T1" fmla="*/ 0 h 454"/>
                <a:gd name="T2" fmla="*/ 1 w 515"/>
                <a:gd name="T3" fmla="*/ 1 h 454"/>
                <a:gd name="T4" fmla="*/ 1 w 515"/>
                <a:gd name="T5" fmla="*/ 1 h 454"/>
                <a:gd name="T6" fmla="*/ 1 w 515"/>
                <a:gd name="T7" fmla="*/ 1 h 454"/>
                <a:gd name="T8" fmla="*/ 1 w 515"/>
                <a:gd name="T9" fmla="*/ 1 h 454"/>
                <a:gd name="T10" fmla="*/ 1 w 515"/>
                <a:gd name="T11" fmla="*/ 1 h 454"/>
                <a:gd name="T12" fmla="*/ 1 w 515"/>
                <a:gd name="T13" fmla="*/ 1 h 454"/>
                <a:gd name="T14" fmla="*/ 1 w 515"/>
                <a:gd name="T15" fmla="*/ 1 h 454"/>
                <a:gd name="T16" fmla="*/ 1 w 515"/>
                <a:gd name="T17" fmla="*/ 1 h 454"/>
                <a:gd name="T18" fmla="*/ 1 w 515"/>
                <a:gd name="T19" fmla="*/ 1 h 454"/>
                <a:gd name="T20" fmla="*/ 1 w 515"/>
                <a:gd name="T21" fmla="*/ 1 h 454"/>
                <a:gd name="T22" fmla="*/ 1 w 515"/>
                <a:gd name="T23" fmla="*/ 1 h 454"/>
                <a:gd name="T24" fmla="*/ 1 w 515"/>
                <a:gd name="T25" fmla="*/ 1 h 454"/>
                <a:gd name="T26" fmla="*/ 1 w 515"/>
                <a:gd name="T27" fmla="*/ 1 h 454"/>
                <a:gd name="T28" fmla="*/ 1 w 515"/>
                <a:gd name="T29" fmla="*/ 1 h 454"/>
                <a:gd name="T30" fmla="*/ 1 w 515"/>
                <a:gd name="T31" fmla="*/ 1 h 454"/>
                <a:gd name="T32" fmla="*/ 1 w 515"/>
                <a:gd name="T33" fmla="*/ 1 h 454"/>
                <a:gd name="T34" fmla="*/ 1 w 515"/>
                <a:gd name="T35" fmla="*/ 1 h 454"/>
                <a:gd name="T36" fmla="*/ 1 w 515"/>
                <a:gd name="T37" fmla="*/ 1 h 454"/>
                <a:gd name="T38" fmla="*/ 1 w 515"/>
                <a:gd name="T39" fmla="*/ 1 h 454"/>
                <a:gd name="T40" fmla="*/ 1 w 515"/>
                <a:gd name="T41" fmla="*/ 1 h 454"/>
                <a:gd name="T42" fmla="*/ 1 w 515"/>
                <a:gd name="T43" fmla="*/ 1 h 454"/>
                <a:gd name="T44" fmla="*/ 1 w 515"/>
                <a:gd name="T45" fmla="*/ 1 h 454"/>
                <a:gd name="T46" fmla="*/ 1 w 515"/>
                <a:gd name="T47" fmla="*/ 1 h 454"/>
                <a:gd name="T48" fmla="*/ 1 w 515"/>
                <a:gd name="T49" fmla="*/ 1 h 454"/>
                <a:gd name="T50" fmla="*/ 1 w 515"/>
                <a:gd name="T51" fmla="*/ 1 h 454"/>
                <a:gd name="T52" fmla="*/ 1 w 515"/>
                <a:gd name="T53" fmla="*/ 1 h 454"/>
                <a:gd name="T54" fmla="*/ 1 w 515"/>
                <a:gd name="T55" fmla="*/ 1 h 454"/>
                <a:gd name="T56" fmla="*/ 1 w 515"/>
                <a:gd name="T57" fmla="*/ 1 h 454"/>
                <a:gd name="T58" fmla="*/ 1 w 515"/>
                <a:gd name="T59" fmla="*/ 1 h 454"/>
                <a:gd name="T60" fmla="*/ 1 w 515"/>
                <a:gd name="T61" fmla="*/ 1 h 454"/>
                <a:gd name="T62" fmla="*/ 1 w 515"/>
                <a:gd name="T63" fmla="*/ 1 h 454"/>
                <a:gd name="T64" fmla="*/ 1 w 515"/>
                <a:gd name="T65" fmla="*/ 1 h 454"/>
                <a:gd name="T66" fmla="*/ 1 w 515"/>
                <a:gd name="T67" fmla="*/ 1 h 454"/>
                <a:gd name="T68" fmla="*/ 1 w 515"/>
                <a:gd name="T69" fmla="*/ 1 h 454"/>
                <a:gd name="T70" fmla="*/ 1 w 515"/>
                <a:gd name="T71" fmla="*/ 1 h 454"/>
                <a:gd name="T72" fmla="*/ 1 w 515"/>
                <a:gd name="T73" fmla="*/ 1 h 454"/>
                <a:gd name="T74" fmla="*/ 1 w 515"/>
                <a:gd name="T75" fmla="*/ 1 h 454"/>
                <a:gd name="T76" fmla="*/ 1 w 515"/>
                <a:gd name="T77" fmla="*/ 1 h 454"/>
                <a:gd name="T78" fmla="*/ 1 w 515"/>
                <a:gd name="T79" fmla="*/ 1 h 454"/>
                <a:gd name="T80" fmla="*/ 1 w 515"/>
                <a:gd name="T81" fmla="*/ 1 h 454"/>
                <a:gd name="T82" fmla="*/ 1 w 515"/>
                <a:gd name="T83" fmla="*/ 1 h 454"/>
                <a:gd name="T84" fmla="*/ 0 w 515"/>
                <a:gd name="T85" fmla="*/ 1 h 454"/>
                <a:gd name="T86" fmla="*/ 0 w 515"/>
                <a:gd name="T87" fmla="*/ 1 h 4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5" h="454">
                  <a:moveTo>
                    <a:pt x="0" y="344"/>
                  </a:moveTo>
                  <a:lnTo>
                    <a:pt x="72" y="0"/>
                  </a:lnTo>
                  <a:lnTo>
                    <a:pt x="60" y="42"/>
                  </a:lnTo>
                  <a:lnTo>
                    <a:pt x="53" y="79"/>
                  </a:lnTo>
                  <a:lnTo>
                    <a:pt x="50" y="112"/>
                  </a:lnTo>
                  <a:lnTo>
                    <a:pt x="52" y="140"/>
                  </a:lnTo>
                  <a:lnTo>
                    <a:pt x="54" y="165"/>
                  </a:lnTo>
                  <a:lnTo>
                    <a:pt x="59" y="186"/>
                  </a:lnTo>
                  <a:lnTo>
                    <a:pt x="65" y="201"/>
                  </a:lnTo>
                  <a:lnTo>
                    <a:pt x="69" y="212"/>
                  </a:lnTo>
                  <a:lnTo>
                    <a:pt x="73" y="219"/>
                  </a:lnTo>
                  <a:lnTo>
                    <a:pt x="74" y="221"/>
                  </a:lnTo>
                  <a:lnTo>
                    <a:pt x="86" y="214"/>
                  </a:lnTo>
                  <a:lnTo>
                    <a:pt x="96" y="200"/>
                  </a:lnTo>
                  <a:lnTo>
                    <a:pt x="105" y="181"/>
                  </a:lnTo>
                  <a:lnTo>
                    <a:pt x="112" y="159"/>
                  </a:lnTo>
                  <a:lnTo>
                    <a:pt x="119" y="136"/>
                  </a:lnTo>
                  <a:lnTo>
                    <a:pt x="124" y="113"/>
                  </a:lnTo>
                  <a:lnTo>
                    <a:pt x="128" y="93"/>
                  </a:lnTo>
                  <a:lnTo>
                    <a:pt x="131" y="75"/>
                  </a:lnTo>
                  <a:lnTo>
                    <a:pt x="133" y="64"/>
                  </a:lnTo>
                  <a:lnTo>
                    <a:pt x="134" y="60"/>
                  </a:lnTo>
                  <a:lnTo>
                    <a:pt x="123" y="114"/>
                  </a:lnTo>
                  <a:lnTo>
                    <a:pt x="119" y="157"/>
                  </a:lnTo>
                  <a:lnTo>
                    <a:pt x="119" y="188"/>
                  </a:lnTo>
                  <a:lnTo>
                    <a:pt x="123" y="209"/>
                  </a:lnTo>
                  <a:lnTo>
                    <a:pt x="129" y="224"/>
                  </a:lnTo>
                  <a:lnTo>
                    <a:pt x="137" y="232"/>
                  </a:lnTo>
                  <a:lnTo>
                    <a:pt x="146" y="236"/>
                  </a:lnTo>
                  <a:lnTo>
                    <a:pt x="153" y="236"/>
                  </a:lnTo>
                  <a:lnTo>
                    <a:pt x="158" y="234"/>
                  </a:lnTo>
                  <a:lnTo>
                    <a:pt x="159" y="234"/>
                  </a:lnTo>
                  <a:lnTo>
                    <a:pt x="172" y="227"/>
                  </a:lnTo>
                  <a:lnTo>
                    <a:pt x="185" y="215"/>
                  </a:lnTo>
                  <a:lnTo>
                    <a:pt x="198" y="199"/>
                  </a:lnTo>
                  <a:lnTo>
                    <a:pt x="210" y="181"/>
                  </a:lnTo>
                  <a:lnTo>
                    <a:pt x="222" y="161"/>
                  </a:lnTo>
                  <a:lnTo>
                    <a:pt x="234" y="142"/>
                  </a:lnTo>
                  <a:lnTo>
                    <a:pt x="242" y="125"/>
                  </a:lnTo>
                  <a:lnTo>
                    <a:pt x="249" y="111"/>
                  </a:lnTo>
                  <a:lnTo>
                    <a:pt x="254" y="101"/>
                  </a:lnTo>
                  <a:lnTo>
                    <a:pt x="257" y="98"/>
                  </a:lnTo>
                  <a:lnTo>
                    <a:pt x="216" y="187"/>
                  </a:lnTo>
                  <a:lnTo>
                    <a:pt x="206" y="213"/>
                  </a:lnTo>
                  <a:lnTo>
                    <a:pt x="203" y="231"/>
                  </a:lnTo>
                  <a:lnTo>
                    <a:pt x="205" y="243"/>
                  </a:lnTo>
                  <a:lnTo>
                    <a:pt x="212" y="250"/>
                  </a:lnTo>
                  <a:lnTo>
                    <a:pt x="223" y="253"/>
                  </a:lnTo>
                  <a:lnTo>
                    <a:pt x="235" y="252"/>
                  </a:lnTo>
                  <a:lnTo>
                    <a:pt x="246" y="251"/>
                  </a:lnTo>
                  <a:lnTo>
                    <a:pt x="257" y="247"/>
                  </a:lnTo>
                  <a:lnTo>
                    <a:pt x="264" y="245"/>
                  </a:lnTo>
                  <a:lnTo>
                    <a:pt x="266" y="244"/>
                  </a:lnTo>
                  <a:lnTo>
                    <a:pt x="515" y="44"/>
                  </a:lnTo>
                  <a:lnTo>
                    <a:pt x="277" y="259"/>
                  </a:lnTo>
                  <a:lnTo>
                    <a:pt x="279" y="275"/>
                  </a:lnTo>
                  <a:lnTo>
                    <a:pt x="292" y="281"/>
                  </a:lnTo>
                  <a:lnTo>
                    <a:pt x="313" y="280"/>
                  </a:lnTo>
                  <a:lnTo>
                    <a:pt x="338" y="272"/>
                  </a:lnTo>
                  <a:lnTo>
                    <a:pt x="366" y="260"/>
                  </a:lnTo>
                  <a:lnTo>
                    <a:pt x="394" y="246"/>
                  </a:lnTo>
                  <a:lnTo>
                    <a:pt x="420" y="232"/>
                  </a:lnTo>
                  <a:lnTo>
                    <a:pt x="441" y="220"/>
                  </a:lnTo>
                  <a:lnTo>
                    <a:pt x="456" y="212"/>
                  </a:lnTo>
                  <a:lnTo>
                    <a:pt x="461" y="208"/>
                  </a:lnTo>
                  <a:lnTo>
                    <a:pt x="116" y="445"/>
                  </a:lnTo>
                  <a:lnTo>
                    <a:pt x="114" y="446"/>
                  </a:lnTo>
                  <a:lnTo>
                    <a:pt x="109" y="448"/>
                  </a:lnTo>
                  <a:lnTo>
                    <a:pt x="100" y="451"/>
                  </a:lnTo>
                  <a:lnTo>
                    <a:pt x="91" y="453"/>
                  </a:lnTo>
                  <a:lnTo>
                    <a:pt x="80" y="454"/>
                  </a:lnTo>
                  <a:lnTo>
                    <a:pt x="69" y="453"/>
                  </a:lnTo>
                  <a:lnTo>
                    <a:pt x="59" y="449"/>
                  </a:lnTo>
                  <a:lnTo>
                    <a:pt x="50" y="441"/>
                  </a:lnTo>
                  <a:lnTo>
                    <a:pt x="44" y="429"/>
                  </a:lnTo>
                  <a:lnTo>
                    <a:pt x="42" y="411"/>
                  </a:lnTo>
                  <a:lnTo>
                    <a:pt x="42" y="409"/>
                  </a:lnTo>
                  <a:lnTo>
                    <a:pt x="41" y="406"/>
                  </a:lnTo>
                  <a:lnTo>
                    <a:pt x="41" y="398"/>
                  </a:lnTo>
                  <a:lnTo>
                    <a:pt x="40" y="390"/>
                  </a:lnTo>
                  <a:lnTo>
                    <a:pt x="37" y="381"/>
                  </a:lnTo>
                  <a:lnTo>
                    <a:pt x="34" y="371"/>
                  </a:lnTo>
                  <a:lnTo>
                    <a:pt x="29" y="363"/>
                  </a:lnTo>
                  <a:lnTo>
                    <a:pt x="22" y="354"/>
                  </a:lnTo>
                  <a:lnTo>
                    <a:pt x="12" y="348"/>
                  </a:lnTo>
                  <a:lnTo>
                    <a:pt x="0" y="345"/>
                  </a:lnTo>
                  <a:lnTo>
                    <a:pt x="0" y="344"/>
                  </a:lnTo>
                  <a:close/>
                </a:path>
              </a:pathLst>
            </a:custGeom>
            <a:solidFill>
              <a:srgbClr val="FFC8D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49" name="Freeform 60"/>
            <p:cNvSpPr/>
            <p:nvPr/>
          </p:nvSpPr>
          <p:spPr bwMode="ltGray">
            <a:xfrm>
              <a:off x="4288" y="3364"/>
              <a:ext cx="255" cy="225"/>
            </a:xfrm>
            <a:custGeom>
              <a:avLst/>
              <a:gdLst>
                <a:gd name="T0" fmla="*/ 1 w 510"/>
                <a:gd name="T1" fmla="*/ 0 h 449"/>
                <a:gd name="T2" fmla="*/ 1 w 510"/>
                <a:gd name="T3" fmla="*/ 1 h 449"/>
                <a:gd name="T4" fmla="*/ 1 w 510"/>
                <a:gd name="T5" fmla="*/ 1 h 449"/>
                <a:gd name="T6" fmla="*/ 1 w 510"/>
                <a:gd name="T7" fmla="*/ 1 h 449"/>
                <a:gd name="T8" fmla="*/ 1 w 510"/>
                <a:gd name="T9" fmla="*/ 1 h 449"/>
                <a:gd name="T10" fmla="*/ 1 w 510"/>
                <a:gd name="T11" fmla="*/ 1 h 449"/>
                <a:gd name="T12" fmla="*/ 1 w 510"/>
                <a:gd name="T13" fmla="*/ 1 h 449"/>
                <a:gd name="T14" fmla="*/ 1 w 510"/>
                <a:gd name="T15" fmla="*/ 1 h 449"/>
                <a:gd name="T16" fmla="*/ 1 w 510"/>
                <a:gd name="T17" fmla="*/ 1 h 449"/>
                <a:gd name="T18" fmla="*/ 1 w 510"/>
                <a:gd name="T19" fmla="*/ 1 h 449"/>
                <a:gd name="T20" fmla="*/ 1 w 510"/>
                <a:gd name="T21" fmla="*/ 1 h 449"/>
                <a:gd name="T22" fmla="*/ 1 w 510"/>
                <a:gd name="T23" fmla="*/ 1 h 449"/>
                <a:gd name="T24" fmla="*/ 1 w 510"/>
                <a:gd name="T25" fmla="*/ 1 h 449"/>
                <a:gd name="T26" fmla="*/ 1 w 510"/>
                <a:gd name="T27" fmla="*/ 1 h 449"/>
                <a:gd name="T28" fmla="*/ 1 w 510"/>
                <a:gd name="T29" fmla="*/ 1 h 449"/>
                <a:gd name="T30" fmla="*/ 1 w 510"/>
                <a:gd name="T31" fmla="*/ 1 h 449"/>
                <a:gd name="T32" fmla="*/ 1 w 510"/>
                <a:gd name="T33" fmla="*/ 1 h 449"/>
                <a:gd name="T34" fmla="*/ 1 w 510"/>
                <a:gd name="T35" fmla="*/ 1 h 449"/>
                <a:gd name="T36" fmla="*/ 1 w 510"/>
                <a:gd name="T37" fmla="*/ 1 h 449"/>
                <a:gd name="T38" fmla="*/ 1 w 510"/>
                <a:gd name="T39" fmla="*/ 1 h 449"/>
                <a:gd name="T40" fmla="*/ 1 w 510"/>
                <a:gd name="T41" fmla="*/ 1 h 449"/>
                <a:gd name="T42" fmla="*/ 1 w 510"/>
                <a:gd name="T43" fmla="*/ 1 h 449"/>
                <a:gd name="T44" fmla="*/ 1 w 510"/>
                <a:gd name="T45" fmla="*/ 1 h 449"/>
                <a:gd name="T46" fmla="*/ 1 w 510"/>
                <a:gd name="T47" fmla="*/ 1 h 449"/>
                <a:gd name="T48" fmla="*/ 1 w 510"/>
                <a:gd name="T49" fmla="*/ 1 h 449"/>
                <a:gd name="T50" fmla="*/ 1 w 510"/>
                <a:gd name="T51" fmla="*/ 1 h 449"/>
                <a:gd name="T52" fmla="*/ 1 w 510"/>
                <a:gd name="T53" fmla="*/ 1 h 449"/>
                <a:gd name="T54" fmla="*/ 1 w 510"/>
                <a:gd name="T55" fmla="*/ 1 h 449"/>
                <a:gd name="T56" fmla="*/ 1 w 510"/>
                <a:gd name="T57" fmla="*/ 1 h 449"/>
                <a:gd name="T58" fmla="*/ 1 w 510"/>
                <a:gd name="T59" fmla="*/ 1 h 449"/>
                <a:gd name="T60" fmla="*/ 1 w 510"/>
                <a:gd name="T61" fmla="*/ 1 h 449"/>
                <a:gd name="T62" fmla="*/ 1 w 510"/>
                <a:gd name="T63" fmla="*/ 1 h 449"/>
                <a:gd name="T64" fmla="*/ 1 w 510"/>
                <a:gd name="T65" fmla="*/ 1 h 449"/>
                <a:gd name="T66" fmla="*/ 1 w 510"/>
                <a:gd name="T67" fmla="*/ 1 h 449"/>
                <a:gd name="T68" fmla="*/ 1 w 510"/>
                <a:gd name="T69" fmla="*/ 1 h 449"/>
                <a:gd name="T70" fmla="*/ 1 w 510"/>
                <a:gd name="T71" fmla="*/ 1 h 449"/>
                <a:gd name="T72" fmla="*/ 1 w 510"/>
                <a:gd name="T73" fmla="*/ 1 h 449"/>
                <a:gd name="T74" fmla="*/ 1 w 510"/>
                <a:gd name="T75" fmla="*/ 1 h 449"/>
                <a:gd name="T76" fmla="*/ 1 w 510"/>
                <a:gd name="T77" fmla="*/ 1 h 449"/>
                <a:gd name="T78" fmla="*/ 1 w 510"/>
                <a:gd name="T79" fmla="*/ 1 h 449"/>
                <a:gd name="T80" fmla="*/ 1 w 510"/>
                <a:gd name="T81" fmla="*/ 1 h 449"/>
                <a:gd name="T82" fmla="*/ 1 w 510"/>
                <a:gd name="T83" fmla="*/ 1 h 449"/>
                <a:gd name="T84" fmla="*/ 0 w 510"/>
                <a:gd name="T85" fmla="*/ 1 h 4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10" h="449">
                  <a:moveTo>
                    <a:pt x="0" y="340"/>
                  </a:moveTo>
                  <a:lnTo>
                    <a:pt x="70" y="0"/>
                  </a:lnTo>
                  <a:lnTo>
                    <a:pt x="58" y="41"/>
                  </a:lnTo>
                  <a:lnTo>
                    <a:pt x="51" y="78"/>
                  </a:lnTo>
                  <a:lnTo>
                    <a:pt x="48" y="110"/>
                  </a:lnTo>
                  <a:lnTo>
                    <a:pt x="50" y="139"/>
                  </a:lnTo>
                  <a:lnTo>
                    <a:pt x="52" y="164"/>
                  </a:lnTo>
                  <a:lnTo>
                    <a:pt x="57" y="183"/>
                  </a:lnTo>
                  <a:lnTo>
                    <a:pt x="63" y="199"/>
                  </a:lnTo>
                  <a:lnTo>
                    <a:pt x="67" y="210"/>
                  </a:lnTo>
                  <a:lnTo>
                    <a:pt x="71" y="217"/>
                  </a:lnTo>
                  <a:lnTo>
                    <a:pt x="72" y="220"/>
                  </a:lnTo>
                  <a:lnTo>
                    <a:pt x="84" y="211"/>
                  </a:lnTo>
                  <a:lnTo>
                    <a:pt x="94" y="198"/>
                  </a:lnTo>
                  <a:lnTo>
                    <a:pt x="102" y="179"/>
                  </a:lnTo>
                  <a:lnTo>
                    <a:pt x="110" y="158"/>
                  </a:lnTo>
                  <a:lnTo>
                    <a:pt x="116" y="135"/>
                  </a:lnTo>
                  <a:lnTo>
                    <a:pt x="122" y="113"/>
                  </a:lnTo>
                  <a:lnTo>
                    <a:pt x="126" y="91"/>
                  </a:lnTo>
                  <a:lnTo>
                    <a:pt x="128" y="75"/>
                  </a:lnTo>
                  <a:lnTo>
                    <a:pt x="131" y="63"/>
                  </a:lnTo>
                  <a:lnTo>
                    <a:pt x="131" y="59"/>
                  </a:lnTo>
                  <a:lnTo>
                    <a:pt x="121" y="114"/>
                  </a:lnTo>
                  <a:lnTo>
                    <a:pt x="116" y="155"/>
                  </a:lnTo>
                  <a:lnTo>
                    <a:pt x="116" y="186"/>
                  </a:lnTo>
                  <a:lnTo>
                    <a:pt x="121" y="208"/>
                  </a:lnTo>
                  <a:lnTo>
                    <a:pt x="127" y="222"/>
                  </a:lnTo>
                  <a:lnTo>
                    <a:pt x="134" y="229"/>
                  </a:lnTo>
                  <a:lnTo>
                    <a:pt x="143" y="233"/>
                  </a:lnTo>
                  <a:lnTo>
                    <a:pt x="150" y="233"/>
                  </a:lnTo>
                  <a:lnTo>
                    <a:pt x="154" y="233"/>
                  </a:lnTo>
                  <a:lnTo>
                    <a:pt x="157" y="232"/>
                  </a:lnTo>
                  <a:lnTo>
                    <a:pt x="169" y="224"/>
                  </a:lnTo>
                  <a:lnTo>
                    <a:pt x="182" y="213"/>
                  </a:lnTo>
                  <a:lnTo>
                    <a:pt x="195" y="197"/>
                  </a:lnTo>
                  <a:lnTo>
                    <a:pt x="207" y="179"/>
                  </a:lnTo>
                  <a:lnTo>
                    <a:pt x="219" y="159"/>
                  </a:lnTo>
                  <a:lnTo>
                    <a:pt x="230" y="140"/>
                  </a:lnTo>
                  <a:lnTo>
                    <a:pt x="239" y="123"/>
                  </a:lnTo>
                  <a:lnTo>
                    <a:pt x="246" y="109"/>
                  </a:lnTo>
                  <a:lnTo>
                    <a:pt x="251" y="100"/>
                  </a:lnTo>
                  <a:lnTo>
                    <a:pt x="252" y="96"/>
                  </a:lnTo>
                  <a:lnTo>
                    <a:pt x="213" y="185"/>
                  </a:lnTo>
                  <a:lnTo>
                    <a:pt x="203" y="211"/>
                  </a:lnTo>
                  <a:lnTo>
                    <a:pt x="200" y="229"/>
                  </a:lnTo>
                  <a:lnTo>
                    <a:pt x="202" y="241"/>
                  </a:lnTo>
                  <a:lnTo>
                    <a:pt x="209" y="248"/>
                  </a:lnTo>
                  <a:lnTo>
                    <a:pt x="220" y="251"/>
                  </a:lnTo>
                  <a:lnTo>
                    <a:pt x="231" y="251"/>
                  </a:lnTo>
                  <a:lnTo>
                    <a:pt x="243" y="248"/>
                  </a:lnTo>
                  <a:lnTo>
                    <a:pt x="253" y="246"/>
                  </a:lnTo>
                  <a:lnTo>
                    <a:pt x="260" y="243"/>
                  </a:lnTo>
                  <a:lnTo>
                    <a:pt x="263" y="242"/>
                  </a:lnTo>
                  <a:lnTo>
                    <a:pt x="510" y="44"/>
                  </a:lnTo>
                  <a:lnTo>
                    <a:pt x="272" y="258"/>
                  </a:lnTo>
                  <a:lnTo>
                    <a:pt x="276" y="273"/>
                  </a:lnTo>
                  <a:lnTo>
                    <a:pt x="288" y="279"/>
                  </a:lnTo>
                  <a:lnTo>
                    <a:pt x="308" y="277"/>
                  </a:lnTo>
                  <a:lnTo>
                    <a:pt x="333" y="270"/>
                  </a:lnTo>
                  <a:lnTo>
                    <a:pt x="361" y="258"/>
                  </a:lnTo>
                  <a:lnTo>
                    <a:pt x="389" y="245"/>
                  </a:lnTo>
                  <a:lnTo>
                    <a:pt x="414" y="230"/>
                  </a:lnTo>
                  <a:lnTo>
                    <a:pt x="436" y="218"/>
                  </a:lnTo>
                  <a:lnTo>
                    <a:pt x="450" y="209"/>
                  </a:lnTo>
                  <a:lnTo>
                    <a:pt x="456" y="205"/>
                  </a:lnTo>
                  <a:lnTo>
                    <a:pt x="114" y="440"/>
                  </a:lnTo>
                  <a:lnTo>
                    <a:pt x="112" y="441"/>
                  </a:lnTo>
                  <a:lnTo>
                    <a:pt x="107" y="443"/>
                  </a:lnTo>
                  <a:lnTo>
                    <a:pt x="98" y="445"/>
                  </a:lnTo>
                  <a:lnTo>
                    <a:pt x="89" y="448"/>
                  </a:lnTo>
                  <a:lnTo>
                    <a:pt x="78" y="449"/>
                  </a:lnTo>
                  <a:lnTo>
                    <a:pt x="67" y="448"/>
                  </a:lnTo>
                  <a:lnTo>
                    <a:pt x="58" y="444"/>
                  </a:lnTo>
                  <a:lnTo>
                    <a:pt x="50" y="436"/>
                  </a:lnTo>
                  <a:lnTo>
                    <a:pt x="44" y="424"/>
                  </a:lnTo>
                  <a:lnTo>
                    <a:pt x="41" y="406"/>
                  </a:lnTo>
                  <a:lnTo>
                    <a:pt x="41" y="405"/>
                  </a:lnTo>
                  <a:lnTo>
                    <a:pt x="41" y="400"/>
                  </a:lnTo>
                  <a:lnTo>
                    <a:pt x="40" y="393"/>
                  </a:lnTo>
                  <a:lnTo>
                    <a:pt x="39" y="385"/>
                  </a:lnTo>
                  <a:lnTo>
                    <a:pt x="36" y="377"/>
                  </a:lnTo>
                  <a:lnTo>
                    <a:pt x="33" y="367"/>
                  </a:lnTo>
                  <a:lnTo>
                    <a:pt x="27" y="358"/>
                  </a:lnTo>
                  <a:lnTo>
                    <a:pt x="21" y="350"/>
                  </a:lnTo>
                  <a:lnTo>
                    <a:pt x="11" y="343"/>
                  </a:lnTo>
                  <a:lnTo>
                    <a:pt x="0" y="340"/>
                  </a:lnTo>
                  <a:close/>
                </a:path>
              </a:pathLst>
            </a:custGeom>
            <a:solidFill>
              <a:srgbClr val="FFCBDE"/>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50" name="Freeform 61"/>
            <p:cNvSpPr/>
            <p:nvPr/>
          </p:nvSpPr>
          <p:spPr bwMode="ltGray">
            <a:xfrm>
              <a:off x="4288" y="3366"/>
              <a:ext cx="253" cy="222"/>
            </a:xfrm>
            <a:custGeom>
              <a:avLst/>
              <a:gdLst>
                <a:gd name="T0" fmla="*/ 1 w 505"/>
                <a:gd name="T1" fmla="*/ 0 h 445"/>
                <a:gd name="T2" fmla="*/ 1 w 505"/>
                <a:gd name="T3" fmla="*/ 0 h 445"/>
                <a:gd name="T4" fmla="*/ 1 w 505"/>
                <a:gd name="T5" fmla="*/ 0 h 445"/>
                <a:gd name="T6" fmla="*/ 1 w 505"/>
                <a:gd name="T7" fmla="*/ 0 h 445"/>
                <a:gd name="T8" fmla="*/ 1 w 505"/>
                <a:gd name="T9" fmla="*/ 0 h 445"/>
                <a:gd name="T10" fmla="*/ 1 w 505"/>
                <a:gd name="T11" fmla="*/ 0 h 445"/>
                <a:gd name="T12" fmla="*/ 1 w 505"/>
                <a:gd name="T13" fmla="*/ 0 h 445"/>
                <a:gd name="T14" fmla="*/ 1 w 505"/>
                <a:gd name="T15" fmla="*/ 0 h 445"/>
                <a:gd name="T16" fmla="*/ 1 w 505"/>
                <a:gd name="T17" fmla="*/ 0 h 445"/>
                <a:gd name="T18" fmla="*/ 1 w 505"/>
                <a:gd name="T19" fmla="*/ 0 h 445"/>
                <a:gd name="T20" fmla="*/ 1 w 505"/>
                <a:gd name="T21" fmla="*/ 0 h 445"/>
                <a:gd name="T22" fmla="*/ 1 w 505"/>
                <a:gd name="T23" fmla="*/ 0 h 445"/>
                <a:gd name="T24" fmla="*/ 1 w 505"/>
                <a:gd name="T25" fmla="*/ 0 h 445"/>
                <a:gd name="T26" fmla="*/ 1 w 505"/>
                <a:gd name="T27" fmla="*/ 0 h 445"/>
                <a:gd name="T28" fmla="*/ 1 w 505"/>
                <a:gd name="T29" fmla="*/ 0 h 445"/>
                <a:gd name="T30" fmla="*/ 1 w 505"/>
                <a:gd name="T31" fmla="*/ 0 h 445"/>
                <a:gd name="T32" fmla="*/ 1 w 505"/>
                <a:gd name="T33" fmla="*/ 0 h 445"/>
                <a:gd name="T34" fmla="*/ 1 w 505"/>
                <a:gd name="T35" fmla="*/ 0 h 445"/>
                <a:gd name="T36" fmla="*/ 1 w 505"/>
                <a:gd name="T37" fmla="*/ 0 h 445"/>
                <a:gd name="T38" fmla="*/ 1 w 505"/>
                <a:gd name="T39" fmla="*/ 0 h 445"/>
                <a:gd name="T40" fmla="*/ 1 w 505"/>
                <a:gd name="T41" fmla="*/ 0 h 445"/>
                <a:gd name="T42" fmla="*/ 1 w 505"/>
                <a:gd name="T43" fmla="*/ 0 h 445"/>
                <a:gd name="T44" fmla="*/ 1 w 505"/>
                <a:gd name="T45" fmla="*/ 0 h 445"/>
                <a:gd name="T46" fmla="*/ 1 w 505"/>
                <a:gd name="T47" fmla="*/ 0 h 445"/>
                <a:gd name="T48" fmla="*/ 1 w 505"/>
                <a:gd name="T49" fmla="*/ 0 h 445"/>
                <a:gd name="T50" fmla="*/ 1 w 505"/>
                <a:gd name="T51" fmla="*/ 0 h 445"/>
                <a:gd name="T52" fmla="*/ 1 w 505"/>
                <a:gd name="T53" fmla="*/ 0 h 445"/>
                <a:gd name="T54" fmla="*/ 1 w 505"/>
                <a:gd name="T55" fmla="*/ 0 h 445"/>
                <a:gd name="T56" fmla="*/ 1 w 505"/>
                <a:gd name="T57" fmla="*/ 0 h 445"/>
                <a:gd name="T58" fmla="*/ 1 w 505"/>
                <a:gd name="T59" fmla="*/ 0 h 445"/>
                <a:gd name="T60" fmla="*/ 1 w 505"/>
                <a:gd name="T61" fmla="*/ 0 h 445"/>
                <a:gd name="T62" fmla="*/ 1 w 505"/>
                <a:gd name="T63" fmla="*/ 0 h 445"/>
                <a:gd name="T64" fmla="*/ 1 w 505"/>
                <a:gd name="T65" fmla="*/ 0 h 445"/>
                <a:gd name="T66" fmla="*/ 1 w 505"/>
                <a:gd name="T67" fmla="*/ 0 h 445"/>
                <a:gd name="T68" fmla="*/ 1 w 505"/>
                <a:gd name="T69" fmla="*/ 0 h 445"/>
                <a:gd name="T70" fmla="*/ 1 w 505"/>
                <a:gd name="T71" fmla="*/ 0 h 445"/>
                <a:gd name="T72" fmla="*/ 1 w 505"/>
                <a:gd name="T73" fmla="*/ 0 h 445"/>
                <a:gd name="T74" fmla="*/ 1 w 505"/>
                <a:gd name="T75" fmla="*/ 0 h 445"/>
                <a:gd name="T76" fmla="*/ 1 w 505"/>
                <a:gd name="T77" fmla="*/ 0 h 445"/>
                <a:gd name="T78" fmla="*/ 1 w 505"/>
                <a:gd name="T79" fmla="*/ 0 h 445"/>
                <a:gd name="T80" fmla="*/ 1 w 505"/>
                <a:gd name="T81" fmla="*/ 0 h 445"/>
                <a:gd name="T82" fmla="*/ 1 w 505"/>
                <a:gd name="T83" fmla="*/ 0 h 445"/>
                <a:gd name="T84" fmla="*/ 1 w 505"/>
                <a:gd name="T85" fmla="*/ 0 h 445"/>
                <a:gd name="T86" fmla="*/ 0 w 505"/>
                <a:gd name="T87" fmla="*/ 0 h 4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05" h="445">
                  <a:moveTo>
                    <a:pt x="0" y="336"/>
                  </a:moveTo>
                  <a:lnTo>
                    <a:pt x="69" y="0"/>
                  </a:lnTo>
                  <a:lnTo>
                    <a:pt x="57" y="41"/>
                  </a:lnTo>
                  <a:lnTo>
                    <a:pt x="50" y="78"/>
                  </a:lnTo>
                  <a:lnTo>
                    <a:pt x="47" y="110"/>
                  </a:lnTo>
                  <a:lnTo>
                    <a:pt x="49" y="138"/>
                  </a:lnTo>
                  <a:lnTo>
                    <a:pt x="52" y="163"/>
                  </a:lnTo>
                  <a:lnTo>
                    <a:pt x="56" y="182"/>
                  </a:lnTo>
                  <a:lnTo>
                    <a:pt x="62" y="198"/>
                  </a:lnTo>
                  <a:lnTo>
                    <a:pt x="66" y="210"/>
                  </a:lnTo>
                  <a:lnTo>
                    <a:pt x="70" y="215"/>
                  </a:lnTo>
                  <a:lnTo>
                    <a:pt x="71" y="218"/>
                  </a:lnTo>
                  <a:lnTo>
                    <a:pt x="82" y="211"/>
                  </a:lnTo>
                  <a:lnTo>
                    <a:pt x="93" y="198"/>
                  </a:lnTo>
                  <a:lnTo>
                    <a:pt x="101" y="179"/>
                  </a:lnTo>
                  <a:lnTo>
                    <a:pt x="108" y="157"/>
                  </a:lnTo>
                  <a:lnTo>
                    <a:pt x="115" y="135"/>
                  </a:lnTo>
                  <a:lnTo>
                    <a:pt x="120" y="112"/>
                  </a:lnTo>
                  <a:lnTo>
                    <a:pt x="124" y="92"/>
                  </a:lnTo>
                  <a:lnTo>
                    <a:pt x="127" y="75"/>
                  </a:lnTo>
                  <a:lnTo>
                    <a:pt x="128" y="63"/>
                  </a:lnTo>
                  <a:lnTo>
                    <a:pt x="130" y="60"/>
                  </a:lnTo>
                  <a:lnTo>
                    <a:pt x="119" y="113"/>
                  </a:lnTo>
                  <a:lnTo>
                    <a:pt x="115" y="155"/>
                  </a:lnTo>
                  <a:lnTo>
                    <a:pt x="115" y="186"/>
                  </a:lnTo>
                  <a:lnTo>
                    <a:pt x="119" y="207"/>
                  </a:lnTo>
                  <a:lnTo>
                    <a:pt x="125" y="220"/>
                  </a:lnTo>
                  <a:lnTo>
                    <a:pt x="133" y="229"/>
                  </a:lnTo>
                  <a:lnTo>
                    <a:pt x="140" y="232"/>
                  </a:lnTo>
                  <a:lnTo>
                    <a:pt x="147" y="232"/>
                  </a:lnTo>
                  <a:lnTo>
                    <a:pt x="152" y="231"/>
                  </a:lnTo>
                  <a:lnTo>
                    <a:pt x="155" y="231"/>
                  </a:lnTo>
                  <a:lnTo>
                    <a:pt x="167" y="224"/>
                  </a:lnTo>
                  <a:lnTo>
                    <a:pt x="180" y="212"/>
                  </a:lnTo>
                  <a:lnTo>
                    <a:pt x="193" y="196"/>
                  </a:lnTo>
                  <a:lnTo>
                    <a:pt x="205" y="179"/>
                  </a:lnTo>
                  <a:lnTo>
                    <a:pt x="217" y="158"/>
                  </a:lnTo>
                  <a:lnTo>
                    <a:pt x="227" y="141"/>
                  </a:lnTo>
                  <a:lnTo>
                    <a:pt x="237" y="123"/>
                  </a:lnTo>
                  <a:lnTo>
                    <a:pt x="244" y="110"/>
                  </a:lnTo>
                  <a:lnTo>
                    <a:pt x="248" y="100"/>
                  </a:lnTo>
                  <a:lnTo>
                    <a:pt x="250" y="97"/>
                  </a:lnTo>
                  <a:lnTo>
                    <a:pt x="211" y="185"/>
                  </a:lnTo>
                  <a:lnTo>
                    <a:pt x="200" y="210"/>
                  </a:lnTo>
                  <a:lnTo>
                    <a:pt x="198" y="229"/>
                  </a:lnTo>
                  <a:lnTo>
                    <a:pt x="200" y="239"/>
                  </a:lnTo>
                  <a:lnTo>
                    <a:pt x="207" y="246"/>
                  </a:lnTo>
                  <a:lnTo>
                    <a:pt x="217" y="249"/>
                  </a:lnTo>
                  <a:lnTo>
                    <a:pt x="229" y="249"/>
                  </a:lnTo>
                  <a:lnTo>
                    <a:pt x="240" y="246"/>
                  </a:lnTo>
                  <a:lnTo>
                    <a:pt x="250" y="244"/>
                  </a:lnTo>
                  <a:lnTo>
                    <a:pt x="257" y="242"/>
                  </a:lnTo>
                  <a:lnTo>
                    <a:pt x="259" y="240"/>
                  </a:lnTo>
                  <a:lnTo>
                    <a:pt x="505" y="44"/>
                  </a:lnTo>
                  <a:lnTo>
                    <a:pt x="269" y="256"/>
                  </a:lnTo>
                  <a:lnTo>
                    <a:pt x="273" y="271"/>
                  </a:lnTo>
                  <a:lnTo>
                    <a:pt x="286" y="277"/>
                  </a:lnTo>
                  <a:lnTo>
                    <a:pt x="305" y="275"/>
                  </a:lnTo>
                  <a:lnTo>
                    <a:pt x="330" y="268"/>
                  </a:lnTo>
                  <a:lnTo>
                    <a:pt x="357" y="256"/>
                  </a:lnTo>
                  <a:lnTo>
                    <a:pt x="385" y="243"/>
                  </a:lnTo>
                  <a:lnTo>
                    <a:pt x="411" y="229"/>
                  </a:lnTo>
                  <a:lnTo>
                    <a:pt x="431" y="217"/>
                  </a:lnTo>
                  <a:lnTo>
                    <a:pt x="445" y="208"/>
                  </a:lnTo>
                  <a:lnTo>
                    <a:pt x="451" y="205"/>
                  </a:lnTo>
                  <a:lnTo>
                    <a:pt x="113" y="437"/>
                  </a:lnTo>
                  <a:lnTo>
                    <a:pt x="111" y="437"/>
                  </a:lnTo>
                  <a:lnTo>
                    <a:pt x="106" y="439"/>
                  </a:lnTo>
                  <a:lnTo>
                    <a:pt x="97" y="441"/>
                  </a:lnTo>
                  <a:lnTo>
                    <a:pt x="88" y="444"/>
                  </a:lnTo>
                  <a:lnTo>
                    <a:pt x="78" y="445"/>
                  </a:lnTo>
                  <a:lnTo>
                    <a:pt x="68" y="444"/>
                  </a:lnTo>
                  <a:lnTo>
                    <a:pt x="58" y="440"/>
                  </a:lnTo>
                  <a:lnTo>
                    <a:pt x="50" y="432"/>
                  </a:lnTo>
                  <a:lnTo>
                    <a:pt x="44" y="420"/>
                  </a:lnTo>
                  <a:lnTo>
                    <a:pt x="41" y="402"/>
                  </a:lnTo>
                  <a:lnTo>
                    <a:pt x="41" y="401"/>
                  </a:lnTo>
                  <a:lnTo>
                    <a:pt x="41" y="396"/>
                  </a:lnTo>
                  <a:lnTo>
                    <a:pt x="40" y="390"/>
                  </a:lnTo>
                  <a:lnTo>
                    <a:pt x="39" y="382"/>
                  </a:lnTo>
                  <a:lnTo>
                    <a:pt x="37" y="372"/>
                  </a:lnTo>
                  <a:lnTo>
                    <a:pt x="33" y="363"/>
                  </a:lnTo>
                  <a:lnTo>
                    <a:pt x="27" y="355"/>
                  </a:lnTo>
                  <a:lnTo>
                    <a:pt x="21" y="346"/>
                  </a:lnTo>
                  <a:lnTo>
                    <a:pt x="12" y="340"/>
                  </a:lnTo>
                  <a:lnTo>
                    <a:pt x="1" y="337"/>
                  </a:lnTo>
                  <a:lnTo>
                    <a:pt x="0" y="336"/>
                  </a:lnTo>
                  <a:close/>
                </a:path>
              </a:pathLst>
            </a:custGeom>
            <a:solidFill>
              <a:srgbClr val="FFCDE0"/>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51" name="Freeform 62"/>
            <p:cNvSpPr/>
            <p:nvPr/>
          </p:nvSpPr>
          <p:spPr bwMode="ltGray">
            <a:xfrm>
              <a:off x="4289" y="3369"/>
              <a:ext cx="250" cy="219"/>
            </a:xfrm>
            <a:custGeom>
              <a:avLst/>
              <a:gdLst>
                <a:gd name="T0" fmla="*/ 1 w 500"/>
                <a:gd name="T1" fmla="*/ 0 h 439"/>
                <a:gd name="T2" fmla="*/ 1 w 500"/>
                <a:gd name="T3" fmla="*/ 0 h 439"/>
                <a:gd name="T4" fmla="*/ 1 w 500"/>
                <a:gd name="T5" fmla="*/ 0 h 439"/>
                <a:gd name="T6" fmla="*/ 1 w 500"/>
                <a:gd name="T7" fmla="*/ 0 h 439"/>
                <a:gd name="T8" fmla="*/ 1 w 500"/>
                <a:gd name="T9" fmla="*/ 0 h 439"/>
                <a:gd name="T10" fmla="*/ 1 w 500"/>
                <a:gd name="T11" fmla="*/ 0 h 439"/>
                <a:gd name="T12" fmla="*/ 1 w 500"/>
                <a:gd name="T13" fmla="*/ 0 h 439"/>
                <a:gd name="T14" fmla="*/ 1 w 500"/>
                <a:gd name="T15" fmla="*/ 0 h 439"/>
                <a:gd name="T16" fmla="*/ 1 w 500"/>
                <a:gd name="T17" fmla="*/ 0 h 439"/>
                <a:gd name="T18" fmla="*/ 1 w 500"/>
                <a:gd name="T19" fmla="*/ 0 h 439"/>
                <a:gd name="T20" fmla="*/ 1 w 500"/>
                <a:gd name="T21" fmla="*/ 0 h 439"/>
                <a:gd name="T22" fmla="*/ 1 w 500"/>
                <a:gd name="T23" fmla="*/ 0 h 439"/>
                <a:gd name="T24" fmla="*/ 1 w 500"/>
                <a:gd name="T25" fmla="*/ 0 h 439"/>
                <a:gd name="T26" fmla="*/ 1 w 500"/>
                <a:gd name="T27" fmla="*/ 0 h 439"/>
                <a:gd name="T28" fmla="*/ 1 w 500"/>
                <a:gd name="T29" fmla="*/ 0 h 439"/>
                <a:gd name="T30" fmla="*/ 1 w 500"/>
                <a:gd name="T31" fmla="*/ 0 h 439"/>
                <a:gd name="T32" fmla="*/ 1 w 500"/>
                <a:gd name="T33" fmla="*/ 0 h 439"/>
                <a:gd name="T34" fmla="*/ 1 w 500"/>
                <a:gd name="T35" fmla="*/ 0 h 439"/>
                <a:gd name="T36" fmla="*/ 1 w 500"/>
                <a:gd name="T37" fmla="*/ 0 h 439"/>
                <a:gd name="T38" fmla="*/ 1 w 500"/>
                <a:gd name="T39" fmla="*/ 0 h 439"/>
                <a:gd name="T40" fmla="*/ 1 w 500"/>
                <a:gd name="T41" fmla="*/ 0 h 439"/>
                <a:gd name="T42" fmla="*/ 1 w 500"/>
                <a:gd name="T43" fmla="*/ 0 h 439"/>
                <a:gd name="T44" fmla="*/ 1 w 500"/>
                <a:gd name="T45" fmla="*/ 0 h 439"/>
                <a:gd name="T46" fmla="*/ 1 w 500"/>
                <a:gd name="T47" fmla="*/ 0 h 439"/>
                <a:gd name="T48" fmla="*/ 1 w 500"/>
                <a:gd name="T49" fmla="*/ 0 h 439"/>
                <a:gd name="T50" fmla="*/ 1 w 500"/>
                <a:gd name="T51" fmla="*/ 0 h 439"/>
                <a:gd name="T52" fmla="*/ 1 w 500"/>
                <a:gd name="T53" fmla="*/ 0 h 439"/>
                <a:gd name="T54" fmla="*/ 1 w 500"/>
                <a:gd name="T55" fmla="*/ 0 h 439"/>
                <a:gd name="T56" fmla="*/ 1 w 500"/>
                <a:gd name="T57" fmla="*/ 0 h 439"/>
                <a:gd name="T58" fmla="*/ 1 w 500"/>
                <a:gd name="T59" fmla="*/ 0 h 439"/>
                <a:gd name="T60" fmla="*/ 1 w 500"/>
                <a:gd name="T61" fmla="*/ 0 h 439"/>
                <a:gd name="T62" fmla="*/ 1 w 500"/>
                <a:gd name="T63" fmla="*/ 0 h 439"/>
                <a:gd name="T64" fmla="*/ 1 w 500"/>
                <a:gd name="T65" fmla="*/ 0 h 439"/>
                <a:gd name="T66" fmla="*/ 1 w 500"/>
                <a:gd name="T67" fmla="*/ 0 h 439"/>
                <a:gd name="T68" fmla="*/ 1 w 500"/>
                <a:gd name="T69" fmla="*/ 0 h 439"/>
                <a:gd name="T70" fmla="*/ 1 w 500"/>
                <a:gd name="T71" fmla="*/ 0 h 439"/>
                <a:gd name="T72" fmla="*/ 1 w 500"/>
                <a:gd name="T73" fmla="*/ 0 h 439"/>
                <a:gd name="T74" fmla="*/ 1 w 500"/>
                <a:gd name="T75" fmla="*/ 0 h 439"/>
                <a:gd name="T76" fmla="*/ 1 w 500"/>
                <a:gd name="T77" fmla="*/ 0 h 439"/>
                <a:gd name="T78" fmla="*/ 1 w 500"/>
                <a:gd name="T79" fmla="*/ 0 h 439"/>
                <a:gd name="T80" fmla="*/ 1 w 500"/>
                <a:gd name="T81" fmla="*/ 0 h 439"/>
                <a:gd name="T82" fmla="*/ 1 w 500"/>
                <a:gd name="T83" fmla="*/ 0 h 439"/>
                <a:gd name="T84" fmla="*/ 1 w 500"/>
                <a:gd name="T85" fmla="*/ 0 h 439"/>
                <a:gd name="T86" fmla="*/ 0 w 500"/>
                <a:gd name="T87" fmla="*/ 0 h 4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00" h="439">
                  <a:moveTo>
                    <a:pt x="0" y="331"/>
                  </a:moveTo>
                  <a:lnTo>
                    <a:pt x="68" y="0"/>
                  </a:lnTo>
                  <a:lnTo>
                    <a:pt x="56" y="39"/>
                  </a:lnTo>
                  <a:lnTo>
                    <a:pt x="49" y="76"/>
                  </a:lnTo>
                  <a:lnTo>
                    <a:pt x="46" y="108"/>
                  </a:lnTo>
                  <a:lnTo>
                    <a:pt x="48" y="136"/>
                  </a:lnTo>
                  <a:lnTo>
                    <a:pt x="51" y="161"/>
                  </a:lnTo>
                  <a:lnTo>
                    <a:pt x="55" y="180"/>
                  </a:lnTo>
                  <a:lnTo>
                    <a:pt x="61" y="195"/>
                  </a:lnTo>
                  <a:lnTo>
                    <a:pt x="65" y="206"/>
                  </a:lnTo>
                  <a:lnTo>
                    <a:pt x="69" y="213"/>
                  </a:lnTo>
                  <a:lnTo>
                    <a:pt x="70" y="215"/>
                  </a:lnTo>
                  <a:lnTo>
                    <a:pt x="81" y="208"/>
                  </a:lnTo>
                  <a:lnTo>
                    <a:pt x="90" y="194"/>
                  </a:lnTo>
                  <a:lnTo>
                    <a:pt x="100" y="176"/>
                  </a:lnTo>
                  <a:lnTo>
                    <a:pt x="107" y="155"/>
                  </a:lnTo>
                  <a:lnTo>
                    <a:pt x="113" y="132"/>
                  </a:lnTo>
                  <a:lnTo>
                    <a:pt x="119" y="109"/>
                  </a:lnTo>
                  <a:lnTo>
                    <a:pt x="123" y="89"/>
                  </a:lnTo>
                  <a:lnTo>
                    <a:pt x="125" y="73"/>
                  </a:lnTo>
                  <a:lnTo>
                    <a:pt x="127" y="62"/>
                  </a:lnTo>
                  <a:lnTo>
                    <a:pt x="127" y="58"/>
                  </a:lnTo>
                  <a:lnTo>
                    <a:pt x="118" y="111"/>
                  </a:lnTo>
                  <a:lnTo>
                    <a:pt x="113" y="152"/>
                  </a:lnTo>
                  <a:lnTo>
                    <a:pt x="114" y="183"/>
                  </a:lnTo>
                  <a:lnTo>
                    <a:pt x="118" y="203"/>
                  </a:lnTo>
                  <a:lnTo>
                    <a:pt x="124" y="218"/>
                  </a:lnTo>
                  <a:lnTo>
                    <a:pt x="131" y="225"/>
                  </a:lnTo>
                  <a:lnTo>
                    <a:pt x="139" y="228"/>
                  </a:lnTo>
                  <a:lnTo>
                    <a:pt x="146" y="228"/>
                  </a:lnTo>
                  <a:lnTo>
                    <a:pt x="151" y="228"/>
                  </a:lnTo>
                  <a:lnTo>
                    <a:pt x="152" y="227"/>
                  </a:lnTo>
                  <a:lnTo>
                    <a:pt x="164" y="221"/>
                  </a:lnTo>
                  <a:lnTo>
                    <a:pt x="177" y="209"/>
                  </a:lnTo>
                  <a:lnTo>
                    <a:pt x="191" y="194"/>
                  </a:lnTo>
                  <a:lnTo>
                    <a:pt x="202" y="176"/>
                  </a:lnTo>
                  <a:lnTo>
                    <a:pt x="214" y="157"/>
                  </a:lnTo>
                  <a:lnTo>
                    <a:pt x="225" y="138"/>
                  </a:lnTo>
                  <a:lnTo>
                    <a:pt x="233" y="121"/>
                  </a:lnTo>
                  <a:lnTo>
                    <a:pt x="241" y="107"/>
                  </a:lnTo>
                  <a:lnTo>
                    <a:pt x="245" y="98"/>
                  </a:lnTo>
                  <a:lnTo>
                    <a:pt x="247" y="94"/>
                  </a:lnTo>
                  <a:lnTo>
                    <a:pt x="208" y="182"/>
                  </a:lnTo>
                  <a:lnTo>
                    <a:pt x="198" y="207"/>
                  </a:lnTo>
                  <a:lnTo>
                    <a:pt x="195" y="225"/>
                  </a:lnTo>
                  <a:lnTo>
                    <a:pt x="198" y="237"/>
                  </a:lnTo>
                  <a:lnTo>
                    <a:pt x="205" y="244"/>
                  </a:lnTo>
                  <a:lnTo>
                    <a:pt x="214" y="246"/>
                  </a:lnTo>
                  <a:lnTo>
                    <a:pt x="226" y="246"/>
                  </a:lnTo>
                  <a:lnTo>
                    <a:pt x="237" y="244"/>
                  </a:lnTo>
                  <a:lnTo>
                    <a:pt x="248" y="241"/>
                  </a:lnTo>
                  <a:lnTo>
                    <a:pt x="255" y="238"/>
                  </a:lnTo>
                  <a:lnTo>
                    <a:pt x="257" y="238"/>
                  </a:lnTo>
                  <a:lnTo>
                    <a:pt x="500" y="42"/>
                  </a:lnTo>
                  <a:lnTo>
                    <a:pt x="267" y="252"/>
                  </a:lnTo>
                  <a:lnTo>
                    <a:pt x="269" y="268"/>
                  </a:lnTo>
                  <a:lnTo>
                    <a:pt x="282" y="273"/>
                  </a:lnTo>
                  <a:lnTo>
                    <a:pt x="301" y="272"/>
                  </a:lnTo>
                  <a:lnTo>
                    <a:pt x="326" y="264"/>
                  </a:lnTo>
                  <a:lnTo>
                    <a:pt x="354" y="253"/>
                  </a:lnTo>
                  <a:lnTo>
                    <a:pt x="381" y="239"/>
                  </a:lnTo>
                  <a:lnTo>
                    <a:pt x="406" y="226"/>
                  </a:lnTo>
                  <a:lnTo>
                    <a:pt x="427" y="214"/>
                  </a:lnTo>
                  <a:lnTo>
                    <a:pt x="441" y="206"/>
                  </a:lnTo>
                  <a:lnTo>
                    <a:pt x="447" y="202"/>
                  </a:lnTo>
                  <a:lnTo>
                    <a:pt x="112" y="430"/>
                  </a:lnTo>
                  <a:lnTo>
                    <a:pt x="110" y="430"/>
                  </a:lnTo>
                  <a:lnTo>
                    <a:pt x="105" y="433"/>
                  </a:lnTo>
                  <a:lnTo>
                    <a:pt x="96" y="435"/>
                  </a:lnTo>
                  <a:lnTo>
                    <a:pt x="88" y="437"/>
                  </a:lnTo>
                  <a:lnTo>
                    <a:pt x="77" y="439"/>
                  </a:lnTo>
                  <a:lnTo>
                    <a:pt x="68" y="437"/>
                  </a:lnTo>
                  <a:lnTo>
                    <a:pt x="58" y="434"/>
                  </a:lnTo>
                  <a:lnTo>
                    <a:pt x="50" y="427"/>
                  </a:lnTo>
                  <a:lnTo>
                    <a:pt x="44" y="414"/>
                  </a:lnTo>
                  <a:lnTo>
                    <a:pt x="42" y="397"/>
                  </a:lnTo>
                  <a:lnTo>
                    <a:pt x="42" y="395"/>
                  </a:lnTo>
                  <a:lnTo>
                    <a:pt x="42" y="391"/>
                  </a:lnTo>
                  <a:lnTo>
                    <a:pt x="40" y="384"/>
                  </a:lnTo>
                  <a:lnTo>
                    <a:pt x="39" y="376"/>
                  </a:lnTo>
                  <a:lnTo>
                    <a:pt x="37" y="367"/>
                  </a:lnTo>
                  <a:lnTo>
                    <a:pt x="33" y="358"/>
                  </a:lnTo>
                  <a:lnTo>
                    <a:pt x="27" y="348"/>
                  </a:lnTo>
                  <a:lnTo>
                    <a:pt x="21" y="341"/>
                  </a:lnTo>
                  <a:lnTo>
                    <a:pt x="12" y="334"/>
                  </a:lnTo>
                  <a:lnTo>
                    <a:pt x="1" y="331"/>
                  </a:lnTo>
                  <a:lnTo>
                    <a:pt x="0" y="331"/>
                  </a:lnTo>
                  <a:close/>
                </a:path>
              </a:pathLst>
            </a:custGeom>
            <a:solidFill>
              <a:srgbClr val="FFD0E2"/>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52" name="Freeform 63"/>
            <p:cNvSpPr/>
            <p:nvPr/>
          </p:nvSpPr>
          <p:spPr bwMode="ltGray">
            <a:xfrm>
              <a:off x="4290" y="3370"/>
              <a:ext cx="247" cy="217"/>
            </a:xfrm>
            <a:custGeom>
              <a:avLst/>
              <a:gdLst>
                <a:gd name="T0" fmla="*/ 0 w 496"/>
                <a:gd name="T1" fmla="*/ 0 h 433"/>
                <a:gd name="T2" fmla="*/ 0 w 496"/>
                <a:gd name="T3" fmla="*/ 1 h 433"/>
                <a:gd name="T4" fmla="*/ 0 w 496"/>
                <a:gd name="T5" fmla="*/ 1 h 433"/>
                <a:gd name="T6" fmla="*/ 0 w 496"/>
                <a:gd name="T7" fmla="*/ 1 h 433"/>
                <a:gd name="T8" fmla="*/ 0 w 496"/>
                <a:gd name="T9" fmla="*/ 1 h 433"/>
                <a:gd name="T10" fmla="*/ 0 w 496"/>
                <a:gd name="T11" fmla="*/ 1 h 433"/>
                <a:gd name="T12" fmla="*/ 0 w 496"/>
                <a:gd name="T13" fmla="*/ 1 h 433"/>
                <a:gd name="T14" fmla="*/ 0 w 496"/>
                <a:gd name="T15" fmla="*/ 1 h 433"/>
                <a:gd name="T16" fmla="*/ 0 w 496"/>
                <a:gd name="T17" fmla="*/ 1 h 433"/>
                <a:gd name="T18" fmla="*/ 0 w 496"/>
                <a:gd name="T19" fmla="*/ 1 h 433"/>
                <a:gd name="T20" fmla="*/ 0 w 496"/>
                <a:gd name="T21" fmla="*/ 1 h 433"/>
                <a:gd name="T22" fmla="*/ 0 w 496"/>
                <a:gd name="T23" fmla="*/ 1 h 433"/>
                <a:gd name="T24" fmla="*/ 0 w 496"/>
                <a:gd name="T25" fmla="*/ 1 h 433"/>
                <a:gd name="T26" fmla="*/ 0 w 496"/>
                <a:gd name="T27" fmla="*/ 1 h 433"/>
                <a:gd name="T28" fmla="*/ 0 w 496"/>
                <a:gd name="T29" fmla="*/ 1 h 433"/>
                <a:gd name="T30" fmla="*/ 0 w 496"/>
                <a:gd name="T31" fmla="*/ 1 h 433"/>
                <a:gd name="T32" fmla="*/ 0 w 496"/>
                <a:gd name="T33" fmla="*/ 1 h 433"/>
                <a:gd name="T34" fmla="*/ 0 w 496"/>
                <a:gd name="T35" fmla="*/ 1 h 433"/>
                <a:gd name="T36" fmla="*/ 0 w 496"/>
                <a:gd name="T37" fmla="*/ 1 h 433"/>
                <a:gd name="T38" fmla="*/ 0 w 496"/>
                <a:gd name="T39" fmla="*/ 1 h 433"/>
                <a:gd name="T40" fmla="*/ 0 w 496"/>
                <a:gd name="T41" fmla="*/ 1 h 433"/>
                <a:gd name="T42" fmla="*/ 0 w 496"/>
                <a:gd name="T43" fmla="*/ 1 h 433"/>
                <a:gd name="T44" fmla="*/ 0 w 496"/>
                <a:gd name="T45" fmla="*/ 1 h 433"/>
                <a:gd name="T46" fmla="*/ 0 w 496"/>
                <a:gd name="T47" fmla="*/ 1 h 433"/>
                <a:gd name="T48" fmla="*/ 0 w 496"/>
                <a:gd name="T49" fmla="*/ 1 h 433"/>
                <a:gd name="T50" fmla="*/ 0 w 496"/>
                <a:gd name="T51" fmla="*/ 1 h 433"/>
                <a:gd name="T52" fmla="*/ 0 w 496"/>
                <a:gd name="T53" fmla="*/ 1 h 433"/>
                <a:gd name="T54" fmla="*/ 0 w 496"/>
                <a:gd name="T55" fmla="*/ 1 h 433"/>
                <a:gd name="T56" fmla="*/ 0 w 496"/>
                <a:gd name="T57" fmla="*/ 1 h 433"/>
                <a:gd name="T58" fmla="*/ 0 w 496"/>
                <a:gd name="T59" fmla="*/ 1 h 433"/>
                <a:gd name="T60" fmla="*/ 0 w 496"/>
                <a:gd name="T61" fmla="*/ 1 h 433"/>
                <a:gd name="T62" fmla="*/ 0 w 496"/>
                <a:gd name="T63" fmla="*/ 1 h 433"/>
                <a:gd name="T64" fmla="*/ 0 w 496"/>
                <a:gd name="T65" fmla="*/ 1 h 433"/>
                <a:gd name="T66" fmla="*/ 0 w 496"/>
                <a:gd name="T67" fmla="*/ 1 h 433"/>
                <a:gd name="T68" fmla="*/ 0 w 496"/>
                <a:gd name="T69" fmla="*/ 1 h 433"/>
                <a:gd name="T70" fmla="*/ 0 w 496"/>
                <a:gd name="T71" fmla="*/ 1 h 433"/>
                <a:gd name="T72" fmla="*/ 0 w 496"/>
                <a:gd name="T73" fmla="*/ 1 h 433"/>
                <a:gd name="T74" fmla="*/ 0 w 496"/>
                <a:gd name="T75" fmla="*/ 1 h 433"/>
                <a:gd name="T76" fmla="*/ 0 w 496"/>
                <a:gd name="T77" fmla="*/ 1 h 433"/>
                <a:gd name="T78" fmla="*/ 0 w 496"/>
                <a:gd name="T79" fmla="*/ 1 h 433"/>
                <a:gd name="T80" fmla="*/ 0 w 496"/>
                <a:gd name="T81" fmla="*/ 1 h 433"/>
                <a:gd name="T82" fmla="*/ 0 w 496"/>
                <a:gd name="T83" fmla="*/ 1 h 433"/>
                <a:gd name="T84" fmla="*/ 0 w 496"/>
                <a:gd name="T85" fmla="*/ 1 h 433"/>
                <a:gd name="T86" fmla="*/ 0 w 496"/>
                <a:gd name="T87" fmla="*/ 1 h 4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96" h="433">
                  <a:moveTo>
                    <a:pt x="0" y="325"/>
                  </a:moveTo>
                  <a:lnTo>
                    <a:pt x="67" y="0"/>
                  </a:lnTo>
                  <a:lnTo>
                    <a:pt x="55" y="39"/>
                  </a:lnTo>
                  <a:lnTo>
                    <a:pt x="48" y="74"/>
                  </a:lnTo>
                  <a:lnTo>
                    <a:pt x="45" y="107"/>
                  </a:lnTo>
                  <a:lnTo>
                    <a:pt x="47" y="135"/>
                  </a:lnTo>
                  <a:lnTo>
                    <a:pt x="50" y="159"/>
                  </a:lnTo>
                  <a:lnTo>
                    <a:pt x="54" y="178"/>
                  </a:lnTo>
                  <a:lnTo>
                    <a:pt x="60" y="193"/>
                  </a:lnTo>
                  <a:lnTo>
                    <a:pt x="64" y="204"/>
                  </a:lnTo>
                  <a:lnTo>
                    <a:pt x="68" y="211"/>
                  </a:lnTo>
                  <a:lnTo>
                    <a:pt x="69" y="214"/>
                  </a:lnTo>
                  <a:lnTo>
                    <a:pt x="80" y="206"/>
                  </a:lnTo>
                  <a:lnTo>
                    <a:pt x="89" y="192"/>
                  </a:lnTo>
                  <a:lnTo>
                    <a:pt x="98" y="174"/>
                  </a:lnTo>
                  <a:lnTo>
                    <a:pt x="106" y="153"/>
                  </a:lnTo>
                  <a:lnTo>
                    <a:pt x="112" y="130"/>
                  </a:lnTo>
                  <a:lnTo>
                    <a:pt x="117" y="109"/>
                  </a:lnTo>
                  <a:lnTo>
                    <a:pt x="122" y="89"/>
                  </a:lnTo>
                  <a:lnTo>
                    <a:pt x="124" y="72"/>
                  </a:lnTo>
                  <a:lnTo>
                    <a:pt x="125" y="61"/>
                  </a:lnTo>
                  <a:lnTo>
                    <a:pt x="126" y="57"/>
                  </a:lnTo>
                  <a:lnTo>
                    <a:pt x="116" y="110"/>
                  </a:lnTo>
                  <a:lnTo>
                    <a:pt x="112" y="151"/>
                  </a:lnTo>
                  <a:lnTo>
                    <a:pt x="112" y="180"/>
                  </a:lnTo>
                  <a:lnTo>
                    <a:pt x="116" y="202"/>
                  </a:lnTo>
                  <a:lnTo>
                    <a:pt x="122" y="216"/>
                  </a:lnTo>
                  <a:lnTo>
                    <a:pt x="130" y="223"/>
                  </a:lnTo>
                  <a:lnTo>
                    <a:pt x="137" y="227"/>
                  </a:lnTo>
                  <a:lnTo>
                    <a:pt x="144" y="227"/>
                  </a:lnTo>
                  <a:lnTo>
                    <a:pt x="149" y="225"/>
                  </a:lnTo>
                  <a:lnTo>
                    <a:pt x="151" y="225"/>
                  </a:lnTo>
                  <a:lnTo>
                    <a:pt x="163" y="218"/>
                  </a:lnTo>
                  <a:lnTo>
                    <a:pt x="175" y="206"/>
                  </a:lnTo>
                  <a:lnTo>
                    <a:pt x="188" y="191"/>
                  </a:lnTo>
                  <a:lnTo>
                    <a:pt x="200" y="173"/>
                  </a:lnTo>
                  <a:lnTo>
                    <a:pt x="212" y="155"/>
                  </a:lnTo>
                  <a:lnTo>
                    <a:pt x="223" y="136"/>
                  </a:lnTo>
                  <a:lnTo>
                    <a:pt x="231" y="120"/>
                  </a:lnTo>
                  <a:lnTo>
                    <a:pt x="238" y="105"/>
                  </a:lnTo>
                  <a:lnTo>
                    <a:pt x="243" y="97"/>
                  </a:lnTo>
                  <a:lnTo>
                    <a:pt x="244" y="94"/>
                  </a:lnTo>
                  <a:lnTo>
                    <a:pt x="206" y="180"/>
                  </a:lnTo>
                  <a:lnTo>
                    <a:pt x="196" y="205"/>
                  </a:lnTo>
                  <a:lnTo>
                    <a:pt x="193" y="223"/>
                  </a:lnTo>
                  <a:lnTo>
                    <a:pt x="196" y="234"/>
                  </a:lnTo>
                  <a:lnTo>
                    <a:pt x="203" y="241"/>
                  </a:lnTo>
                  <a:lnTo>
                    <a:pt x="212" y="243"/>
                  </a:lnTo>
                  <a:lnTo>
                    <a:pt x="224" y="243"/>
                  </a:lnTo>
                  <a:lnTo>
                    <a:pt x="235" y="241"/>
                  </a:lnTo>
                  <a:lnTo>
                    <a:pt x="244" y="239"/>
                  </a:lnTo>
                  <a:lnTo>
                    <a:pt x="252" y="236"/>
                  </a:lnTo>
                  <a:lnTo>
                    <a:pt x="254" y="235"/>
                  </a:lnTo>
                  <a:lnTo>
                    <a:pt x="496" y="41"/>
                  </a:lnTo>
                  <a:lnTo>
                    <a:pt x="263" y="250"/>
                  </a:lnTo>
                  <a:lnTo>
                    <a:pt x="267" y="265"/>
                  </a:lnTo>
                  <a:lnTo>
                    <a:pt x="279" y="271"/>
                  </a:lnTo>
                  <a:lnTo>
                    <a:pt x="299" y="269"/>
                  </a:lnTo>
                  <a:lnTo>
                    <a:pt x="323" y="262"/>
                  </a:lnTo>
                  <a:lnTo>
                    <a:pt x="349" y="250"/>
                  </a:lnTo>
                  <a:lnTo>
                    <a:pt x="377" y="237"/>
                  </a:lnTo>
                  <a:lnTo>
                    <a:pt x="402" y="224"/>
                  </a:lnTo>
                  <a:lnTo>
                    <a:pt x="423" y="211"/>
                  </a:lnTo>
                  <a:lnTo>
                    <a:pt x="436" y="203"/>
                  </a:lnTo>
                  <a:lnTo>
                    <a:pt x="442" y="201"/>
                  </a:lnTo>
                  <a:lnTo>
                    <a:pt x="110" y="425"/>
                  </a:lnTo>
                  <a:lnTo>
                    <a:pt x="109" y="426"/>
                  </a:lnTo>
                  <a:lnTo>
                    <a:pt x="104" y="428"/>
                  </a:lnTo>
                  <a:lnTo>
                    <a:pt x="95" y="431"/>
                  </a:lnTo>
                  <a:lnTo>
                    <a:pt x="87" y="432"/>
                  </a:lnTo>
                  <a:lnTo>
                    <a:pt x="78" y="433"/>
                  </a:lnTo>
                  <a:lnTo>
                    <a:pt x="67" y="432"/>
                  </a:lnTo>
                  <a:lnTo>
                    <a:pt x="58" y="429"/>
                  </a:lnTo>
                  <a:lnTo>
                    <a:pt x="50" y="422"/>
                  </a:lnTo>
                  <a:lnTo>
                    <a:pt x="45" y="410"/>
                  </a:lnTo>
                  <a:lnTo>
                    <a:pt x="42" y="392"/>
                  </a:lnTo>
                  <a:lnTo>
                    <a:pt x="42" y="391"/>
                  </a:lnTo>
                  <a:lnTo>
                    <a:pt x="42" y="386"/>
                  </a:lnTo>
                  <a:lnTo>
                    <a:pt x="41" y="379"/>
                  </a:lnTo>
                  <a:lnTo>
                    <a:pt x="39" y="372"/>
                  </a:lnTo>
                  <a:lnTo>
                    <a:pt x="37" y="362"/>
                  </a:lnTo>
                  <a:lnTo>
                    <a:pt x="33" y="353"/>
                  </a:lnTo>
                  <a:lnTo>
                    <a:pt x="28" y="344"/>
                  </a:lnTo>
                  <a:lnTo>
                    <a:pt x="22" y="336"/>
                  </a:lnTo>
                  <a:lnTo>
                    <a:pt x="12" y="330"/>
                  </a:lnTo>
                  <a:lnTo>
                    <a:pt x="1" y="327"/>
                  </a:lnTo>
                  <a:lnTo>
                    <a:pt x="0" y="325"/>
                  </a:lnTo>
                  <a:close/>
                </a:path>
              </a:pathLst>
            </a:custGeom>
            <a:solidFill>
              <a:srgbClr val="FFD3E4"/>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53" name="Freeform 64"/>
            <p:cNvSpPr/>
            <p:nvPr/>
          </p:nvSpPr>
          <p:spPr bwMode="ltGray">
            <a:xfrm>
              <a:off x="4290" y="3372"/>
              <a:ext cx="245" cy="215"/>
            </a:xfrm>
            <a:custGeom>
              <a:avLst/>
              <a:gdLst>
                <a:gd name="T0" fmla="*/ 1 w 490"/>
                <a:gd name="T1" fmla="*/ 0 h 429"/>
                <a:gd name="T2" fmla="*/ 1 w 490"/>
                <a:gd name="T3" fmla="*/ 1 h 429"/>
                <a:gd name="T4" fmla="*/ 1 w 490"/>
                <a:gd name="T5" fmla="*/ 1 h 429"/>
                <a:gd name="T6" fmla="*/ 1 w 490"/>
                <a:gd name="T7" fmla="*/ 1 h 429"/>
                <a:gd name="T8" fmla="*/ 1 w 490"/>
                <a:gd name="T9" fmla="*/ 1 h 429"/>
                <a:gd name="T10" fmla="*/ 1 w 490"/>
                <a:gd name="T11" fmla="*/ 1 h 429"/>
                <a:gd name="T12" fmla="*/ 1 w 490"/>
                <a:gd name="T13" fmla="*/ 1 h 429"/>
                <a:gd name="T14" fmla="*/ 1 w 490"/>
                <a:gd name="T15" fmla="*/ 1 h 429"/>
                <a:gd name="T16" fmla="*/ 1 w 490"/>
                <a:gd name="T17" fmla="*/ 1 h 429"/>
                <a:gd name="T18" fmla="*/ 1 w 490"/>
                <a:gd name="T19" fmla="*/ 1 h 429"/>
                <a:gd name="T20" fmla="*/ 1 w 490"/>
                <a:gd name="T21" fmla="*/ 1 h 429"/>
                <a:gd name="T22" fmla="*/ 1 w 490"/>
                <a:gd name="T23" fmla="*/ 1 h 429"/>
                <a:gd name="T24" fmla="*/ 1 w 490"/>
                <a:gd name="T25" fmla="*/ 1 h 429"/>
                <a:gd name="T26" fmla="*/ 1 w 490"/>
                <a:gd name="T27" fmla="*/ 1 h 429"/>
                <a:gd name="T28" fmla="*/ 1 w 490"/>
                <a:gd name="T29" fmla="*/ 1 h 429"/>
                <a:gd name="T30" fmla="*/ 1 w 490"/>
                <a:gd name="T31" fmla="*/ 1 h 429"/>
                <a:gd name="T32" fmla="*/ 1 w 490"/>
                <a:gd name="T33" fmla="*/ 1 h 429"/>
                <a:gd name="T34" fmla="*/ 1 w 490"/>
                <a:gd name="T35" fmla="*/ 1 h 429"/>
                <a:gd name="T36" fmla="*/ 1 w 490"/>
                <a:gd name="T37" fmla="*/ 1 h 429"/>
                <a:gd name="T38" fmla="*/ 1 w 490"/>
                <a:gd name="T39" fmla="*/ 1 h 429"/>
                <a:gd name="T40" fmla="*/ 1 w 490"/>
                <a:gd name="T41" fmla="*/ 1 h 429"/>
                <a:gd name="T42" fmla="*/ 1 w 490"/>
                <a:gd name="T43" fmla="*/ 1 h 429"/>
                <a:gd name="T44" fmla="*/ 1 w 490"/>
                <a:gd name="T45" fmla="*/ 1 h 429"/>
                <a:gd name="T46" fmla="*/ 1 w 490"/>
                <a:gd name="T47" fmla="*/ 1 h 429"/>
                <a:gd name="T48" fmla="*/ 1 w 490"/>
                <a:gd name="T49" fmla="*/ 1 h 429"/>
                <a:gd name="T50" fmla="*/ 1 w 490"/>
                <a:gd name="T51" fmla="*/ 1 h 429"/>
                <a:gd name="T52" fmla="*/ 1 w 490"/>
                <a:gd name="T53" fmla="*/ 1 h 429"/>
                <a:gd name="T54" fmla="*/ 1 w 490"/>
                <a:gd name="T55" fmla="*/ 1 h 429"/>
                <a:gd name="T56" fmla="*/ 1 w 490"/>
                <a:gd name="T57" fmla="*/ 1 h 429"/>
                <a:gd name="T58" fmla="*/ 1 w 490"/>
                <a:gd name="T59" fmla="*/ 1 h 429"/>
                <a:gd name="T60" fmla="*/ 1 w 490"/>
                <a:gd name="T61" fmla="*/ 1 h 429"/>
                <a:gd name="T62" fmla="*/ 1 w 490"/>
                <a:gd name="T63" fmla="*/ 1 h 429"/>
                <a:gd name="T64" fmla="*/ 1 w 490"/>
                <a:gd name="T65" fmla="*/ 1 h 429"/>
                <a:gd name="T66" fmla="*/ 1 w 490"/>
                <a:gd name="T67" fmla="*/ 1 h 429"/>
                <a:gd name="T68" fmla="*/ 1 w 490"/>
                <a:gd name="T69" fmla="*/ 1 h 429"/>
                <a:gd name="T70" fmla="*/ 1 w 490"/>
                <a:gd name="T71" fmla="*/ 1 h 429"/>
                <a:gd name="T72" fmla="*/ 1 w 490"/>
                <a:gd name="T73" fmla="*/ 1 h 429"/>
                <a:gd name="T74" fmla="*/ 1 w 490"/>
                <a:gd name="T75" fmla="*/ 1 h 429"/>
                <a:gd name="T76" fmla="*/ 1 w 490"/>
                <a:gd name="T77" fmla="*/ 1 h 429"/>
                <a:gd name="T78" fmla="*/ 1 w 490"/>
                <a:gd name="T79" fmla="*/ 1 h 429"/>
                <a:gd name="T80" fmla="*/ 1 w 490"/>
                <a:gd name="T81" fmla="*/ 1 h 429"/>
                <a:gd name="T82" fmla="*/ 1 w 490"/>
                <a:gd name="T83" fmla="*/ 1 h 429"/>
                <a:gd name="T84" fmla="*/ 1 w 490"/>
                <a:gd name="T85" fmla="*/ 1 h 429"/>
                <a:gd name="T86" fmla="*/ 0 w 490"/>
                <a:gd name="T87" fmla="*/ 1 h 4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90" h="429">
                  <a:moveTo>
                    <a:pt x="0" y="322"/>
                  </a:moveTo>
                  <a:lnTo>
                    <a:pt x="66" y="0"/>
                  </a:lnTo>
                  <a:lnTo>
                    <a:pt x="54" y="39"/>
                  </a:lnTo>
                  <a:lnTo>
                    <a:pt x="47" y="75"/>
                  </a:lnTo>
                  <a:lnTo>
                    <a:pt x="44" y="107"/>
                  </a:lnTo>
                  <a:lnTo>
                    <a:pt x="46" y="135"/>
                  </a:lnTo>
                  <a:lnTo>
                    <a:pt x="49" y="158"/>
                  </a:lnTo>
                  <a:lnTo>
                    <a:pt x="53" y="177"/>
                  </a:lnTo>
                  <a:lnTo>
                    <a:pt x="59" y="193"/>
                  </a:lnTo>
                  <a:lnTo>
                    <a:pt x="63" y="203"/>
                  </a:lnTo>
                  <a:lnTo>
                    <a:pt x="67" y="209"/>
                  </a:lnTo>
                  <a:lnTo>
                    <a:pt x="68" y="212"/>
                  </a:lnTo>
                  <a:lnTo>
                    <a:pt x="79" y="205"/>
                  </a:lnTo>
                  <a:lnTo>
                    <a:pt x="88" y="192"/>
                  </a:lnTo>
                  <a:lnTo>
                    <a:pt x="97" y="174"/>
                  </a:lnTo>
                  <a:lnTo>
                    <a:pt x="104" y="152"/>
                  </a:lnTo>
                  <a:lnTo>
                    <a:pt x="110" y="131"/>
                  </a:lnTo>
                  <a:lnTo>
                    <a:pt x="116" y="108"/>
                  </a:lnTo>
                  <a:lnTo>
                    <a:pt x="119" y="88"/>
                  </a:lnTo>
                  <a:lnTo>
                    <a:pt x="122" y="73"/>
                  </a:lnTo>
                  <a:lnTo>
                    <a:pt x="124" y="61"/>
                  </a:lnTo>
                  <a:lnTo>
                    <a:pt x="124" y="57"/>
                  </a:lnTo>
                  <a:lnTo>
                    <a:pt x="115" y="110"/>
                  </a:lnTo>
                  <a:lnTo>
                    <a:pt x="110" y="150"/>
                  </a:lnTo>
                  <a:lnTo>
                    <a:pt x="111" y="180"/>
                  </a:lnTo>
                  <a:lnTo>
                    <a:pt x="115" y="201"/>
                  </a:lnTo>
                  <a:lnTo>
                    <a:pt x="121" y="214"/>
                  </a:lnTo>
                  <a:lnTo>
                    <a:pt x="128" y="222"/>
                  </a:lnTo>
                  <a:lnTo>
                    <a:pt x="136" y="225"/>
                  </a:lnTo>
                  <a:lnTo>
                    <a:pt x="142" y="226"/>
                  </a:lnTo>
                  <a:lnTo>
                    <a:pt x="147" y="225"/>
                  </a:lnTo>
                  <a:lnTo>
                    <a:pt x="149" y="224"/>
                  </a:lnTo>
                  <a:lnTo>
                    <a:pt x="161" y="218"/>
                  </a:lnTo>
                  <a:lnTo>
                    <a:pt x="173" y="206"/>
                  </a:lnTo>
                  <a:lnTo>
                    <a:pt x="186" y="190"/>
                  </a:lnTo>
                  <a:lnTo>
                    <a:pt x="198" y="173"/>
                  </a:lnTo>
                  <a:lnTo>
                    <a:pt x="210" y="155"/>
                  </a:lnTo>
                  <a:lnTo>
                    <a:pt x="220" y="136"/>
                  </a:lnTo>
                  <a:lnTo>
                    <a:pt x="229" y="119"/>
                  </a:lnTo>
                  <a:lnTo>
                    <a:pt x="236" y="106"/>
                  </a:lnTo>
                  <a:lnTo>
                    <a:pt x="240" y="96"/>
                  </a:lnTo>
                  <a:lnTo>
                    <a:pt x="242" y="93"/>
                  </a:lnTo>
                  <a:lnTo>
                    <a:pt x="204" y="180"/>
                  </a:lnTo>
                  <a:lnTo>
                    <a:pt x="193" y="203"/>
                  </a:lnTo>
                  <a:lnTo>
                    <a:pt x="191" y="221"/>
                  </a:lnTo>
                  <a:lnTo>
                    <a:pt x="193" y="233"/>
                  </a:lnTo>
                  <a:lnTo>
                    <a:pt x="200" y="239"/>
                  </a:lnTo>
                  <a:lnTo>
                    <a:pt x="210" y="243"/>
                  </a:lnTo>
                  <a:lnTo>
                    <a:pt x="221" y="241"/>
                  </a:lnTo>
                  <a:lnTo>
                    <a:pt x="233" y="240"/>
                  </a:lnTo>
                  <a:lnTo>
                    <a:pt x="242" y="237"/>
                  </a:lnTo>
                  <a:lnTo>
                    <a:pt x="249" y="234"/>
                  </a:lnTo>
                  <a:lnTo>
                    <a:pt x="252" y="234"/>
                  </a:lnTo>
                  <a:lnTo>
                    <a:pt x="490" y="42"/>
                  </a:lnTo>
                  <a:lnTo>
                    <a:pt x="261" y="249"/>
                  </a:lnTo>
                  <a:lnTo>
                    <a:pt x="264" y="264"/>
                  </a:lnTo>
                  <a:lnTo>
                    <a:pt x="277" y="269"/>
                  </a:lnTo>
                  <a:lnTo>
                    <a:pt x="296" y="268"/>
                  </a:lnTo>
                  <a:lnTo>
                    <a:pt x="320" y="261"/>
                  </a:lnTo>
                  <a:lnTo>
                    <a:pt x="346" y="249"/>
                  </a:lnTo>
                  <a:lnTo>
                    <a:pt x="373" y="236"/>
                  </a:lnTo>
                  <a:lnTo>
                    <a:pt x="397" y="222"/>
                  </a:lnTo>
                  <a:lnTo>
                    <a:pt x="419" y="211"/>
                  </a:lnTo>
                  <a:lnTo>
                    <a:pt x="432" y="202"/>
                  </a:lnTo>
                  <a:lnTo>
                    <a:pt x="438" y="199"/>
                  </a:lnTo>
                  <a:lnTo>
                    <a:pt x="109" y="421"/>
                  </a:lnTo>
                  <a:lnTo>
                    <a:pt x="108" y="422"/>
                  </a:lnTo>
                  <a:lnTo>
                    <a:pt x="103" y="425"/>
                  </a:lnTo>
                  <a:lnTo>
                    <a:pt x="96" y="427"/>
                  </a:lnTo>
                  <a:lnTo>
                    <a:pt x="86" y="428"/>
                  </a:lnTo>
                  <a:lnTo>
                    <a:pt x="77" y="429"/>
                  </a:lnTo>
                  <a:lnTo>
                    <a:pt x="67" y="428"/>
                  </a:lnTo>
                  <a:lnTo>
                    <a:pt x="59" y="425"/>
                  </a:lnTo>
                  <a:lnTo>
                    <a:pt x="50" y="417"/>
                  </a:lnTo>
                  <a:lnTo>
                    <a:pt x="46" y="406"/>
                  </a:lnTo>
                  <a:lnTo>
                    <a:pt x="43" y="388"/>
                  </a:lnTo>
                  <a:lnTo>
                    <a:pt x="43" y="387"/>
                  </a:lnTo>
                  <a:lnTo>
                    <a:pt x="42" y="382"/>
                  </a:lnTo>
                  <a:lnTo>
                    <a:pt x="42" y="376"/>
                  </a:lnTo>
                  <a:lnTo>
                    <a:pt x="40" y="367"/>
                  </a:lnTo>
                  <a:lnTo>
                    <a:pt x="37" y="358"/>
                  </a:lnTo>
                  <a:lnTo>
                    <a:pt x="34" y="350"/>
                  </a:lnTo>
                  <a:lnTo>
                    <a:pt x="28" y="340"/>
                  </a:lnTo>
                  <a:lnTo>
                    <a:pt x="22" y="333"/>
                  </a:lnTo>
                  <a:lnTo>
                    <a:pt x="12" y="326"/>
                  </a:lnTo>
                  <a:lnTo>
                    <a:pt x="1" y="322"/>
                  </a:lnTo>
                  <a:lnTo>
                    <a:pt x="0" y="322"/>
                  </a:lnTo>
                  <a:close/>
                </a:path>
              </a:pathLst>
            </a:custGeom>
            <a:solidFill>
              <a:srgbClr val="FFD6E6"/>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54" name="Freeform 65"/>
            <p:cNvSpPr/>
            <p:nvPr/>
          </p:nvSpPr>
          <p:spPr bwMode="ltGray">
            <a:xfrm>
              <a:off x="4291" y="3374"/>
              <a:ext cx="242" cy="212"/>
            </a:xfrm>
            <a:custGeom>
              <a:avLst/>
              <a:gdLst>
                <a:gd name="T0" fmla="*/ 1 w 483"/>
                <a:gd name="T1" fmla="*/ 0 h 424"/>
                <a:gd name="T2" fmla="*/ 1 w 483"/>
                <a:gd name="T3" fmla="*/ 1 h 424"/>
                <a:gd name="T4" fmla="*/ 1 w 483"/>
                <a:gd name="T5" fmla="*/ 1 h 424"/>
                <a:gd name="T6" fmla="*/ 1 w 483"/>
                <a:gd name="T7" fmla="*/ 1 h 424"/>
                <a:gd name="T8" fmla="*/ 1 w 483"/>
                <a:gd name="T9" fmla="*/ 1 h 424"/>
                <a:gd name="T10" fmla="*/ 1 w 483"/>
                <a:gd name="T11" fmla="*/ 1 h 424"/>
                <a:gd name="T12" fmla="*/ 1 w 483"/>
                <a:gd name="T13" fmla="*/ 1 h 424"/>
                <a:gd name="T14" fmla="*/ 1 w 483"/>
                <a:gd name="T15" fmla="*/ 1 h 424"/>
                <a:gd name="T16" fmla="*/ 1 w 483"/>
                <a:gd name="T17" fmla="*/ 1 h 424"/>
                <a:gd name="T18" fmla="*/ 1 w 483"/>
                <a:gd name="T19" fmla="*/ 1 h 424"/>
                <a:gd name="T20" fmla="*/ 1 w 483"/>
                <a:gd name="T21" fmla="*/ 1 h 424"/>
                <a:gd name="T22" fmla="*/ 1 w 483"/>
                <a:gd name="T23" fmla="*/ 1 h 424"/>
                <a:gd name="T24" fmla="*/ 1 w 483"/>
                <a:gd name="T25" fmla="*/ 1 h 424"/>
                <a:gd name="T26" fmla="*/ 1 w 483"/>
                <a:gd name="T27" fmla="*/ 1 h 424"/>
                <a:gd name="T28" fmla="*/ 1 w 483"/>
                <a:gd name="T29" fmla="*/ 1 h 424"/>
                <a:gd name="T30" fmla="*/ 1 w 483"/>
                <a:gd name="T31" fmla="*/ 1 h 424"/>
                <a:gd name="T32" fmla="*/ 1 w 483"/>
                <a:gd name="T33" fmla="*/ 1 h 424"/>
                <a:gd name="T34" fmla="*/ 1 w 483"/>
                <a:gd name="T35" fmla="*/ 1 h 424"/>
                <a:gd name="T36" fmla="*/ 1 w 483"/>
                <a:gd name="T37" fmla="*/ 1 h 424"/>
                <a:gd name="T38" fmla="*/ 1 w 483"/>
                <a:gd name="T39" fmla="*/ 1 h 424"/>
                <a:gd name="T40" fmla="*/ 1 w 483"/>
                <a:gd name="T41" fmla="*/ 1 h 424"/>
                <a:gd name="T42" fmla="*/ 1 w 483"/>
                <a:gd name="T43" fmla="*/ 1 h 424"/>
                <a:gd name="T44" fmla="*/ 1 w 483"/>
                <a:gd name="T45" fmla="*/ 1 h 424"/>
                <a:gd name="T46" fmla="*/ 1 w 483"/>
                <a:gd name="T47" fmla="*/ 1 h 424"/>
                <a:gd name="T48" fmla="*/ 1 w 483"/>
                <a:gd name="T49" fmla="*/ 1 h 424"/>
                <a:gd name="T50" fmla="*/ 1 w 483"/>
                <a:gd name="T51" fmla="*/ 1 h 424"/>
                <a:gd name="T52" fmla="*/ 1 w 483"/>
                <a:gd name="T53" fmla="*/ 1 h 424"/>
                <a:gd name="T54" fmla="*/ 1 w 483"/>
                <a:gd name="T55" fmla="*/ 1 h 424"/>
                <a:gd name="T56" fmla="*/ 1 w 483"/>
                <a:gd name="T57" fmla="*/ 1 h 424"/>
                <a:gd name="T58" fmla="*/ 1 w 483"/>
                <a:gd name="T59" fmla="*/ 1 h 424"/>
                <a:gd name="T60" fmla="*/ 1 w 483"/>
                <a:gd name="T61" fmla="*/ 1 h 424"/>
                <a:gd name="T62" fmla="*/ 1 w 483"/>
                <a:gd name="T63" fmla="*/ 1 h 424"/>
                <a:gd name="T64" fmla="*/ 1 w 483"/>
                <a:gd name="T65" fmla="*/ 1 h 424"/>
                <a:gd name="T66" fmla="*/ 1 w 483"/>
                <a:gd name="T67" fmla="*/ 1 h 424"/>
                <a:gd name="T68" fmla="*/ 1 w 483"/>
                <a:gd name="T69" fmla="*/ 1 h 424"/>
                <a:gd name="T70" fmla="*/ 1 w 483"/>
                <a:gd name="T71" fmla="*/ 1 h 424"/>
                <a:gd name="T72" fmla="*/ 1 w 483"/>
                <a:gd name="T73" fmla="*/ 1 h 424"/>
                <a:gd name="T74" fmla="*/ 1 w 483"/>
                <a:gd name="T75" fmla="*/ 1 h 424"/>
                <a:gd name="T76" fmla="*/ 1 w 483"/>
                <a:gd name="T77" fmla="*/ 1 h 424"/>
                <a:gd name="T78" fmla="*/ 1 w 483"/>
                <a:gd name="T79" fmla="*/ 1 h 424"/>
                <a:gd name="T80" fmla="*/ 1 w 483"/>
                <a:gd name="T81" fmla="*/ 1 h 424"/>
                <a:gd name="T82" fmla="*/ 1 w 483"/>
                <a:gd name="T83" fmla="*/ 1 h 424"/>
                <a:gd name="T84" fmla="*/ 0 w 483"/>
                <a:gd name="T85" fmla="*/ 1 h 424"/>
                <a:gd name="T86" fmla="*/ 0 w 483"/>
                <a:gd name="T87" fmla="*/ 1 h 4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3" h="424">
                  <a:moveTo>
                    <a:pt x="0" y="317"/>
                  </a:moveTo>
                  <a:lnTo>
                    <a:pt x="63" y="0"/>
                  </a:lnTo>
                  <a:lnTo>
                    <a:pt x="51" y="39"/>
                  </a:lnTo>
                  <a:lnTo>
                    <a:pt x="44" y="75"/>
                  </a:lnTo>
                  <a:lnTo>
                    <a:pt x="41" y="106"/>
                  </a:lnTo>
                  <a:lnTo>
                    <a:pt x="43" y="133"/>
                  </a:lnTo>
                  <a:lnTo>
                    <a:pt x="46" y="157"/>
                  </a:lnTo>
                  <a:lnTo>
                    <a:pt x="50" y="176"/>
                  </a:lnTo>
                  <a:lnTo>
                    <a:pt x="56" y="190"/>
                  </a:lnTo>
                  <a:lnTo>
                    <a:pt x="60" y="202"/>
                  </a:lnTo>
                  <a:lnTo>
                    <a:pt x="64" y="208"/>
                  </a:lnTo>
                  <a:lnTo>
                    <a:pt x="65" y="210"/>
                  </a:lnTo>
                  <a:lnTo>
                    <a:pt x="76" y="203"/>
                  </a:lnTo>
                  <a:lnTo>
                    <a:pt x="85" y="190"/>
                  </a:lnTo>
                  <a:lnTo>
                    <a:pt x="94" y="172"/>
                  </a:lnTo>
                  <a:lnTo>
                    <a:pt x="101" y="151"/>
                  </a:lnTo>
                  <a:lnTo>
                    <a:pt x="107" y="129"/>
                  </a:lnTo>
                  <a:lnTo>
                    <a:pt x="112" y="107"/>
                  </a:lnTo>
                  <a:lnTo>
                    <a:pt x="116" y="88"/>
                  </a:lnTo>
                  <a:lnTo>
                    <a:pt x="119" y="71"/>
                  </a:lnTo>
                  <a:lnTo>
                    <a:pt x="120" y="60"/>
                  </a:lnTo>
                  <a:lnTo>
                    <a:pt x="121" y="57"/>
                  </a:lnTo>
                  <a:lnTo>
                    <a:pt x="112" y="109"/>
                  </a:lnTo>
                  <a:lnTo>
                    <a:pt x="107" y="148"/>
                  </a:lnTo>
                  <a:lnTo>
                    <a:pt x="107" y="178"/>
                  </a:lnTo>
                  <a:lnTo>
                    <a:pt x="110" y="199"/>
                  </a:lnTo>
                  <a:lnTo>
                    <a:pt x="116" y="213"/>
                  </a:lnTo>
                  <a:lnTo>
                    <a:pt x="125" y="220"/>
                  </a:lnTo>
                  <a:lnTo>
                    <a:pt x="132" y="223"/>
                  </a:lnTo>
                  <a:lnTo>
                    <a:pt x="139" y="223"/>
                  </a:lnTo>
                  <a:lnTo>
                    <a:pt x="144" y="222"/>
                  </a:lnTo>
                  <a:lnTo>
                    <a:pt x="145" y="222"/>
                  </a:lnTo>
                  <a:lnTo>
                    <a:pt x="157" y="215"/>
                  </a:lnTo>
                  <a:lnTo>
                    <a:pt x="169" y="204"/>
                  </a:lnTo>
                  <a:lnTo>
                    <a:pt x="182" y="189"/>
                  </a:lnTo>
                  <a:lnTo>
                    <a:pt x="194" y="171"/>
                  </a:lnTo>
                  <a:lnTo>
                    <a:pt x="206" y="153"/>
                  </a:lnTo>
                  <a:lnTo>
                    <a:pt x="215" y="134"/>
                  </a:lnTo>
                  <a:lnTo>
                    <a:pt x="225" y="119"/>
                  </a:lnTo>
                  <a:lnTo>
                    <a:pt x="231" y="104"/>
                  </a:lnTo>
                  <a:lnTo>
                    <a:pt x="236" y="96"/>
                  </a:lnTo>
                  <a:lnTo>
                    <a:pt x="237" y="92"/>
                  </a:lnTo>
                  <a:lnTo>
                    <a:pt x="200" y="178"/>
                  </a:lnTo>
                  <a:lnTo>
                    <a:pt x="189" y="202"/>
                  </a:lnTo>
                  <a:lnTo>
                    <a:pt x="187" y="220"/>
                  </a:lnTo>
                  <a:lnTo>
                    <a:pt x="189" y="230"/>
                  </a:lnTo>
                  <a:lnTo>
                    <a:pt x="196" y="237"/>
                  </a:lnTo>
                  <a:lnTo>
                    <a:pt x="206" y="240"/>
                  </a:lnTo>
                  <a:lnTo>
                    <a:pt x="217" y="240"/>
                  </a:lnTo>
                  <a:lnTo>
                    <a:pt x="227" y="237"/>
                  </a:lnTo>
                  <a:lnTo>
                    <a:pt x="238" y="235"/>
                  </a:lnTo>
                  <a:lnTo>
                    <a:pt x="244" y="233"/>
                  </a:lnTo>
                  <a:lnTo>
                    <a:pt x="246" y="232"/>
                  </a:lnTo>
                  <a:lnTo>
                    <a:pt x="483" y="41"/>
                  </a:lnTo>
                  <a:lnTo>
                    <a:pt x="256" y="246"/>
                  </a:lnTo>
                  <a:lnTo>
                    <a:pt x="259" y="261"/>
                  </a:lnTo>
                  <a:lnTo>
                    <a:pt x="271" y="267"/>
                  </a:lnTo>
                  <a:lnTo>
                    <a:pt x="290" y="265"/>
                  </a:lnTo>
                  <a:lnTo>
                    <a:pt x="314" y="258"/>
                  </a:lnTo>
                  <a:lnTo>
                    <a:pt x="340" y="247"/>
                  </a:lnTo>
                  <a:lnTo>
                    <a:pt x="367" y="234"/>
                  </a:lnTo>
                  <a:lnTo>
                    <a:pt x="392" y="221"/>
                  </a:lnTo>
                  <a:lnTo>
                    <a:pt x="412" y="209"/>
                  </a:lnTo>
                  <a:lnTo>
                    <a:pt x="425" y="201"/>
                  </a:lnTo>
                  <a:lnTo>
                    <a:pt x="431" y="197"/>
                  </a:lnTo>
                  <a:lnTo>
                    <a:pt x="106" y="416"/>
                  </a:lnTo>
                  <a:lnTo>
                    <a:pt x="105" y="417"/>
                  </a:lnTo>
                  <a:lnTo>
                    <a:pt x="100" y="419"/>
                  </a:lnTo>
                  <a:lnTo>
                    <a:pt x="93" y="422"/>
                  </a:lnTo>
                  <a:lnTo>
                    <a:pt x="84" y="423"/>
                  </a:lnTo>
                  <a:lnTo>
                    <a:pt x="75" y="424"/>
                  </a:lnTo>
                  <a:lnTo>
                    <a:pt x="65" y="423"/>
                  </a:lnTo>
                  <a:lnTo>
                    <a:pt x="56" y="419"/>
                  </a:lnTo>
                  <a:lnTo>
                    <a:pt x="49" y="412"/>
                  </a:lnTo>
                  <a:lnTo>
                    <a:pt x="44" y="400"/>
                  </a:lnTo>
                  <a:lnTo>
                    <a:pt x="41" y="384"/>
                  </a:lnTo>
                  <a:lnTo>
                    <a:pt x="41" y="381"/>
                  </a:lnTo>
                  <a:lnTo>
                    <a:pt x="40" y="378"/>
                  </a:lnTo>
                  <a:lnTo>
                    <a:pt x="40" y="371"/>
                  </a:lnTo>
                  <a:lnTo>
                    <a:pt x="38" y="362"/>
                  </a:lnTo>
                  <a:lnTo>
                    <a:pt x="35" y="354"/>
                  </a:lnTo>
                  <a:lnTo>
                    <a:pt x="32" y="344"/>
                  </a:lnTo>
                  <a:lnTo>
                    <a:pt x="26" y="336"/>
                  </a:lnTo>
                  <a:lnTo>
                    <a:pt x="20" y="328"/>
                  </a:lnTo>
                  <a:lnTo>
                    <a:pt x="10" y="322"/>
                  </a:lnTo>
                  <a:lnTo>
                    <a:pt x="0" y="318"/>
                  </a:lnTo>
                  <a:lnTo>
                    <a:pt x="0" y="317"/>
                  </a:lnTo>
                  <a:close/>
                </a:path>
              </a:pathLst>
            </a:custGeom>
            <a:solidFill>
              <a:srgbClr val="FFD9E7"/>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55" name="Freeform 66"/>
            <p:cNvSpPr/>
            <p:nvPr/>
          </p:nvSpPr>
          <p:spPr bwMode="ltGray">
            <a:xfrm>
              <a:off x="4292" y="3376"/>
              <a:ext cx="239" cy="209"/>
            </a:xfrm>
            <a:custGeom>
              <a:avLst/>
              <a:gdLst>
                <a:gd name="T0" fmla="*/ 0 w 479"/>
                <a:gd name="T1" fmla="*/ 0 h 420"/>
                <a:gd name="T2" fmla="*/ 0 w 479"/>
                <a:gd name="T3" fmla="*/ 0 h 420"/>
                <a:gd name="T4" fmla="*/ 0 w 479"/>
                <a:gd name="T5" fmla="*/ 0 h 420"/>
                <a:gd name="T6" fmla="*/ 0 w 479"/>
                <a:gd name="T7" fmla="*/ 0 h 420"/>
                <a:gd name="T8" fmla="*/ 0 w 479"/>
                <a:gd name="T9" fmla="*/ 0 h 420"/>
                <a:gd name="T10" fmla="*/ 0 w 479"/>
                <a:gd name="T11" fmla="*/ 0 h 420"/>
                <a:gd name="T12" fmla="*/ 0 w 479"/>
                <a:gd name="T13" fmla="*/ 0 h 420"/>
                <a:gd name="T14" fmla="*/ 0 w 479"/>
                <a:gd name="T15" fmla="*/ 0 h 420"/>
                <a:gd name="T16" fmla="*/ 0 w 479"/>
                <a:gd name="T17" fmla="*/ 0 h 420"/>
                <a:gd name="T18" fmla="*/ 0 w 479"/>
                <a:gd name="T19" fmla="*/ 0 h 420"/>
                <a:gd name="T20" fmla="*/ 0 w 479"/>
                <a:gd name="T21" fmla="*/ 0 h 420"/>
                <a:gd name="T22" fmla="*/ 0 w 479"/>
                <a:gd name="T23" fmla="*/ 0 h 420"/>
                <a:gd name="T24" fmla="*/ 0 w 479"/>
                <a:gd name="T25" fmla="*/ 0 h 420"/>
                <a:gd name="T26" fmla="*/ 0 w 479"/>
                <a:gd name="T27" fmla="*/ 0 h 420"/>
                <a:gd name="T28" fmla="*/ 0 w 479"/>
                <a:gd name="T29" fmla="*/ 0 h 420"/>
                <a:gd name="T30" fmla="*/ 0 w 479"/>
                <a:gd name="T31" fmla="*/ 0 h 420"/>
                <a:gd name="T32" fmla="*/ 0 w 479"/>
                <a:gd name="T33" fmla="*/ 0 h 420"/>
                <a:gd name="T34" fmla="*/ 0 w 479"/>
                <a:gd name="T35" fmla="*/ 0 h 420"/>
                <a:gd name="T36" fmla="*/ 0 w 479"/>
                <a:gd name="T37" fmla="*/ 0 h 420"/>
                <a:gd name="T38" fmla="*/ 0 w 479"/>
                <a:gd name="T39" fmla="*/ 0 h 420"/>
                <a:gd name="T40" fmla="*/ 0 w 479"/>
                <a:gd name="T41" fmla="*/ 0 h 420"/>
                <a:gd name="T42" fmla="*/ 0 w 479"/>
                <a:gd name="T43" fmla="*/ 0 h 420"/>
                <a:gd name="T44" fmla="*/ 0 w 479"/>
                <a:gd name="T45" fmla="*/ 0 h 420"/>
                <a:gd name="T46" fmla="*/ 0 w 479"/>
                <a:gd name="T47" fmla="*/ 0 h 420"/>
                <a:gd name="T48" fmla="*/ 0 w 479"/>
                <a:gd name="T49" fmla="*/ 0 h 420"/>
                <a:gd name="T50" fmla="*/ 0 w 479"/>
                <a:gd name="T51" fmla="*/ 0 h 420"/>
                <a:gd name="T52" fmla="*/ 0 w 479"/>
                <a:gd name="T53" fmla="*/ 0 h 420"/>
                <a:gd name="T54" fmla="*/ 0 w 479"/>
                <a:gd name="T55" fmla="*/ 0 h 420"/>
                <a:gd name="T56" fmla="*/ 0 w 479"/>
                <a:gd name="T57" fmla="*/ 0 h 420"/>
                <a:gd name="T58" fmla="*/ 0 w 479"/>
                <a:gd name="T59" fmla="*/ 0 h 420"/>
                <a:gd name="T60" fmla="*/ 0 w 479"/>
                <a:gd name="T61" fmla="*/ 0 h 420"/>
                <a:gd name="T62" fmla="*/ 0 w 479"/>
                <a:gd name="T63" fmla="*/ 0 h 420"/>
                <a:gd name="T64" fmla="*/ 0 w 479"/>
                <a:gd name="T65" fmla="*/ 0 h 420"/>
                <a:gd name="T66" fmla="*/ 0 w 479"/>
                <a:gd name="T67" fmla="*/ 0 h 420"/>
                <a:gd name="T68" fmla="*/ 0 w 479"/>
                <a:gd name="T69" fmla="*/ 0 h 420"/>
                <a:gd name="T70" fmla="*/ 0 w 479"/>
                <a:gd name="T71" fmla="*/ 0 h 420"/>
                <a:gd name="T72" fmla="*/ 0 w 479"/>
                <a:gd name="T73" fmla="*/ 0 h 420"/>
                <a:gd name="T74" fmla="*/ 0 w 479"/>
                <a:gd name="T75" fmla="*/ 0 h 420"/>
                <a:gd name="T76" fmla="*/ 0 w 479"/>
                <a:gd name="T77" fmla="*/ 0 h 420"/>
                <a:gd name="T78" fmla="*/ 0 w 479"/>
                <a:gd name="T79" fmla="*/ 0 h 420"/>
                <a:gd name="T80" fmla="*/ 0 w 479"/>
                <a:gd name="T81" fmla="*/ 0 h 420"/>
                <a:gd name="T82" fmla="*/ 0 w 479"/>
                <a:gd name="T83" fmla="*/ 0 h 420"/>
                <a:gd name="T84" fmla="*/ 0 w 479"/>
                <a:gd name="T85" fmla="*/ 0 h 4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79" h="420">
                  <a:moveTo>
                    <a:pt x="0" y="314"/>
                  </a:moveTo>
                  <a:lnTo>
                    <a:pt x="62" y="0"/>
                  </a:lnTo>
                  <a:lnTo>
                    <a:pt x="50" y="40"/>
                  </a:lnTo>
                  <a:lnTo>
                    <a:pt x="43" y="74"/>
                  </a:lnTo>
                  <a:lnTo>
                    <a:pt x="40" y="106"/>
                  </a:lnTo>
                  <a:lnTo>
                    <a:pt x="42" y="132"/>
                  </a:lnTo>
                  <a:lnTo>
                    <a:pt x="45" y="156"/>
                  </a:lnTo>
                  <a:lnTo>
                    <a:pt x="49" y="175"/>
                  </a:lnTo>
                  <a:lnTo>
                    <a:pt x="55" y="189"/>
                  </a:lnTo>
                  <a:lnTo>
                    <a:pt x="59" y="200"/>
                  </a:lnTo>
                  <a:lnTo>
                    <a:pt x="62" y="207"/>
                  </a:lnTo>
                  <a:lnTo>
                    <a:pt x="64" y="208"/>
                  </a:lnTo>
                  <a:lnTo>
                    <a:pt x="74" y="202"/>
                  </a:lnTo>
                  <a:lnTo>
                    <a:pt x="83" y="189"/>
                  </a:lnTo>
                  <a:lnTo>
                    <a:pt x="92" y="171"/>
                  </a:lnTo>
                  <a:lnTo>
                    <a:pt x="100" y="150"/>
                  </a:lnTo>
                  <a:lnTo>
                    <a:pt x="106" y="129"/>
                  </a:lnTo>
                  <a:lnTo>
                    <a:pt x="111" y="107"/>
                  </a:lnTo>
                  <a:lnTo>
                    <a:pt x="114" y="87"/>
                  </a:lnTo>
                  <a:lnTo>
                    <a:pt x="117" y="72"/>
                  </a:lnTo>
                  <a:lnTo>
                    <a:pt x="119" y="61"/>
                  </a:lnTo>
                  <a:lnTo>
                    <a:pt x="119" y="57"/>
                  </a:lnTo>
                  <a:lnTo>
                    <a:pt x="109" y="108"/>
                  </a:lnTo>
                  <a:lnTo>
                    <a:pt x="106" y="148"/>
                  </a:lnTo>
                  <a:lnTo>
                    <a:pt x="106" y="177"/>
                  </a:lnTo>
                  <a:lnTo>
                    <a:pt x="109" y="198"/>
                  </a:lnTo>
                  <a:lnTo>
                    <a:pt x="115" y="211"/>
                  </a:lnTo>
                  <a:lnTo>
                    <a:pt x="123" y="219"/>
                  </a:lnTo>
                  <a:lnTo>
                    <a:pt x="130" y="221"/>
                  </a:lnTo>
                  <a:lnTo>
                    <a:pt x="137" y="223"/>
                  </a:lnTo>
                  <a:lnTo>
                    <a:pt x="142" y="221"/>
                  </a:lnTo>
                  <a:lnTo>
                    <a:pt x="143" y="220"/>
                  </a:lnTo>
                  <a:lnTo>
                    <a:pt x="155" y="214"/>
                  </a:lnTo>
                  <a:lnTo>
                    <a:pt x="167" y="202"/>
                  </a:lnTo>
                  <a:lnTo>
                    <a:pt x="180" y="188"/>
                  </a:lnTo>
                  <a:lnTo>
                    <a:pt x="192" y="170"/>
                  </a:lnTo>
                  <a:lnTo>
                    <a:pt x="202" y="152"/>
                  </a:lnTo>
                  <a:lnTo>
                    <a:pt x="213" y="135"/>
                  </a:lnTo>
                  <a:lnTo>
                    <a:pt x="222" y="118"/>
                  </a:lnTo>
                  <a:lnTo>
                    <a:pt x="229" y="105"/>
                  </a:lnTo>
                  <a:lnTo>
                    <a:pt x="233" y="95"/>
                  </a:lnTo>
                  <a:lnTo>
                    <a:pt x="235" y="92"/>
                  </a:lnTo>
                  <a:lnTo>
                    <a:pt x="198" y="177"/>
                  </a:lnTo>
                  <a:lnTo>
                    <a:pt x="187" y="201"/>
                  </a:lnTo>
                  <a:lnTo>
                    <a:pt x="185" y="218"/>
                  </a:lnTo>
                  <a:lnTo>
                    <a:pt x="187" y="230"/>
                  </a:lnTo>
                  <a:lnTo>
                    <a:pt x="194" y="236"/>
                  </a:lnTo>
                  <a:lnTo>
                    <a:pt x="204" y="238"/>
                  </a:lnTo>
                  <a:lnTo>
                    <a:pt x="214" y="238"/>
                  </a:lnTo>
                  <a:lnTo>
                    <a:pt x="225" y="237"/>
                  </a:lnTo>
                  <a:lnTo>
                    <a:pt x="235" y="233"/>
                  </a:lnTo>
                  <a:lnTo>
                    <a:pt x="242" y="231"/>
                  </a:lnTo>
                  <a:lnTo>
                    <a:pt x="244" y="230"/>
                  </a:lnTo>
                  <a:lnTo>
                    <a:pt x="479" y="42"/>
                  </a:lnTo>
                  <a:lnTo>
                    <a:pt x="254" y="245"/>
                  </a:lnTo>
                  <a:lnTo>
                    <a:pt x="256" y="259"/>
                  </a:lnTo>
                  <a:lnTo>
                    <a:pt x="268" y="265"/>
                  </a:lnTo>
                  <a:lnTo>
                    <a:pt x="287" y="263"/>
                  </a:lnTo>
                  <a:lnTo>
                    <a:pt x="311" y="256"/>
                  </a:lnTo>
                  <a:lnTo>
                    <a:pt x="337" y="245"/>
                  </a:lnTo>
                  <a:lnTo>
                    <a:pt x="363" y="232"/>
                  </a:lnTo>
                  <a:lnTo>
                    <a:pt x="387" y="219"/>
                  </a:lnTo>
                  <a:lnTo>
                    <a:pt x="407" y="207"/>
                  </a:lnTo>
                  <a:lnTo>
                    <a:pt x="421" y="199"/>
                  </a:lnTo>
                  <a:lnTo>
                    <a:pt x="425" y="196"/>
                  </a:lnTo>
                  <a:lnTo>
                    <a:pt x="105" y="412"/>
                  </a:lnTo>
                  <a:lnTo>
                    <a:pt x="102" y="413"/>
                  </a:lnTo>
                  <a:lnTo>
                    <a:pt x="99" y="415"/>
                  </a:lnTo>
                  <a:lnTo>
                    <a:pt x="92" y="418"/>
                  </a:lnTo>
                  <a:lnTo>
                    <a:pt x="83" y="420"/>
                  </a:lnTo>
                  <a:lnTo>
                    <a:pt x="74" y="420"/>
                  </a:lnTo>
                  <a:lnTo>
                    <a:pt x="65" y="419"/>
                  </a:lnTo>
                  <a:lnTo>
                    <a:pt x="56" y="415"/>
                  </a:lnTo>
                  <a:lnTo>
                    <a:pt x="49" y="408"/>
                  </a:lnTo>
                  <a:lnTo>
                    <a:pt x="44" y="396"/>
                  </a:lnTo>
                  <a:lnTo>
                    <a:pt x="42" y="380"/>
                  </a:lnTo>
                  <a:lnTo>
                    <a:pt x="42" y="378"/>
                  </a:lnTo>
                  <a:lnTo>
                    <a:pt x="42" y="374"/>
                  </a:lnTo>
                  <a:lnTo>
                    <a:pt x="40" y="368"/>
                  </a:lnTo>
                  <a:lnTo>
                    <a:pt x="38" y="359"/>
                  </a:lnTo>
                  <a:lnTo>
                    <a:pt x="36" y="350"/>
                  </a:lnTo>
                  <a:lnTo>
                    <a:pt x="32" y="340"/>
                  </a:lnTo>
                  <a:lnTo>
                    <a:pt x="26" y="332"/>
                  </a:lnTo>
                  <a:lnTo>
                    <a:pt x="20" y="324"/>
                  </a:lnTo>
                  <a:lnTo>
                    <a:pt x="11" y="318"/>
                  </a:lnTo>
                  <a:lnTo>
                    <a:pt x="0" y="314"/>
                  </a:lnTo>
                  <a:close/>
                </a:path>
              </a:pathLst>
            </a:custGeom>
            <a:solidFill>
              <a:srgbClr val="FFDCE9"/>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56" name="Freeform 67"/>
            <p:cNvSpPr/>
            <p:nvPr/>
          </p:nvSpPr>
          <p:spPr bwMode="ltGray">
            <a:xfrm>
              <a:off x="4293" y="3377"/>
              <a:ext cx="237" cy="208"/>
            </a:xfrm>
            <a:custGeom>
              <a:avLst/>
              <a:gdLst>
                <a:gd name="T0" fmla="*/ 1 w 474"/>
                <a:gd name="T1" fmla="*/ 0 h 415"/>
                <a:gd name="T2" fmla="*/ 1 w 474"/>
                <a:gd name="T3" fmla="*/ 1 h 415"/>
                <a:gd name="T4" fmla="*/ 1 w 474"/>
                <a:gd name="T5" fmla="*/ 1 h 415"/>
                <a:gd name="T6" fmla="*/ 1 w 474"/>
                <a:gd name="T7" fmla="*/ 1 h 415"/>
                <a:gd name="T8" fmla="*/ 1 w 474"/>
                <a:gd name="T9" fmla="*/ 1 h 415"/>
                <a:gd name="T10" fmla="*/ 1 w 474"/>
                <a:gd name="T11" fmla="*/ 1 h 415"/>
                <a:gd name="T12" fmla="*/ 1 w 474"/>
                <a:gd name="T13" fmla="*/ 1 h 415"/>
                <a:gd name="T14" fmla="*/ 1 w 474"/>
                <a:gd name="T15" fmla="*/ 1 h 415"/>
                <a:gd name="T16" fmla="*/ 1 w 474"/>
                <a:gd name="T17" fmla="*/ 1 h 415"/>
                <a:gd name="T18" fmla="*/ 1 w 474"/>
                <a:gd name="T19" fmla="*/ 1 h 415"/>
                <a:gd name="T20" fmla="*/ 1 w 474"/>
                <a:gd name="T21" fmla="*/ 1 h 415"/>
                <a:gd name="T22" fmla="*/ 1 w 474"/>
                <a:gd name="T23" fmla="*/ 1 h 415"/>
                <a:gd name="T24" fmla="*/ 1 w 474"/>
                <a:gd name="T25" fmla="*/ 1 h 415"/>
                <a:gd name="T26" fmla="*/ 1 w 474"/>
                <a:gd name="T27" fmla="*/ 1 h 415"/>
                <a:gd name="T28" fmla="*/ 1 w 474"/>
                <a:gd name="T29" fmla="*/ 1 h 415"/>
                <a:gd name="T30" fmla="*/ 1 w 474"/>
                <a:gd name="T31" fmla="*/ 1 h 415"/>
                <a:gd name="T32" fmla="*/ 1 w 474"/>
                <a:gd name="T33" fmla="*/ 1 h 415"/>
                <a:gd name="T34" fmla="*/ 1 w 474"/>
                <a:gd name="T35" fmla="*/ 1 h 415"/>
                <a:gd name="T36" fmla="*/ 1 w 474"/>
                <a:gd name="T37" fmla="*/ 1 h 415"/>
                <a:gd name="T38" fmla="*/ 1 w 474"/>
                <a:gd name="T39" fmla="*/ 1 h 415"/>
                <a:gd name="T40" fmla="*/ 1 w 474"/>
                <a:gd name="T41" fmla="*/ 1 h 415"/>
                <a:gd name="T42" fmla="*/ 1 w 474"/>
                <a:gd name="T43" fmla="*/ 1 h 415"/>
                <a:gd name="T44" fmla="*/ 1 w 474"/>
                <a:gd name="T45" fmla="*/ 1 h 415"/>
                <a:gd name="T46" fmla="*/ 1 w 474"/>
                <a:gd name="T47" fmla="*/ 1 h 415"/>
                <a:gd name="T48" fmla="*/ 1 w 474"/>
                <a:gd name="T49" fmla="*/ 1 h 415"/>
                <a:gd name="T50" fmla="*/ 1 w 474"/>
                <a:gd name="T51" fmla="*/ 1 h 415"/>
                <a:gd name="T52" fmla="*/ 1 w 474"/>
                <a:gd name="T53" fmla="*/ 1 h 415"/>
                <a:gd name="T54" fmla="*/ 1 w 474"/>
                <a:gd name="T55" fmla="*/ 1 h 415"/>
                <a:gd name="T56" fmla="*/ 1 w 474"/>
                <a:gd name="T57" fmla="*/ 1 h 415"/>
                <a:gd name="T58" fmla="*/ 1 w 474"/>
                <a:gd name="T59" fmla="*/ 1 h 415"/>
                <a:gd name="T60" fmla="*/ 1 w 474"/>
                <a:gd name="T61" fmla="*/ 1 h 415"/>
                <a:gd name="T62" fmla="*/ 1 w 474"/>
                <a:gd name="T63" fmla="*/ 1 h 415"/>
                <a:gd name="T64" fmla="*/ 1 w 474"/>
                <a:gd name="T65" fmla="*/ 1 h 415"/>
                <a:gd name="T66" fmla="*/ 1 w 474"/>
                <a:gd name="T67" fmla="*/ 1 h 415"/>
                <a:gd name="T68" fmla="*/ 1 w 474"/>
                <a:gd name="T69" fmla="*/ 1 h 415"/>
                <a:gd name="T70" fmla="*/ 1 w 474"/>
                <a:gd name="T71" fmla="*/ 1 h 415"/>
                <a:gd name="T72" fmla="*/ 1 w 474"/>
                <a:gd name="T73" fmla="*/ 1 h 415"/>
                <a:gd name="T74" fmla="*/ 1 w 474"/>
                <a:gd name="T75" fmla="*/ 1 h 415"/>
                <a:gd name="T76" fmla="*/ 1 w 474"/>
                <a:gd name="T77" fmla="*/ 1 h 415"/>
                <a:gd name="T78" fmla="*/ 1 w 474"/>
                <a:gd name="T79" fmla="*/ 1 h 415"/>
                <a:gd name="T80" fmla="*/ 1 w 474"/>
                <a:gd name="T81" fmla="*/ 1 h 415"/>
                <a:gd name="T82" fmla="*/ 1 w 474"/>
                <a:gd name="T83" fmla="*/ 1 h 415"/>
                <a:gd name="T84" fmla="*/ 0 w 474"/>
                <a:gd name="T85" fmla="*/ 1 h 415"/>
                <a:gd name="T86" fmla="*/ 0 w 474"/>
                <a:gd name="T87" fmla="*/ 1 h 4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4" h="415">
                  <a:moveTo>
                    <a:pt x="0" y="309"/>
                  </a:moveTo>
                  <a:lnTo>
                    <a:pt x="60" y="0"/>
                  </a:lnTo>
                  <a:lnTo>
                    <a:pt x="49" y="39"/>
                  </a:lnTo>
                  <a:lnTo>
                    <a:pt x="43" y="74"/>
                  </a:lnTo>
                  <a:lnTo>
                    <a:pt x="41" y="104"/>
                  </a:lnTo>
                  <a:lnTo>
                    <a:pt x="41" y="131"/>
                  </a:lnTo>
                  <a:lnTo>
                    <a:pt x="44" y="154"/>
                  </a:lnTo>
                  <a:lnTo>
                    <a:pt x="48" y="173"/>
                  </a:lnTo>
                  <a:lnTo>
                    <a:pt x="54" y="188"/>
                  </a:lnTo>
                  <a:lnTo>
                    <a:pt x="57" y="198"/>
                  </a:lnTo>
                  <a:lnTo>
                    <a:pt x="61" y="204"/>
                  </a:lnTo>
                  <a:lnTo>
                    <a:pt x="62" y="207"/>
                  </a:lnTo>
                  <a:lnTo>
                    <a:pt x="73" y="200"/>
                  </a:lnTo>
                  <a:lnTo>
                    <a:pt x="82" y="187"/>
                  </a:lnTo>
                  <a:lnTo>
                    <a:pt x="91" y="170"/>
                  </a:lnTo>
                  <a:lnTo>
                    <a:pt x="98" y="148"/>
                  </a:lnTo>
                  <a:lnTo>
                    <a:pt x="104" y="127"/>
                  </a:lnTo>
                  <a:lnTo>
                    <a:pt x="108" y="106"/>
                  </a:lnTo>
                  <a:lnTo>
                    <a:pt x="113" y="87"/>
                  </a:lnTo>
                  <a:lnTo>
                    <a:pt x="116" y="71"/>
                  </a:lnTo>
                  <a:lnTo>
                    <a:pt x="117" y="60"/>
                  </a:lnTo>
                  <a:lnTo>
                    <a:pt x="118" y="56"/>
                  </a:lnTo>
                  <a:lnTo>
                    <a:pt x="108" y="107"/>
                  </a:lnTo>
                  <a:lnTo>
                    <a:pt x="104" y="146"/>
                  </a:lnTo>
                  <a:lnTo>
                    <a:pt x="104" y="176"/>
                  </a:lnTo>
                  <a:lnTo>
                    <a:pt x="108" y="196"/>
                  </a:lnTo>
                  <a:lnTo>
                    <a:pt x="113" y="209"/>
                  </a:lnTo>
                  <a:lnTo>
                    <a:pt x="122" y="216"/>
                  </a:lnTo>
                  <a:lnTo>
                    <a:pt x="129" y="220"/>
                  </a:lnTo>
                  <a:lnTo>
                    <a:pt x="135" y="220"/>
                  </a:lnTo>
                  <a:lnTo>
                    <a:pt x="139" y="219"/>
                  </a:lnTo>
                  <a:lnTo>
                    <a:pt x="142" y="219"/>
                  </a:lnTo>
                  <a:lnTo>
                    <a:pt x="153" y="213"/>
                  </a:lnTo>
                  <a:lnTo>
                    <a:pt x="166" y="201"/>
                  </a:lnTo>
                  <a:lnTo>
                    <a:pt x="178" y="187"/>
                  </a:lnTo>
                  <a:lnTo>
                    <a:pt x="190" y="169"/>
                  </a:lnTo>
                  <a:lnTo>
                    <a:pt x="200" y="151"/>
                  </a:lnTo>
                  <a:lnTo>
                    <a:pt x="211" y="133"/>
                  </a:lnTo>
                  <a:lnTo>
                    <a:pt x="219" y="116"/>
                  </a:lnTo>
                  <a:lnTo>
                    <a:pt x="226" y="103"/>
                  </a:lnTo>
                  <a:lnTo>
                    <a:pt x="230" y="95"/>
                  </a:lnTo>
                  <a:lnTo>
                    <a:pt x="231" y="91"/>
                  </a:lnTo>
                  <a:lnTo>
                    <a:pt x="195" y="175"/>
                  </a:lnTo>
                  <a:lnTo>
                    <a:pt x="185" y="200"/>
                  </a:lnTo>
                  <a:lnTo>
                    <a:pt x="182" y="216"/>
                  </a:lnTo>
                  <a:lnTo>
                    <a:pt x="185" y="227"/>
                  </a:lnTo>
                  <a:lnTo>
                    <a:pt x="192" y="234"/>
                  </a:lnTo>
                  <a:lnTo>
                    <a:pt x="201" y="236"/>
                  </a:lnTo>
                  <a:lnTo>
                    <a:pt x="212" y="236"/>
                  </a:lnTo>
                  <a:lnTo>
                    <a:pt x="223" y="234"/>
                  </a:lnTo>
                  <a:lnTo>
                    <a:pt x="232" y="232"/>
                  </a:lnTo>
                  <a:lnTo>
                    <a:pt x="238" y="229"/>
                  </a:lnTo>
                  <a:lnTo>
                    <a:pt x="242" y="228"/>
                  </a:lnTo>
                  <a:lnTo>
                    <a:pt x="474" y="41"/>
                  </a:lnTo>
                  <a:lnTo>
                    <a:pt x="250" y="242"/>
                  </a:lnTo>
                  <a:lnTo>
                    <a:pt x="254" y="257"/>
                  </a:lnTo>
                  <a:lnTo>
                    <a:pt x="266" y="263"/>
                  </a:lnTo>
                  <a:lnTo>
                    <a:pt x="284" y="261"/>
                  </a:lnTo>
                  <a:lnTo>
                    <a:pt x="307" y="254"/>
                  </a:lnTo>
                  <a:lnTo>
                    <a:pt x="333" y="244"/>
                  </a:lnTo>
                  <a:lnTo>
                    <a:pt x="359" y="230"/>
                  </a:lnTo>
                  <a:lnTo>
                    <a:pt x="383" y="217"/>
                  </a:lnTo>
                  <a:lnTo>
                    <a:pt x="403" y="206"/>
                  </a:lnTo>
                  <a:lnTo>
                    <a:pt x="416" y="197"/>
                  </a:lnTo>
                  <a:lnTo>
                    <a:pt x="421" y="194"/>
                  </a:lnTo>
                  <a:lnTo>
                    <a:pt x="104" y="406"/>
                  </a:lnTo>
                  <a:lnTo>
                    <a:pt x="101" y="408"/>
                  </a:lnTo>
                  <a:lnTo>
                    <a:pt x="97" y="410"/>
                  </a:lnTo>
                  <a:lnTo>
                    <a:pt x="91" y="412"/>
                  </a:lnTo>
                  <a:lnTo>
                    <a:pt x="82" y="415"/>
                  </a:lnTo>
                  <a:lnTo>
                    <a:pt x="74" y="415"/>
                  </a:lnTo>
                  <a:lnTo>
                    <a:pt x="64" y="415"/>
                  </a:lnTo>
                  <a:lnTo>
                    <a:pt x="56" y="410"/>
                  </a:lnTo>
                  <a:lnTo>
                    <a:pt x="49" y="403"/>
                  </a:lnTo>
                  <a:lnTo>
                    <a:pt x="44" y="391"/>
                  </a:lnTo>
                  <a:lnTo>
                    <a:pt x="42" y="374"/>
                  </a:lnTo>
                  <a:lnTo>
                    <a:pt x="42" y="373"/>
                  </a:lnTo>
                  <a:lnTo>
                    <a:pt x="42" y="368"/>
                  </a:lnTo>
                  <a:lnTo>
                    <a:pt x="41" y="362"/>
                  </a:lnTo>
                  <a:lnTo>
                    <a:pt x="38" y="354"/>
                  </a:lnTo>
                  <a:lnTo>
                    <a:pt x="36" y="346"/>
                  </a:lnTo>
                  <a:lnTo>
                    <a:pt x="32" y="336"/>
                  </a:lnTo>
                  <a:lnTo>
                    <a:pt x="26" y="327"/>
                  </a:lnTo>
                  <a:lnTo>
                    <a:pt x="20" y="320"/>
                  </a:lnTo>
                  <a:lnTo>
                    <a:pt x="11" y="314"/>
                  </a:lnTo>
                  <a:lnTo>
                    <a:pt x="0" y="310"/>
                  </a:lnTo>
                  <a:lnTo>
                    <a:pt x="0" y="309"/>
                  </a:lnTo>
                  <a:close/>
                </a:path>
              </a:pathLst>
            </a:custGeom>
            <a:solidFill>
              <a:srgbClr val="FFDFEB"/>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57" name="Freeform 68"/>
            <p:cNvSpPr/>
            <p:nvPr/>
          </p:nvSpPr>
          <p:spPr bwMode="ltGray">
            <a:xfrm>
              <a:off x="4293" y="3380"/>
              <a:ext cx="234" cy="204"/>
            </a:xfrm>
            <a:custGeom>
              <a:avLst/>
              <a:gdLst>
                <a:gd name="T0" fmla="*/ 0 w 469"/>
                <a:gd name="T1" fmla="*/ 0 h 409"/>
                <a:gd name="T2" fmla="*/ 0 w 469"/>
                <a:gd name="T3" fmla="*/ 0 h 409"/>
                <a:gd name="T4" fmla="*/ 0 w 469"/>
                <a:gd name="T5" fmla="*/ 0 h 409"/>
                <a:gd name="T6" fmla="*/ 0 w 469"/>
                <a:gd name="T7" fmla="*/ 0 h 409"/>
                <a:gd name="T8" fmla="*/ 0 w 469"/>
                <a:gd name="T9" fmla="*/ 0 h 409"/>
                <a:gd name="T10" fmla="*/ 0 w 469"/>
                <a:gd name="T11" fmla="*/ 0 h 409"/>
                <a:gd name="T12" fmla="*/ 0 w 469"/>
                <a:gd name="T13" fmla="*/ 0 h 409"/>
                <a:gd name="T14" fmla="*/ 0 w 469"/>
                <a:gd name="T15" fmla="*/ 0 h 409"/>
                <a:gd name="T16" fmla="*/ 0 w 469"/>
                <a:gd name="T17" fmla="*/ 0 h 409"/>
                <a:gd name="T18" fmla="*/ 0 w 469"/>
                <a:gd name="T19" fmla="*/ 0 h 409"/>
                <a:gd name="T20" fmla="*/ 0 w 469"/>
                <a:gd name="T21" fmla="*/ 0 h 409"/>
                <a:gd name="T22" fmla="*/ 0 w 469"/>
                <a:gd name="T23" fmla="*/ 0 h 409"/>
                <a:gd name="T24" fmla="*/ 0 w 469"/>
                <a:gd name="T25" fmla="*/ 0 h 409"/>
                <a:gd name="T26" fmla="*/ 0 w 469"/>
                <a:gd name="T27" fmla="*/ 0 h 409"/>
                <a:gd name="T28" fmla="*/ 0 w 469"/>
                <a:gd name="T29" fmla="*/ 0 h 409"/>
                <a:gd name="T30" fmla="*/ 0 w 469"/>
                <a:gd name="T31" fmla="*/ 0 h 409"/>
                <a:gd name="T32" fmla="*/ 0 w 469"/>
                <a:gd name="T33" fmla="*/ 0 h 409"/>
                <a:gd name="T34" fmla="*/ 0 w 469"/>
                <a:gd name="T35" fmla="*/ 0 h 409"/>
                <a:gd name="T36" fmla="*/ 0 w 469"/>
                <a:gd name="T37" fmla="*/ 0 h 409"/>
                <a:gd name="T38" fmla="*/ 0 w 469"/>
                <a:gd name="T39" fmla="*/ 0 h 409"/>
                <a:gd name="T40" fmla="*/ 0 w 469"/>
                <a:gd name="T41" fmla="*/ 0 h 409"/>
                <a:gd name="T42" fmla="*/ 0 w 469"/>
                <a:gd name="T43" fmla="*/ 0 h 409"/>
                <a:gd name="T44" fmla="*/ 0 w 469"/>
                <a:gd name="T45" fmla="*/ 0 h 409"/>
                <a:gd name="T46" fmla="*/ 0 w 469"/>
                <a:gd name="T47" fmla="*/ 0 h 409"/>
                <a:gd name="T48" fmla="*/ 0 w 469"/>
                <a:gd name="T49" fmla="*/ 0 h 409"/>
                <a:gd name="T50" fmla="*/ 0 w 469"/>
                <a:gd name="T51" fmla="*/ 0 h 409"/>
                <a:gd name="T52" fmla="*/ 0 w 469"/>
                <a:gd name="T53" fmla="*/ 0 h 409"/>
                <a:gd name="T54" fmla="*/ 0 w 469"/>
                <a:gd name="T55" fmla="*/ 0 h 409"/>
                <a:gd name="T56" fmla="*/ 0 w 469"/>
                <a:gd name="T57" fmla="*/ 0 h 409"/>
                <a:gd name="T58" fmla="*/ 0 w 469"/>
                <a:gd name="T59" fmla="*/ 0 h 409"/>
                <a:gd name="T60" fmla="*/ 0 w 469"/>
                <a:gd name="T61" fmla="*/ 0 h 409"/>
                <a:gd name="T62" fmla="*/ 0 w 469"/>
                <a:gd name="T63" fmla="*/ 0 h 409"/>
                <a:gd name="T64" fmla="*/ 0 w 469"/>
                <a:gd name="T65" fmla="*/ 0 h 409"/>
                <a:gd name="T66" fmla="*/ 0 w 469"/>
                <a:gd name="T67" fmla="*/ 0 h 409"/>
                <a:gd name="T68" fmla="*/ 0 w 469"/>
                <a:gd name="T69" fmla="*/ 0 h 409"/>
                <a:gd name="T70" fmla="*/ 0 w 469"/>
                <a:gd name="T71" fmla="*/ 0 h 409"/>
                <a:gd name="T72" fmla="*/ 0 w 469"/>
                <a:gd name="T73" fmla="*/ 0 h 409"/>
                <a:gd name="T74" fmla="*/ 0 w 469"/>
                <a:gd name="T75" fmla="*/ 0 h 409"/>
                <a:gd name="T76" fmla="*/ 0 w 469"/>
                <a:gd name="T77" fmla="*/ 0 h 409"/>
                <a:gd name="T78" fmla="*/ 0 w 469"/>
                <a:gd name="T79" fmla="*/ 0 h 409"/>
                <a:gd name="T80" fmla="*/ 0 w 469"/>
                <a:gd name="T81" fmla="*/ 0 h 409"/>
                <a:gd name="T82" fmla="*/ 0 w 469"/>
                <a:gd name="T83" fmla="*/ 0 h 409"/>
                <a:gd name="T84" fmla="*/ 0 w 469"/>
                <a:gd name="T85" fmla="*/ 0 h 4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9" h="409">
                  <a:moveTo>
                    <a:pt x="0" y="304"/>
                  </a:moveTo>
                  <a:lnTo>
                    <a:pt x="59" y="0"/>
                  </a:lnTo>
                  <a:lnTo>
                    <a:pt x="48" y="38"/>
                  </a:lnTo>
                  <a:lnTo>
                    <a:pt x="42" y="72"/>
                  </a:lnTo>
                  <a:lnTo>
                    <a:pt x="40" y="102"/>
                  </a:lnTo>
                  <a:lnTo>
                    <a:pt x="40" y="129"/>
                  </a:lnTo>
                  <a:lnTo>
                    <a:pt x="43" y="152"/>
                  </a:lnTo>
                  <a:lnTo>
                    <a:pt x="47" y="170"/>
                  </a:lnTo>
                  <a:lnTo>
                    <a:pt x="53" y="185"/>
                  </a:lnTo>
                  <a:lnTo>
                    <a:pt x="56" y="196"/>
                  </a:lnTo>
                  <a:lnTo>
                    <a:pt x="60" y="202"/>
                  </a:lnTo>
                  <a:lnTo>
                    <a:pt x="61" y="204"/>
                  </a:lnTo>
                  <a:lnTo>
                    <a:pt x="72" y="197"/>
                  </a:lnTo>
                  <a:lnTo>
                    <a:pt x="81" y="184"/>
                  </a:lnTo>
                  <a:lnTo>
                    <a:pt x="90" y="166"/>
                  </a:lnTo>
                  <a:lnTo>
                    <a:pt x="97" y="146"/>
                  </a:lnTo>
                  <a:lnTo>
                    <a:pt x="103" y="124"/>
                  </a:lnTo>
                  <a:lnTo>
                    <a:pt x="107" y="104"/>
                  </a:lnTo>
                  <a:lnTo>
                    <a:pt x="111" y="85"/>
                  </a:lnTo>
                  <a:lnTo>
                    <a:pt x="113" y="69"/>
                  </a:lnTo>
                  <a:lnTo>
                    <a:pt x="116" y="58"/>
                  </a:lnTo>
                  <a:lnTo>
                    <a:pt x="116" y="54"/>
                  </a:lnTo>
                  <a:lnTo>
                    <a:pt x="106" y="105"/>
                  </a:lnTo>
                  <a:lnTo>
                    <a:pt x="103" y="145"/>
                  </a:lnTo>
                  <a:lnTo>
                    <a:pt x="103" y="173"/>
                  </a:lnTo>
                  <a:lnTo>
                    <a:pt x="106" y="193"/>
                  </a:lnTo>
                  <a:lnTo>
                    <a:pt x="112" y="206"/>
                  </a:lnTo>
                  <a:lnTo>
                    <a:pt x="119" y="214"/>
                  </a:lnTo>
                  <a:lnTo>
                    <a:pt x="127" y="216"/>
                  </a:lnTo>
                  <a:lnTo>
                    <a:pt x="134" y="217"/>
                  </a:lnTo>
                  <a:lnTo>
                    <a:pt x="138" y="216"/>
                  </a:lnTo>
                  <a:lnTo>
                    <a:pt x="140" y="215"/>
                  </a:lnTo>
                  <a:lnTo>
                    <a:pt x="152" y="209"/>
                  </a:lnTo>
                  <a:lnTo>
                    <a:pt x="164" y="198"/>
                  </a:lnTo>
                  <a:lnTo>
                    <a:pt x="175" y="183"/>
                  </a:lnTo>
                  <a:lnTo>
                    <a:pt x="187" y="166"/>
                  </a:lnTo>
                  <a:lnTo>
                    <a:pt x="198" y="148"/>
                  </a:lnTo>
                  <a:lnTo>
                    <a:pt x="209" y="130"/>
                  </a:lnTo>
                  <a:lnTo>
                    <a:pt x="217" y="114"/>
                  </a:lnTo>
                  <a:lnTo>
                    <a:pt x="223" y="101"/>
                  </a:lnTo>
                  <a:lnTo>
                    <a:pt x="228" y="92"/>
                  </a:lnTo>
                  <a:lnTo>
                    <a:pt x="229" y="89"/>
                  </a:lnTo>
                  <a:lnTo>
                    <a:pt x="192" y="172"/>
                  </a:lnTo>
                  <a:lnTo>
                    <a:pt x="183" y="196"/>
                  </a:lnTo>
                  <a:lnTo>
                    <a:pt x="180" y="212"/>
                  </a:lnTo>
                  <a:lnTo>
                    <a:pt x="183" y="224"/>
                  </a:lnTo>
                  <a:lnTo>
                    <a:pt x="189" y="230"/>
                  </a:lnTo>
                  <a:lnTo>
                    <a:pt x="198" y="233"/>
                  </a:lnTo>
                  <a:lnTo>
                    <a:pt x="209" y="233"/>
                  </a:lnTo>
                  <a:lnTo>
                    <a:pt x="221" y="230"/>
                  </a:lnTo>
                  <a:lnTo>
                    <a:pt x="229" y="228"/>
                  </a:lnTo>
                  <a:lnTo>
                    <a:pt x="236" y="225"/>
                  </a:lnTo>
                  <a:lnTo>
                    <a:pt x="239" y="224"/>
                  </a:lnTo>
                  <a:lnTo>
                    <a:pt x="469" y="40"/>
                  </a:lnTo>
                  <a:lnTo>
                    <a:pt x="248" y="239"/>
                  </a:lnTo>
                  <a:lnTo>
                    <a:pt x="250" y="254"/>
                  </a:lnTo>
                  <a:lnTo>
                    <a:pt x="262" y="259"/>
                  </a:lnTo>
                  <a:lnTo>
                    <a:pt x="280" y="258"/>
                  </a:lnTo>
                  <a:lnTo>
                    <a:pt x="304" y="250"/>
                  </a:lnTo>
                  <a:lnTo>
                    <a:pt x="329" y="240"/>
                  </a:lnTo>
                  <a:lnTo>
                    <a:pt x="355" y="227"/>
                  </a:lnTo>
                  <a:lnTo>
                    <a:pt x="379" y="214"/>
                  </a:lnTo>
                  <a:lnTo>
                    <a:pt x="398" y="203"/>
                  </a:lnTo>
                  <a:lnTo>
                    <a:pt x="411" y="195"/>
                  </a:lnTo>
                  <a:lnTo>
                    <a:pt x="416" y="191"/>
                  </a:lnTo>
                  <a:lnTo>
                    <a:pt x="102" y="401"/>
                  </a:lnTo>
                  <a:lnTo>
                    <a:pt x="100" y="401"/>
                  </a:lnTo>
                  <a:lnTo>
                    <a:pt x="96" y="404"/>
                  </a:lnTo>
                  <a:lnTo>
                    <a:pt x="90" y="406"/>
                  </a:lnTo>
                  <a:lnTo>
                    <a:pt x="81" y="409"/>
                  </a:lnTo>
                  <a:lnTo>
                    <a:pt x="73" y="409"/>
                  </a:lnTo>
                  <a:lnTo>
                    <a:pt x="65" y="409"/>
                  </a:lnTo>
                  <a:lnTo>
                    <a:pt x="56" y="404"/>
                  </a:lnTo>
                  <a:lnTo>
                    <a:pt x="49" y="397"/>
                  </a:lnTo>
                  <a:lnTo>
                    <a:pt x="44" y="386"/>
                  </a:lnTo>
                  <a:lnTo>
                    <a:pt x="42" y="369"/>
                  </a:lnTo>
                  <a:lnTo>
                    <a:pt x="42" y="367"/>
                  </a:lnTo>
                  <a:lnTo>
                    <a:pt x="42" y="363"/>
                  </a:lnTo>
                  <a:lnTo>
                    <a:pt x="41" y="356"/>
                  </a:lnTo>
                  <a:lnTo>
                    <a:pt x="40" y="348"/>
                  </a:lnTo>
                  <a:lnTo>
                    <a:pt x="36" y="340"/>
                  </a:lnTo>
                  <a:lnTo>
                    <a:pt x="32" y="330"/>
                  </a:lnTo>
                  <a:lnTo>
                    <a:pt x="26" y="322"/>
                  </a:lnTo>
                  <a:lnTo>
                    <a:pt x="21" y="313"/>
                  </a:lnTo>
                  <a:lnTo>
                    <a:pt x="11" y="308"/>
                  </a:lnTo>
                  <a:lnTo>
                    <a:pt x="0" y="304"/>
                  </a:lnTo>
                  <a:close/>
                </a:path>
              </a:pathLst>
            </a:custGeom>
            <a:solidFill>
              <a:srgbClr val="FFE2ED"/>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58" name="Freeform 69"/>
            <p:cNvSpPr/>
            <p:nvPr/>
          </p:nvSpPr>
          <p:spPr bwMode="ltGray">
            <a:xfrm>
              <a:off x="4294" y="3382"/>
              <a:ext cx="231" cy="202"/>
            </a:xfrm>
            <a:custGeom>
              <a:avLst/>
              <a:gdLst>
                <a:gd name="T0" fmla="*/ 0 w 464"/>
                <a:gd name="T1" fmla="*/ 0 h 406"/>
                <a:gd name="T2" fmla="*/ 0 w 464"/>
                <a:gd name="T3" fmla="*/ 0 h 406"/>
                <a:gd name="T4" fmla="*/ 0 w 464"/>
                <a:gd name="T5" fmla="*/ 0 h 406"/>
                <a:gd name="T6" fmla="*/ 0 w 464"/>
                <a:gd name="T7" fmla="*/ 0 h 406"/>
                <a:gd name="T8" fmla="*/ 0 w 464"/>
                <a:gd name="T9" fmla="*/ 0 h 406"/>
                <a:gd name="T10" fmla="*/ 0 w 464"/>
                <a:gd name="T11" fmla="*/ 0 h 406"/>
                <a:gd name="T12" fmla="*/ 0 w 464"/>
                <a:gd name="T13" fmla="*/ 0 h 406"/>
                <a:gd name="T14" fmla="*/ 0 w 464"/>
                <a:gd name="T15" fmla="*/ 0 h 406"/>
                <a:gd name="T16" fmla="*/ 0 w 464"/>
                <a:gd name="T17" fmla="*/ 0 h 406"/>
                <a:gd name="T18" fmla="*/ 0 w 464"/>
                <a:gd name="T19" fmla="*/ 0 h 406"/>
                <a:gd name="T20" fmla="*/ 0 w 464"/>
                <a:gd name="T21" fmla="*/ 0 h 406"/>
                <a:gd name="T22" fmla="*/ 0 w 464"/>
                <a:gd name="T23" fmla="*/ 0 h 406"/>
                <a:gd name="T24" fmla="*/ 0 w 464"/>
                <a:gd name="T25" fmla="*/ 0 h 406"/>
                <a:gd name="T26" fmla="*/ 0 w 464"/>
                <a:gd name="T27" fmla="*/ 0 h 406"/>
                <a:gd name="T28" fmla="*/ 0 w 464"/>
                <a:gd name="T29" fmla="*/ 0 h 406"/>
                <a:gd name="T30" fmla="*/ 0 w 464"/>
                <a:gd name="T31" fmla="*/ 0 h 406"/>
                <a:gd name="T32" fmla="*/ 0 w 464"/>
                <a:gd name="T33" fmla="*/ 0 h 406"/>
                <a:gd name="T34" fmla="*/ 0 w 464"/>
                <a:gd name="T35" fmla="*/ 0 h 406"/>
                <a:gd name="T36" fmla="*/ 0 w 464"/>
                <a:gd name="T37" fmla="*/ 0 h 406"/>
                <a:gd name="T38" fmla="*/ 0 w 464"/>
                <a:gd name="T39" fmla="*/ 0 h 406"/>
                <a:gd name="T40" fmla="*/ 0 w 464"/>
                <a:gd name="T41" fmla="*/ 0 h 406"/>
                <a:gd name="T42" fmla="*/ 0 w 464"/>
                <a:gd name="T43" fmla="*/ 0 h 406"/>
                <a:gd name="T44" fmla="*/ 0 w 464"/>
                <a:gd name="T45" fmla="*/ 0 h 406"/>
                <a:gd name="T46" fmla="*/ 0 w 464"/>
                <a:gd name="T47" fmla="*/ 0 h 406"/>
                <a:gd name="T48" fmla="*/ 0 w 464"/>
                <a:gd name="T49" fmla="*/ 0 h 406"/>
                <a:gd name="T50" fmla="*/ 0 w 464"/>
                <a:gd name="T51" fmla="*/ 0 h 406"/>
                <a:gd name="T52" fmla="*/ 0 w 464"/>
                <a:gd name="T53" fmla="*/ 0 h 406"/>
                <a:gd name="T54" fmla="*/ 0 w 464"/>
                <a:gd name="T55" fmla="*/ 0 h 406"/>
                <a:gd name="T56" fmla="*/ 0 w 464"/>
                <a:gd name="T57" fmla="*/ 0 h 406"/>
                <a:gd name="T58" fmla="*/ 0 w 464"/>
                <a:gd name="T59" fmla="*/ 0 h 406"/>
                <a:gd name="T60" fmla="*/ 0 w 464"/>
                <a:gd name="T61" fmla="*/ 0 h 406"/>
                <a:gd name="T62" fmla="*/ 0 w 464"/>
                <a:gd name="T63" fmla="*/ 0 h 406"/>
                <a:gd name="T64" fmla="*/ 0 w 464"/>
                <a:gd name="T65" fmla="*/ 0 h 406"/>
                <a:gd name="T66" fmla="*/ 0 w 464"/>
                <a:gd name="T67" fmla="*/ 0 h 406"/>
                <a:gd name="T68" fmla="*/ 0 w 464"/>
                <a:gd name="T69" fmla="*/ 0 h 406"/>
                <a:gd name="T70" fmla="*/ 0 w 464"/>
                <a:gd name="T71" fmla="*/ 0 h 406"/>
                <a:gd name="T72" fmla="*/ 0 w 464"/>
                <a:gd name="T73" fmla="*/ 0 h 406"/>
                <a:gd name="T74" fmla="*/ 0 w 464"/>
                <a:gd name="T75" fmla="*/ 0 h 406"/>
                <a:gd name="T76" fmla="*/ 0 w 464"/>
                <a:gd name="T77" fmla="*/ 0 h 406"/>
                <a:gd name="T78" fmla="*/ 0 w 464"/>
                <a:gd name="T79" fmla="*/ 0 h 406"/>
                <a:gd name="T80" fmla="*/ 0 w 464"/>
                <a:gd name="T81" fmla="*/ 0 h 406"/>
                <a:gd name="T82" fmla="*/ 0 w 464"/>
                <a:gd name="T83" fmla="*/ 0 h 406"/>
                <a:gd name="T84" fmla="*/ 0 w 464"/>
                <a:gd name="T85" fmla="*/ 0 h 406"/>
                <a:gd name="T86" fmla="*/ 0 w 464"/>
                <a:gd name="T87" fmla="*/ 0 h 4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64" h="406">
                  <a:moveTo>
                    <a:pt x="0" y="300"/>
                  </a:moveTo>
                  <a:lnTo>
                    <a:pt x="58" y="0"/>
                  </a:lnTo>
                  <a:lnTo>
                    <a:pt x="47" y="38"/>
                  </a:lnTo>
                  <a:lnTo>
                    <a:pt x="41" y="72"/>
                  </a:lnTo>
                  <a:lnTo>
                    <a:pt x="39" y="102"/>
                  </a:lnTo>
                  <a:lnTo>
                    <a:pt x="39" y="129"/>
                  </a:lnTo>
                  <a:lnTo>
                    <a:pt x="42" y="151"/>
                  </a:lnTo>
                  <a:lnTo>
                    <a:pt x="46" y="169"/>
                  </a:lnTo>
                  <a:lnTo>
                    <a:pt x="50" y="184"/>
                  </a:lnTo>
                  <a:lnTo>
                    <a:pt x="55" y="194"/>
                  </a:lnTo>
                  <a:lnTo>
                    <a:pt x="59" y="201"/>
                  </a:lnTo>
                  <a:lnTo>
                    <a:pt x="60" y="202"/>
                  </a:lnTo>
                  <a:lnTo>
                    <a:pt x="71" y="196"/>
                  </a:lnTo>
                  <a:lnTo>
                    <a:pt x="80" y="183"/>
                  </a:lnTo>
                  <a:lnTo>
                    <a:pt x="87" y="165"/>
                  </a:lnTo>
                  <a:lnTo>
                    <a:pt x="95" y="146"/>
                  </a:lnTo>
                  <a:lnTo>
                    <a:pt x="101" y="125"/>
                  </a:lnTo>
                  <a:lnTo>
                    <a:pt x="105" y="104"/>
                  </a:lnTo>
                  <a:lnTo>
                    <a:pt x="110" y="85"/>
                  </a:lnTo>
                  <a:lnTo>
                    <a:pt x="112" y="69"/>
                  </a:lnTo>
                  <a:lnTo>
                    <a:pt x="114" y="58"/>
                  </a:lnTo>
                  <a:lnTo>
                    <a:pt x="115" y="55"/>
                  </a:lnTo>
                  <a:lnTo>
                    <a:pt x="105" y="105"/>
                  </a:lnTo>
                  <a:lnTo>
                    <a:pt x="101" y="144"/>
                  </a:lnTo>
                  <a:lnTo>
                    <a:pt x="102" y="173"/>
                  </a:lnTo>
                  <a:lnTo>
                    <a:pt x="105" y="192"/>
                  </a:lnTo>
                  <a:lnTo>
                    <a:pt x="110" y="205"/>
                  </a:lnTo>
                  <a:lnTo>
                    <a:pt x="117" y="212"/>
                  </a:lnTo>
                  <a:lnTo>
                    <a:pt x="126" y="215"/>
                  </a:lnTo>
                  <a:lnTo>
                    <a:pt x="132" y="215"/>
                  </a:lnTo>
                  <a:lnTo>
                    <a:pt x="136" y="214"/>
                  </a:lnTo>
                  <a:lnTo>
                    <a:pt x="137" y="214"/>
                  </a:lnTo>
                  <a:lnTo>
                    <a:pt x="149" y="208"/>
                  </a:lnTo>
                  <a:lnTo>
                    <a:pt x="161" y="196"/>
                  </a:lnTo>
                  <a:lnTo>
                    <a:pt x="173" y="182"/>
                  </a:lnTo>
                  <a:lnTo>
                    <a:pt x="185" y="165"/>
                  </a:lnTo>
                  <a:lnTo>
                    <a:pt x="196" y="148"/>
                  </a:lnTo>
                  <a:lnTo>
                    <a:pt x="205" y="130"/>
                  </a:lnTo>
                  <a:lnTo>
                    <a:pt x="214" y="114"/>
                  </a:lnTo>
                  <a:lnTo>
                    <a:pt x="221" y="101"/>
                  </a:lnTo>
                  <a:lnTo>
                    <a:pt x="224" y="93"/>
                  </a:lnTo>
                  <a:lnTo>
                    <a:pt x="227" y="89"/>
                  </a:lnTo>
                  <a:lnTo>
                    <a:pt x="190" y="171"/>
                  </a:lnTo>
                  <a:lnTo>
                    <a:pt x="180" y="195"/>
                  </a:lnTo>
                  <a:lnTo>
                    <a:pt x="178" y="212"/>
                  </a:lnTo>
                  <a:lnTo>
                    <a:pt x="180" y="222"/>
                  </a:lnTo>
                  <a:lnTo>
                    <a:pt x="186" y="228"/>
                  </a:lnTo>
                  <a:lnTo>
                    <a:pt x="196" y="232"/>
                  </a:lnTo>
                  <a:lnTo>
                    <a:pt x="207" y="231"/>
                  </a:lnTo>
                  <a:lnTo>
                    <a:pt x="217" y="230"/>
                  </a:lnTo>
                  <a:lnTo>
                    <a:pt x="227" y="227"/>
                  </a:lnTo>
                  <a:lnTo>
                    <a:pt x="234" y="225"/>
                  </a:lnTo>
                  <a:lnTo>
                    <a:pt x="236" y="224"/>
                  </a:lnTo>
                  <a:lnTo>
                    <a:pt x="464" y="41"/>
                  </a:lnTo>
                  <a:lnTo>
                    <a:pt x="245" y="238"/>
                  </a:lnTo>
                  <a:lnTo>
                    <a:pt x="248" y="252"/>
                  </a:lnTo>
                  <a:lnTo>
                    <a:pt x="259" y="258"/>
                  </a:lnTo>
                  <a:lnTo>
                    <a:pt x="278" y="256"/>
                  </a:lnTo>
                  <a:lnTo>
                    <a:pt x="301" y="249"/>
                  </a:lnTo>
                  <a:lnTo>
                    <a:pt x="326" y="238"/>
                  </a:lnTo>
                  <a:lnTo>
                    <a:pt x="351" y="226"/>
                  </a:lnTo>
                  <a:lnTo>
                    <a:pt x="375" y="213"/>
                  </a:lnTo>
                  <a:lnTo>
                    <a:pt x="394" y="201"/>
                  </a:lnTo>
                  <a:lnTo>
                    <a:pt x="407" y="193"/>
                  </a:lnTo>
                  <a:lnTo>
                    <a:pt x="412" y="190"/>
                  </a:lnTo>
                  <a:lnTo>
                    <a:pt x="101" y="397"/>
                  </a:lnTo>
                  <a:lnTo>
                    <a:pt x="99" y="397"/>
                  </a:lnTo>
                  <a:lnTo>
                    <a:pt x="95" y="400"/>
                  </a:lnTo>
                  <a:lnTo>
                    <a:pt x="89" y="402"/>
                  </a:lnTo>
                  <a:lnTo>
                    <a:pt x="81" y="404"/>
                  </a:lnTo>
                  <a:lnTo>
                    <a:pt x="73" y="406"/>
                  </a:lnTo>
                  <a:lnTo>
                    <a:pt x="65" y="404"/>
                  </a:lnTo>
                  <a:lnTo>
                    <a:pt x="56" y="400"/>
                  </a:lnTo>
                  <a:lnTo>
                    <a:pt x="49" y="392"/>
                  </a:lnTo>
                  <a:lnTo>
                    <a:pt x="45" y="382"/>
                  </a:lnTo>
                  <a:lnTo>
                    <a:pt x="43" y="365"/>
                  </a:lnTo>
                  <a:lnTo>
                    <a:pt x="43" y="364"/>
                  </a:lnTo>
                  <a:lnTo>
                    <a:pt x="42" y="359"/>
                  </a:lnTo>
                  <a:lnTo>
                    <a:pt x="41" y="353"/>
                  </a:lnTo>
                  <a:lnTo>
                    <a:pt x="40" y="345"/>
                  </a:lnTo>
                  <a:lnTo>
                    <a:pt x="36" y="335"/>
                  </a:lnTo>
                  <a:lnTo>
                    <a:pt x="33" y="327"/>
                  </a:lnTo>
                  <a:lnTo>
                    <a:pt x="27" y="318"/>
                  </a:lnTo>
                  <a:lnTo>
                    <a:pt x="21" y="310"/>
                  </a:lnTo>
                  <a:lnTo>
                    <a:pt x="11" y="305"/>
                  </a:lnTo>
                  <a:lnTo>
                    <a:pt x="0" y="301"/>
                  </a:lnTo>
                  <a:lnTo>
                    <a:pt x="0" y="300"/>
                  </a:lnTo>
                  <a:close/>
                </a:path>
              </a:pathLst>
            </a:custGeom>
            <a:solidFill>
              <a:srgbClr val="FFE5EF"/>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59" name="Freeform 70"/>
            <p:cNvSpPr/>
            <p:nvPr/>
          </p:nvSpPr>
          <p:spPr bwMode="ltGray">
            <a:xfrm>
              <a:off x="4294" y="3383"/>
              <a:ext cx="230" cy="201"/>
            </a:xfrm>
            <a:custGeom>
              <a:avLst/>
              <a:gdLst>
                <a:gd name="T0" fmla="*/ 1 w 458"/>
                <a:gd name="T1" fmla="*/ 0 h 400"/>
                <a:gd name="T2" fmla="*/ 1 w 458"/>
                <a:gd name="T3" fmla="*/ 1 h 400"/>
                <a:gd name="T4" fmla="*/ 1 w 458"/>
                <a:gd name="T5" fmla="*/ 1 h 400"/>
                <a:gd name="T6" fmla="*/ 1 w 458"/>
                <a:gd name="T7" fmla="*/ 1 h 400"/>
                <a:gd name="T8" fmla="*/ 1 w 458"/>
                <a:gd name="T9" fmla="*/ 1 h 400"/>
                <a:gd name="T10" fmla="*/ 1 w 458"/>
                <a:gd name="T11" fmla="*/ 1 h 400"/>
                <a:gd name="T12" fmla="*/ 1 w 458"/>
                <a:gd name="T13" fmla="*/ 1 h 400"/>
                <a:gd name="T14" fmla="*/ 1 w 458"/>
                <a:gd name="T15" fmla="*/ 1 h 400"/>
                <a:gd name="T16" fmla="*/ 1 w 458"/>
                <a:gd name="T17" fmla="*/ 1 h 400"/>
                <a:gd name="T18" fmla="*/ 1 w 458"/>
                <a:gd name="T19" fmla="*/ 1 h 400"/>
                <a:gd name="T20" fmla="*/ 1 w 458"/>
                <a:gd name="T21" fmla="*/ 1 h 400"/>
                <a:gd name="T22" fmla="*/ 1 w 458"/>
                <a:gd name="T23" fmla="*/ 1 h 400"/>
                <a:gd name="T24" fmla="*/ 1 w 458"/>
                <a:gd name="T25" fmla="*/ 1 h 400"/>
                <a:gd name="T26" fmla="*/ 1 w 458"/>
                <a:gd name="T27" fmla="*/ 1 h 400"/>
                <a:gd name="T28" fmla="*/ 1 w 458"/>
                <a:gd name="T29" fmla="*/ 1 h 400"/>
                <a:gd name="T30" fmla="*/ 1 w 458"/>
                <a:gd name="T31" fmla="*/ 1 h 400"/>
                <a:gd name="T32" fmla="*/ 1 w 458"/>
                <a:gd name="T33" fmla="*/ 1 h 400"/>
                <a:gd name="T34" fmla="*/ 1 w 458"/>
                <a:gd name="T35" fmla="*/ 1 h 400"/>
                <a:gd name="T36" fmla="*/ 1 w 458"/>
                <a:gd name="T37" fmla="*/ 1 h 400"/>
                <a:gd name="T38" fmla="*/ 1 w 458"/>
                <a:gd name="T39" fmla="*/ 1 h 400"/>
                <a:gd name="T40" fmla="*/ 1 w 458"/>
                <a:gd name="T41" fmla="*/ 1 h 400"/>
                <a:gd name="T42" fmla="*/ 1 w 458"/>
                <a:gd name="T43" fmla="*/ 1 h 400"/>
                <a:gd name="T44" fmla="*/ 1 w 458"/>
                <a:gd name="T45" fmla="*/ 1 h 400"/>
                <a:gd name="T46" fmla="*/ 1 w 458"/>
                <a:gd name="T47" fmla="*/ 1 h 400"/>
                <a:gd name="T48" fmla="*/ 1 w 458"/>
                <a:gd name="T49" fmla="*/ 1 h 400"/>
                <a:gd name="T50" fmla="*/ 1 w 458"/>
                <a:gd name="T51" fmla="*/ 1 h 400"/>
                <a:gd name="T52" fmla="*/ 1 w 458"/>
                <a:gd name="T53" fmla="*/ 1 h 400"/>
                <a:gd name="T54" fmla="*/ 1 w 458"/>
                <a:gd name="T55" fmla="*/ 1 h 400"/>
                <a:gd name="T56" fmla="*/ 1 w 458"/>
                <a:gd name="T57" fmla="*/ 1 h 400"/>
                <a:gd name="T58" fmla="*/ 1 w 458"/>
                <a:gd name="T59" fmla="*/ 1 h 400"/>
                <a:gd name="T60" fmla="*/ 1 w 458"/>
                <a:gd name="T61" fmla="*/ 1 h 400"/>
                <a:gd name="T62" fmla="*/ 1 w 458"/>
                <a:gd name="T63" fmla="*/ 1 h 400"/>
                <a:gd name="T64" fmla="*/ 1 w 458"/>
                <a:gd name="T65" fmla="*/ 1 h 400"/>
                <a:gd name="T66" fmla="*/ 1 w 458"/>
                <a:gd name="T67" fmla="*/ 1 h 400"/>
                <a:gd name="T68" fmla="*/ 1 w 458"/>
                <a:gd name="T69" fmla="*/ 1 h 400"/>
                <a:gd name="T70" fmla="*/ 1 w 458"/>
                <a:gd name="T71" fmla="*/ 1 h 400"/>
                <a:gd name="T72" fmla="*/ 1 w 458"/>
                <a:gd name="T73" fmla="*/ 1 h 400"/>
                <a:gd name="T74" fmla="*/ 1 w 458"/>
                <a:gd name="T75" fmla="*/ 1 h 400"/>
                <a:gd name="T76" fmla="*/ 1 w 458"/>
                <a:gd name="T77" fmla="*/ 1 h 400"/>
                <a:gd name="T78" fmla="*/ 1 w 458"/>
                <a:gd name="T79" fmla="*/ 1 h 400"/>
                <a:gd name="T80" fmla="*/ 1 w 458"/>
                <a:gd name="T81" fmla="*/ 1 h 400"/>
                <a:gd name="T82" fmla="*/ 1 w 458"/>
                <a:gd name="T83" fmla="*/ 1 h 400"/>
                <a:gd name="T84" fmla="*/ 1 w 458"/>
                <a:gd name="T85" fmla="*/ 1 h 400"/>
                <a:gd name="T86" fmla="*/ 0 w 458"/>
                <a:gd name="T87" fmla="*/ 1 h 4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58" h="400">
                  <a:moveTo>
                    <a:pt x="0" y="296"/>
                  </a:moveTo>
                  <a:lnTo>
                    <a:pt x="56" y="0"/>
                  </a:lnTo>
                  <a:lnTo>
                    <a:pt x="45" y="38"/>
                  </a:lnTo>
                  <a:lnTo>
                    <a:pt x="39" y="71"/>
                  </a:lnTo>
                  <a:lnTo>
                    <a:pt x="37" y="101"/>
                  </a:lnTo>
                  <a:lnTo>
                    <a:pt x="37" y="127"/>
                  </a:lnTo>
                  <a:lnTo>
                    <a:pt x="40" y="150"/>
                  </a:lnTo>
                  <a:lnTo>
                    <a:pt x="44" y="167"/>
                  </a:lnTo>
                  <a:lnTo>
                    <a:pt x="48" y="182"/>
                  </a:lnTo>
                  <a:lnTo>
                    <a:pt x="53" y="192"/>
                  </a:lnTo>
                  <a:lnTo>
                    <a:pt x="57" y="198"/>
                  </a:lnTo>
                  <a:lnTo>
                    <a:pt x="58" y="201"/>
                  </a:lnTo>
                  <a:lnTo>
                    <a:pt x="69" y="194"/>
                  </a:lnTo>
                  <a:lnTo>
                    <a:pt x="77" y="182"/>
                  </a:lnTo>
                  <a:lnTo>
                    <a:pt x="85" y="164"/>
                  </a:lnTo>
                  <a:lnTo>
                    <a:pt x="93" y="145"/>
                  </a:lnTo>
                  <a:lnTo>
                    <a:pt x="99" y="123"/>
                  </a:lnTo>
                  <a:lnTo>
                    <a:pt x="103" y="102"/>
                  </a:lnTo>
                  <a:lnTo>
                    <a:pt x="107" y="84"/>
                  </a:lnTo>
                  <a:lnTo>
                    <a:pt x="109" y="69"/>
                  </a:lnTo>
                  <a:lnTo>
                    <a:pt x="112" y="58"/>
                  </a:lnTo>
                  <a:lnTo>
                    <a:pt x="112" y="54"/>
                  </a:lnTo>
                  <a:lnTo>
                    <a:pt x="102" y="103"/>
                  </a:lnTo>
                  <a:lnTo>
                    <a:pt x="99" y="142"/>
                  </a:lnTo>
                  <a:lnTo>
                    <a:pt x="99" y="170"/>
                  </a:lnTo>
                  <a:lnTo>
                    <a:pt x="102" y="190"/>
                  </a:lnTo>
                  <a:lnTo>
                    <a:pt x="108" y="203"/>
                  </a:lnTo>
                  <a:lnTo>
                    <a:pt x="115" y="210"/>
                  </a:lnTo>
                  <a:lnTo>
                    <a:pt x="122" y="213"/>
                  </a:lnTo>
                  <a:lnTo>
                    <a:pt x="128" y="214"/>
                  </a:lnTo>
                  <a:lnTo>
                    <a:pt x="133" y="213"/>
                  </a:lnTo>
                  <a:lnTo>
                    <a:pt x="135" y="211"/>
                  </a:lnTo>
                  <a:lnTo>
                    <a:pt x="146" y="205"/>
                  </a:lnTo>
                  <a:lnTo>
                    <a:pt x="158" y="195"/>
                  </a:lnTo>
                  <a:lnTo>
                    <a:pt x="170" y="180"/>
                  </a:lnTo>
                  <a:lnTo>
                    <a:pt x="182" y="164"/>
                  </a:lnTo>
                  <a:lnTo>
                    <a:pt x="193" y="146"/>
                  </a:lnTo>
                  <a:lnTo>
                    <a:pt x="202" y="128"/>
                  </a:lnTo>
                  <a:lnTo>
                    <a:pt x="211" y="113"/>
                  </a:lnTo>
                  <a:lnTo>
                    <a:pt x="218" y="100"/>
                  </a:lnTo>
                  <a:lnTo>
                    <a:pt x="221" y="91"/>
                  </a:lnTo>
                  <a:lnTo>
                    <a:pt x="222" y="88"/>
                  </a:lnTo>
                  <a:lnTo>
                    <a:pt x="187" y="170"/>
                  </a:lnTo>
                  <a:lnTo>
                    <a:pt x="177" y="194"/>
                  </a:lnTo>
                  <a:lnTo>
                    <a:pt x="175" y="210"/>
                  </a:lnTo>
                  <a:lnTo>
                    <a:pt x="177" y="221"/>
                  </a:lnTo>
                  <a:lnTo>
                    <a:pt x="183" y="227"/>
                  </a:lnTo>
                  <a:lnTo>
                    <a:pt x="193" y="229"/>
                  </a:lnTo>
                  <a:lnTo>
                    <a:pt x="203" y="229"/>
                  </a:lnTo>
                  <a:lnTo>
                    <a:pt x="214" y="227"/>
                  </a:lnTo>
                  <a:lnTo>
                    <a:pt x="224" y="224"/>
                  </a:lnTo>
                  <a:lnTo>
                    <a:pt x="230" y="222"/>
                  </a:lnTo>
                  <a:lnTo>
                    <a:pt x="232" y="221"/>
                  </a:lnTo>
                  <a:lnTo>
                    <a:pt x="458" y="40"/>
                  </a:lnTo>
                  <a:lnTo>
                    <a:pt x="242" y="235"/>
                  </a:lnTo>
                  <a:lnTo>
                    <a:pt x="244" y="249"/>
                  </a:lnTo>
                  <a:lnTo>
                    <a:pt x="256" y="255"/>
                  </a:lnTo>
                  <a:lnTo>
                    <a:pt x="274" y="253"/>
                  </a:lnTo>
                  <a:lnTo>
                    <a:pt x="296" y="246"/>
                  </a:lnTo>
                  <a:lnTo>
                    <a:pt x="321" y="236"/>
                  </a:lnTo>
                  <a:lnTo>
                    <a:pt x="346" y="223"/>
                  </a:lnTo>
                  <a:lnTo>
                    <a:pt x="369" y="210"/>
                  </a:lnTo>
                  <a:lnTo>
                    <a:pt x="388" y="199"/>
                  </a:lnTo>
                  <a:lnTo>
                    <a:pt x="401" y="191"/>
                  </a:lnTo>
                  <a:lnTo>
                    <a:pt x="406" y="189"/>
                  </a:lnTo>
                  <a:lnTo>
                    <a:pt x="99" y="392"/>
                  </a:lnTo>
                  <a:lnTo>
                    <a:pt x="97" y="393"/>
                  </a:lnTo>
                  <a:lnTo>
                    <a:pt x="93" y="394"/>
                  </a:lnTo>
                  <a:lnTo>
                    <a:pt x="87" y="397"/>
                  </a:lnTo>
                  <a:lnTo>
                    <a:pt x="79" y="399"/>
                  </a:lnTo>
                  <a:lnTo>
                    <a:pt x="71" y="400"/>
                  </a:lnTo>
                  <a:lnTo>
                    <a:pt x="63" y="399"/>
                  </a:lnTo>
                  <a:lnTo>
                    <a:pt x="56" y="396"/>
                  </a:lnTo>
                  <a:lnTo>
                    <a:pt x="50" y="388"/>
                  </a:lnTo>
                  <a:lnTo>
                    <a:pt x="45" y="377"/>
                  </a:lnTo>
                  <a:lnTo>
                    <a:pt x="43" y="360"/>
                  </a:lnTo>
                  <a:lnTo>
                    <a:pt x="43" y="359"/>
                  </a:lnTo>
                  <a:lnTo>
                    <a:pt x="41" y="354"/>
                  </a:lnTo>
                  <a:lnTo>
                    <a:pt x="40" y="348"/>
                  </a:lnTo>
                  <a:lnTo>
                    <a:pt x="39" y="340"/>
                  </a:lnTo>
                  <a:lnTo>
                    <a:pt x="35" y="331"/>
                  </a:lnTo>
                  <a:lnTo>
                    <a:pt x="32" y="322"/>
                  </a:lnTo>
                  <a:lnTo>
                    <a:pt x="26" y="314"/>
                  </a:lnTo>
                  <a:lnTo>
                    <a:pt x="20" y="305"/>
                  </a:lnTo>
                  <a:lnTo>
                    <a:pt x="10" y="299"/>
                  </a:lnTo>
                  <a:lnTo>
                    <a:pt x="1" y="296"/>
                  </a:lnTo>
                  <a:lnTo>
                    <a:pt x="0" y="296"/>
                  </a:lnTo>
                  <a:close/>
                </a:path>
              </a:pathLst>
            </a:custGeom>
            <a:solidFill>
              <a:srgbClr val="FFE8F0"/>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60" name="Freeform 71"/>
            <p:cNvSpPr/>
            <p:nvPr/>
          </p:nvSpPr>
          <p:spPr bwMode="ltGray">
            <a:xfrm>
              <a:off x="4295" y="3385"/>
              <a:ext cx="227" cy="198"/>
            </a:xfrm>
            <a:custGeom>
              <a:avLst/>
              <a:gdLst>
                <a:gd name="T0" fmla="*/ 1 w 454"/>
                <a:gd name="T1" fmla="*/ 0 h 396"/>
                <a:gd name="T2" fmla="*/ 1 w 454"/>
                <a:gd name="T3" fmla="*/ 1 h 396"/>
                <a:gd name="T4" fmla="*/ 1 w 454"/>
                <a:gd name="T5" fmla="*/ 1 h 396"/>
                <a:gd name="T6" fmla="*/ 1 w 454"/>
                <a:gd name="T7" fmla="*/ 1 h 396"/>
                <a:gd name="T8" fmla="*/ 1 w 454"/>
                <a:gd name="T9" fmla="*/ 1 h 396"/>
                <a:gd name="T10" fmla="*/ 1 w 454"/>
                <a:gd name="T11" fmla="*/ 1 h 396"/>
                <a:gd name="T12" fmla="*/ 1 w 454"/>
                <a:gd name="T13" fmla="*/ 1 h 396"/>
                <a:gd name="T14" fmla="*/ 1 w 454"/>
                <a:gd name="T15" fmla="*/ 1 h 396"/>
                <a:gd name="T16" fmla="*/ 1 w 454"/>
                <a:gd name="T17" fmla="*/ 1 h 396"/>
                <a:gd name="T18" fmla="*/ 1 w 454"/>
                <a:gd name="T19" fmla="*/ 1 h 396"/>
                <a:gd name="T20" fmla="*/ 1 w 454"/>
                <a:gd name="T21" fmla="*/ 1 h 396"/>
                <a:gd name="T22" fmla="*/ 1 w 454"/>
                <a:gd name="T23" fmla="*/ 1 h 396"/>
                <a:gd name="T24" fmla="*/ 1 w 454"/>
                <a:gd name="T25" fmla="*/ 1 h 396"/>
                <a:gd name="T26" fmla="*/ 1 w 454"/>
                <a:gd name="T27" fmla="*/ 1 h 396"/>
                <a:gd name="T28" fmla="*/ 1 w 454"/>
                <a:gd name="T29" fmla="*/ 1 h 396"/>
                <a:gd name="T30" fmla="*/ 1 w 454"/>
                <a:gd name="T31" fmla="*/ 1 h 396"/>
                <a:gd name="T32" fmla="*/ 1 w 454"/>
                <a:gd name="T33" fmla="*/ 1 h 396"/>
                <a:gd name="T34" fmla="*/ 1 w 454"/>
                <a:gd name="T35" fmla="*/ 1 h 396"/>
                <a:gd name="T36" fmla="*/ 1 w 454"/>
                <a:gd name="T37" fmla="*/ 1 h 396"/>
                <a:gd name="T38" fmla="*/ 1 w 454"/>
                <a:gd name="T39" fmla="*/ 1 h 396"/>
                <a:gd name="T40" fmla="*/ 1 w 454"/>
                <a:gd name="T41" fmla="*/ 1 h 396"/>
                <a:gd name="T42" fmla="*/ 1 w 454"/>
                <a:gd name="T43" fmla="*/ 1 h 396"/>
                <a:gd name="T44" fmla="*/ 1 w 454"/>
                <a:gd name="T45" fmla="*/ 1 h 396"/>
                <a:gd name="T46" fmla="*/ 1 w 454"/>
                <a:gd name="T47" fmla="*/ 1 h 396"/>
                <a:gd name="T48" fmla="*/ 1 w 454"/>
                <a:gd name="T49" fmla="*/ 1 h 396"/>
                <a:gd name="T50" fmla="*/ 1 w 454"/>
                <a:gd name="T51" fmla="*/ 1 h 396"/>
                <a:gd name="T52" fmla="*/ 1 w 454"/>
                <a:gd name="T53" fmla="*/ 1 h 396"/>
                <a:gd name="T54" fmla="*/ 1 w 454"/>
                <a:gd name="T55" fmla="*/ 1 h 396"/>
                <a:gd name="T56" fmla="*/ 1 w 454"/>
                <a:gd name="T57" fmla="*/ 1 h 396"/>
                <a:gd name="T58" fmla="*/ 1 w 454"/>
                <a:gd name="T59" fmla="*/ 1 h 396"/>
                <a:gd name="T60" fmla="*/ 1 w 454"/>
                <a:gd name="T61" fmla="*/ 1 h 396"/>
                <a:gd name="T62" fmla="*/ 1 w 454"/>
                <a:gd name="T63" fmla="*/ 1 h 396"/>
                <a:gd name="T64" fmla="*/ 1 w 454"/>
                <a:gd name="T65" fmla="*/ 1 h 396"/>
                <a:gd name="T66" fmla="*/ 1 w 454"/>
                <a:gd name="T67" fmla="*/ 1 h 396"/>
                <a:gd name="T68" fmla="*/ 1 w 454"/>
                <a:gd name="T69" fmla="*/ 1 h 396"/>
                <a:gd name="T70" fmla="*/ 1 w 454"/>
                <a:gd name="T71" fmla="*/ 1 h 396"/>
                <a:gd name="T72" fmla="*/ 1 w 454"/>
                <a:gd name="T73" fmla="*/ 1 h 396"/>
                <a:gd name="T74" fmla="*/ 1 w 454"/>
                <a:gd name="T75" fmla="*/ 1 h 396"/>
                <a:gd name="T76" fmla="*/ 1 w 454"/>
                <a:gd name="T77" fmla="*/ 1 h 396"/>
                <a:gd name="T78" fmla="*/ 1 w 454"/>
                <a:gd name="T79" fmla="*/ 1 h 396"/>
                <a:gd name="T80" fmla="*/ 1 w 454"/>
                <a:gd name="T81" fmla="*/ 1 h 396"/>
                <a:gd name="T82" fmla="*/ 1 w 454"/>
                <a:gd name="T83" fmla="*/ 1 h 396"/>
                <a:gd name="T84" fmla="*/ 1 w 454"/>
                <a:gd name="T85" fmla="*/ 1 h 396"/>
                <a:gd name="T86" fmla="*/ 0 w 454"/>
                <a:gd name="T87" fmla="*/ 1 h 3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54" h="396">
                  <a:moveTo>
                    <a:pt x="0" y="292"/>
                  </a:moveTo>
                  <a:lnTo>
                    <a:pt x="55" y="0"/>
                  </a:lnTo>
                  <a:lnTo>
                    <a:pt x="44" y="37"/>
                  </a:lnTo>
                  <a:lnTo>
                    <a:pt x="38" y="72"/>
                  </a:lnTo>
                  <a:lnTo>
                    <a:pt x="36" y="101"/>
                  </a:lnTo>
                  <a:lnTo>
                    <a:pt x="36" y="126"/>
                  </a:lnTo>
                  <a:lnTo>
                    <a:pt x="39" y="149"/>
                  </a:lnTo>
                  <a:lnTo>
                    <a:pt x="43" y="167"/>
                  </a:lnTo>
                  <a:lnTo>
                    <a:pt x="47" y="181"/>
                  </a:lnTo>
                  <a:lnTo>
                    <a:pt x="52" y="192"/>
                  </a:lnTo>
                  <a:lnTo>
                    <a:pt x="56" y="198"/>
                  </a:lnTo>
                  <a:lnTo>
                    <a:pt x="57" y="200"/>
                  </a:lnTo>
                  <a:lnTo>
                    <a:pt x="68" y="193"/>
                  </a:lnTo>
                  <a:lnTo>
                    <a:pt x="76" y="180"/>
                  </a:lnTo>
                  <a:lnTo>
                    <a:pt x="84" y="163"/>
                  </a:lnTo>
                  <a:lnTo>
                    <a:pt x="92" y="144"/>
                  </a:lnTo>
                  <a:lnTo>
                    <a:pt x="96" y="123"/>
                  </a:lnTo>
                  <a:lnTo>
                    <a:pt x="101" y="103"/>
                  </a:lnTo>
                  <a:lnTo>
                    <a:pt x="106" y="84"/>
                  </a:lnTo>
                  <a:lnTo>
                    <a:pt x="108" y="68"/>
                  </a:lnTo>
                  <a:lnTo>
                    <a:pt x="109" y="59"/>
                  </a:lnTo>
                  <a:lnTo>
                    <a:pt x="111" y="54"/>
                  </a:lnTo>
                  <a:lnTo>
                    <a:pt x="101" y="104"/>
                  </a:lnTo>
                  <a:lnTo>
                    <a:pt x="98" y="142"/>
                  </a:lnTo>
                  <a:lnTo>
                    <a:pt x="98" y="169"/>
                  </a:lnTo>
                  <a:lnTo>
                    <a:pt x="101" y="189"/>
                  </a:lnTo>
                  <a:lnTo>
                    <a:pt x="106" y="201"/>
                  </a:lnTo>
                  <a:lnTo>
                    <a:pt x="113" y="208"/>
                  </a:lnTo>
                  <a:lnTo>
                    <a:pt x="120" y="212"/>
                  </a:lnTo>
                  <a:lnTo>
                    <a:pt x="127" y="212"/>
                  </a:lnTo>
                  <a:lnTo>
                    <a:pt x="131" y="212"/>
                  </a:lnTo>
                  <a:lnTo>
                    <a:pt x="133" y="211"/>
                  </a:lnTo>
                  <a:lnTo>
                    <a:pt x="144" y="205"/>
                  </a:lnTo>
                  <a:lnTo>
                    <a:pt x="156" y="194"/>
                  </a:lnTo>
                  <a:lnTo>
                    <a:pt x="168" y="180"/>
                  </a:lnTo>
                  <a:lnTo>
                    <a:pt x="180" y="163"/>
                  </a:lnTo>
                  <a:lnTo>
                    <a:pt x="190" y="145"/>
                  </a:lnTo>
                  <a:lnTo>
                    <a:pt x="200" y="129"/>
                  </a:lnTo>
                  <a:lnTo>
                    <a:pt x="208" y="112"/>
                  </a:lnTo>
                  <a:lnTo>
                    <a:pt x="214" y="100"/>
                  </a:lnTo>
                  <a:lnTo>
                    <a:pt x="219" y="92"/>
                  </a:lnTo>
                  <a:lnTo>
                    <a:pt x="220" y="88"/>
                  </a:lnTo>
                  <a:lnTo>
                    <a:pt x="185" y="169"/>
                  </a:lnTo>
                  <a:lnTo>
                    <a:pt x="175" y="192"/>
                  </a:lnTo>
                  <a:lnTo>
                    <a:pt x="173" y="208"/>
                  </a:lnTo>
                  <a:lnTo>
                    <a:pt x="175" y="219"/>
                  </a:lnTo>
                  <a:lnTo>
                    <a:pt x="181" y="225"/>
                  </a:lnTo>
                  <a:lnTo>
                    <a:pt x="190" y="227"/>
                  </a:lnTo>
                  <a:lnTo>
                    <a:pt x="201" y="227"/>
                  </a:lnTo>
                  <a:lnTo>
                    <a:pt x="212" y="226"/>
                  </a:lnTo>
                  <a:lnTo>
                    <a:pt x="220" y="224"/>
                  </a:lnTo>
                  <a:lnTo>
                    <a:pt x="227" y="221"/>
                  </a:lnTo>
                  <a:lnTo>
                    <a:pt x="230" y="220"/>
                  </a:lnTo>
                  <a:lnTo>
                    <a:pt x="454" y="40"/>
                  </a:lnTo>
                  <a:lnTo>
                    <a:pt x="238" y="235"/>
                  </a:lnTo>
                  <a:lnTo>
                    <a:pt x="241" y="248"/>
                  </a:lnTo>
                  <a:lnTo>
                    <a:pt x="252" y="254"/>
                  </a:lnTo>
                  <a:lnTo>
                    <a:pt x="270" y="252"/>
                  </a:lnTo>
                  <a:lnTo>
                    <a:pt x="293" y="245"/>
                  </a:lnTo>
                  <a:lnTo>
                    <a:pt x="317" y="235"/>
                  </a:lnTo>
                  <a:lnTo>
                    <a:pt x="342" y="221"/>
                  </a:lnTo>
                  <a:lnTo>
                    <a:pt x="364" y="210"/>
                  </a:lnTo>
                  <a:lnTo>
                    <a:pt x="384" y="198"/>
                  </a:lnTo>
                  <a:lnTo>
                    <a:pt x="397" y="191"/>
                  </a:lnTo>
                  <a:lnTo>
                    <a:pt x="401" y="187"/>
                  </a:lnTo>
                  <a:lnTo>
                    <a:pt x="98" y="388"/>
                  </a:lnTo>
                  <a:lnTo>
                    <a:pt x="96" y="389"/>
                  </a:lnTo>
                  <a:lnTo>
                    <a:pt x="92" y="390"/>
                  </a:lnTo>
                  <a:lnTo>
                    <a:pt x="86" y="393"/>
                  </a:lnTo>
                  <a:lnTo>
                    <a:pt x="78" y="395"/>
                  </a:lnTo>
                  <a:lnTo>
                    <a:pt x="71" y="396"/>
                  </a:lnTo>
                  <a:lnTo>
                    <a:pt x="63" y="395"/>
                  </a:lnTo>
                  <a:lnTo>
                    <a:pt x="56" y="391"/>
                  </a:lnTo>
                  <a:lnTo>
                    <a:pt x="50" y="384"/>
                  </a:lnTo>
                  <a:lnTo>
                    <a:pt x="45" y="372"/>
                  </a:lnTo>
                  <a:lnTo>
                    <a:pt x="43" y="357"/>
                  </a:lnTo>
                  <a:lnTo>
                    <a:pt x="43" y="355"/>
                  </a:lnTo>
                  <a:lnTo>
                    <a:pt x="42" y="351"/>
                  </a:lnTo>
                  <a:lnTo>
                    <a:pt x="40" y="344"/>
                  </a:lnTo>
                  <a:lnTo>
                    <a:pt x="39" y="337"/>
                  </a:lnTo>
                  <a:lnTo>
                    <a:pt x="36" y="327"/>
                  </a:lnTo>
                  <a:lnTo>
                    <a:pt x="32" y="319"/>
                  </a:lnTo>
                  <a:lnTo>
                    <a:pt x="26" y="309"/>
                  </a:lnTo>
                  <a:lnTo>
                    <a:pt x="20" y="302"/>
                  </a:lnTo>
                  <a:lnTo>
                    <a:pt x="11" y="296"/>
                  </a:lnTo>
                  <a:lnTo>
                    <a:pt x="1" y="293"/>
                  </a:lnTo>
                  <a:lnTo>
                    <a:pt x="0" y="292"/>
                  </a:lnTo>
                  <a:close/>
                </a:path>
              </a:pathLst>
            </a:custGeom>
            <a:solidFill>
              <a:srgbClr val="FFEBF2"/>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61" name="Freeform 72"/>
            <p:cNvSpPr/>
            <p:nvPr/>
          </p:nvSpPr>
          <p:spPr bwMode="ltGray">
            <a:xfrm>
              <a:off x="4296" y="3387"/>
              <a:ext cx="224" cy="195"/>
            </a:xfrm>
            <a:custGeom>
              <a:avLst/>
              <a:gdLst>
                <a:gd name="T0" fmla="*/ 0 w 449"/>
                <a:gd name="T1" fmla="*/ 0 h 391"/>
                <a:gd name="T2" fmla="*/ 0 w 449"/>
                <a:gd name="T3" fmla="*/ 0 h 391"/>
                <a:gd name="T4" fmla="*/ 0 w 449"/>
                <a:gd name="T5" fmla="*/ 0 h 391"/>
                <a:gd name="T6" fmla="*/ 0 w 449"/>
                <a:gd name="T7" fmla="*/ 0 h 391"/>
                <a:gd name="T8" fmla="*/ 0 w 449"/>
                <a:gd name="T9" fmla="*/ 0 h 391"/>
                <a:gd name="T10" fmla="*/ 0 w 449"/>
                <a:gd name="T11" fmla="*/ 0 h 391"/>
                <a:gd name="T12" fmla="*/ 0 w 449"/>
                <a:gd name="T13" fmla="*/ 0 h 391"/>
                <a:gd name="T14" fmla="*/ 0 w 449"/>
                <a:gd name="T15" fmla="*/ 0 h 391"/>
                <a:gd name="T16" fmla="*/ 0 w 449"/>
                <a:gd name="T17" fmla="*/ 0 h 391"/>
                <a:gd name="T18" fmla="*/ 0 w 449"/>
                <a:gd name="T19" fmla="*/ 0 h 391"/>
                <a:gd name="T20" fmla="*/ 0 w 449"/>
                <a:gd name="T21" fmla="*/ 0 h 391"/>
                <a:gd name="T22" fmla="*/ 0 w 449"/>
                <a:gd name="T23" fmla="*/ 0 h 391"/>
                <a:gd name="T24" fmla="*/ 0 w 449"/>
                <a:gd name="T25" fmla="*/ 0 h 391"/>
                <a:gd name="T26" fmla="*/ 0 w 449"/>
                <a:gd name="T27" fmla="*/ 0 h 391"/>
                <a:gd name="T28" fmla="*/ 0 w 449"/>
                <a:gd name="T29" fmla="*/ 0 h 391"/>
                <a:gd name="T30" fmla="*/ 0 w 449"/>
                <a:gd name="T31" fmla="*/ 0 h 391"/>
                <a:gd name="T32" fmla="*/ 0 w 449"/>
                <a:gd name="T33" fmla="*/ 0 h 391"/>
                <a:gd name="T34" fmla="*/ 0 w 449"/>
                <a:gd name="T35" fmla="*/ 0 h 391"/>
                <a:gd name="T36" fmla="*/ 0 w 449"/>
                <a:gd name="T37" fmla="*/ 0 h 391"/>
                <a:gd name="T38" fmla="*/ 0 w 449"/>
                <a:gd name="T39" fmla="*/ 0 h 391"/>
                <a:gd name="T40" fmla="*/ 0 w 449"/>
                <a:gd name="T41" fmla="*/ 0 h 391"/>
                <a:gd name="T42" fmla="*/ 0 w 449"/>
                <a:gd name="T43" fmla="*/ 0 h 391"/>
                <a:gd name="T44" fmla="*/ 0 w 449"/>
                <a:gd name="T45" fmla="*/ 0 h 391"/>
                <a:gd name="T46" fmla="*/ 0 w 449"/>
                <a:gd name="T47" fmla="*/ 0 h 391"/>
                <a:gd name="T48" fmla="*/ 0 w 449"/>
                <a:gd name="T49" fmla="*/ 0 h 391"/>
                <a:gd name="T50" fmla="*/ 0 w 449"/>
                <a:gd name="T51" fmla="*/ 0 h 391"/>
                <a:gd name="T52" fmla="*/ 0 w 449"/>
                <a:gd name="T53" fmla="*/ 0 h 391"/>
                <a:gd name="T54" fmla="*/ 0 w 449"/>
                <a:gd name="T55" fmla="*/ 0 h 391"/>
                <a:gd name="T56" fmla="*/ 0 w 449"/>
                <a:gd name="T57" fmla="*/ 0 h 391"/>
                <a:gd name="T58" fmla="*/ 0 w 449"/>
                <a:gd name="T59" fmla="*/ 0 h 391"/>
                <a:gd name="T60" fmla="*/ 0 w 449"/>
                <a:gd name="T61" fmla="*/ 0 h 391"/>
                <a:gd name="T62" fmla="*/ 0 w 449"/>
                <a:gd name="T63" fmla="*/ 0 h 391"/>
                <a:gd name="T64" fmla="*/ 0 w 449"/>
                <a:gd name="T65" fmla="*/ 0 h 391"/>
                <a:gd name="T66" fmla="*/ 0 w 449"/>
                <a:gd name="T67" fmla="*/ 0 h 391"/>
                <a:gd name="T68" fmla="*/ 0 w 449"/>
                <a:gd name="T69" fmla="*/ 0 h 391"/>
                <a:gd name="T70" fmla="*/ 0 w 449"/>
                <a:gd name="T71" fmla="*/ 0 h 391"/>
                <a:gd name="T72" fmla="*/ 0 w 449"/>
                <a:gd name="T73" fmla="*/ 0 h 391"/>
                <a:gd name="T74" fmla="*/ 0 w 449"/>
                <a:gd name="T75" fmla="*/ 0 h 391"/>
                <a:gd name="T76" fmla="*/ 0 w 449"/>
                <a:gd name="T77" fmla="*/ 0 h 391"/>
                <a:gd name="T78" fmla="*/ 0 w 449"/>
                <a:gd name="T79" fmla="*/ 0 h 391"/>
                <a:gd name="T80" fmla="*/ 0 w 449"/>
                <a:gd name="T81" fmla="*/ 0 h 391"/>
                <a:gd name="T82" fmla="*/ 0 w 449"/>
                <a:gd name="T83" fmla="*/ 0 h 391"/>
                <a:gd name="T84" fmla="*/ 0 w 449"/>
                <a:gd name="T85" fmla="*/ 0 h 391"/>
                <a:gd name="T86" fmla="*/ 0 w 449"/>
                <a:gd name="T87" fmla="*/ 0 h 3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9" h="391">
                  <a:moveTo>
                    <a:pt x="0" y="288"/>
                  </a:moveTo>
                  <a:lnTo>
                    <a:pt x="54" y="0"/>
                  </a:lnTo>
                  <a:lnTo>
                    <a:pt x="43" y="37"/>
                  </a:lnTo>
                  <a:lnTo>
                    <a:pt x="37" y="70"/>
                  </a:lnTo>
                  <a:lnTo>
                    <a:pt x="35" y="100"/>
                  </a:lnTo>
                  <a:lnTo>
                    <a:pt x="35" y="126"/>
                  </a:lnTo>
                  <a:lnTo>
                    <a:pt x="38" y="147"/>
                  </a:lnTo>
                  <a:lnTo>
                    <a:pt x="42" y="165"/>
                  </a:lnTo>
                  <a:lnTo>
                    <a:pt x="46" y="179"/>
                  </a:lnTo>
                  <a:lnTo>
                    <a:pt x="51" y="189"/>
                  </a:lnTo>
                  <a:lnTo>
                    <a:pt x="55" y="196"/>
                  </a:lnTo>
                  <a:lnTo>
                    <a:pt x="56" y="197"/>
                  </a:lnTo>
                  <a:lnTo>
                    <a:pt x="66" y="191"/>
                  </a:lnTo>
                  <a:lnTo>
                    <a:pt x="75" y="178"/>
                  </a:lnTo>
                  <a:lnTo>
                    <a:pt x="82" y="162"/>
                  </a:lnTo>
                  <a:lnTo>
                    <a:pt x="89" y="143"/>
                  </a:lnTo>
                  <a:lnTo>
                    <a:pt x="95" y="121"/>
                  </a:lnTo>
                  <a:lnTo>
                    <a:pt x="100" y="101"/>
                  </a:lnTo>
                  <a:lnTo>
                    <a:pt x="104" y="83"/>
                  </a:lnTo>
                  <a:lnTo>
                    <a:pt x="106" y="68"/>
                  </a:lnTo>
                  <a:lnTo>
                    <a:pt x="108" y="57"/>
                  </a:lnTo>
                  <a:lnTo>
                    <a:pt x="108" y="53"/>
                  </a:lnTo>
                  <a:lnTo>
                    <a:pt x="99" y="102"/>
                  </a:lnTo>
                  <a:lnTo>
                    <a:pt x="95" y="140"/>
                  </a:lnTo>
                  <a:lnTo>
                    <a:pt x="95" y="168"/>
                  </a:lnTo>
                  <a:lnTo>
                    <a:pt x="99" y="188"/>
                  </a:lnTo>
                  <a:lnTo>
                    <a:pt x="105" y="200"/>
                  </a:lnTo>
                  <a:lnTo>
                    <a:pt x="112" y="207"/>
                  </a:lnTo>
                  <a:lnTo>
                    <a:pt x="119" y="209"/>
                  </a:lnTo>
                  <a:lnTo>
                    <a:pt x="125" y="210"/>
                  </a:lnTo>
                  <a:lnTo>
                    <a:pt x="130" y="209"/>
                  </a:lnTo>
                  <a:lnTo>
                    <a:pt x="131" y="209"/>
                  </a:lnTo>
                  <a:lnTo>
                    <a:pt x="142" y="203"/>
                  </a:lnTo>
                  <a:lnTo>
                    <a:pt x="154" y="191"/>
                  </a:lnTo>
                  <a:lnTo>
                    <a:pt x="166" y="178"/>
                  </a:lnTo>
                  <a:lnTo>
                    <a:pt x="176" y="162"/>
                  </a:lnTo>
                  <a:lnTo>
                    <a:pt x="187" y="144"/>
                  </a:lnTo>
                  <a:lnTo>
                    <a:pt x="198" y="127"/>
                  </a:lnTo>
                  <a:lnTo>
                    <a:pt x="205" y="112"/>
                  </a:lnTo>
                  <a:lnTo>
                    <a:pt x="212" y="99"/>
                  </a:lnTo>
                  <a:lnTo>
                    <a:pt x="216" y="90"/>
                  </a:lnTo>
                  <a:lnTo>
                    <a:pt x="217" y="87"/>
                  </a:lnTo>
                  <a:lnTo>
                    <a:pt x="182" y="168"/>
                  </a:lnTo>
                  <a:lnTo>
                    <a:pt x="173" y="190"/>
                  </a:lnTo>
                  <a:lnTo>
                    <a:pt x="170" y="207"/>
                  </a:lnTo>
                  <a:lnTo>
                    <a:pt x="173" y="217"/>
                  </a:lnTo>
                  <a:lnTo>
                    <a:pt x="179" y="223"/>
                  </a:lnTo>
                  <a:lnTo>
                    <a:pt x="188" y="226"/>
                  </a:lnTo>
                  <a:lnTo>
                    <a:pt x="198" y="226"/>
                  </a:lnTo>
                  <a:lnTo>
                    <a:pt x="209" y="223"/>
                  </a:lnTo>
                  <a:lnTo>
                    <a:pt x="218" y="221"/>
                  </a:lnTo>
                  <a:lnTo>
                    <a:pt x="224" y="219"/>
                  </a:lnTo>
                  <a:lnTo>
                    <a:pt x="226" y="217"/>
                  </a:lnTo>
                  <a:lnTo>
                    <a:pt x="449" y="39"/>
                  </a:lnTo>
                  <a:lnTo>
                    <a:pt x="236" y="232"/>
                  </a:lnTo>
                  <a:lnTo>
                    <a:pt x="238" y="246"/>
                  </a:lnTo>
                  <a:lnTo>
                    <a:pt x="249" y="251"/>
                  </a:lnTo>
                  <a:lnTo>
                    <a:pt x="267" y="250"/>
                  </a:lnTo>
                  <a:lnTo>
                    <a:pt x="290" y="242"/>
                  </a:lnTo>
                  <a:lnTo>
                    <a:pt x="313" y="232"/>
                  </a:lnTo>
                  <a:lnTo>
                    <a:pt x="338" y="220"/>
                  </a:lnTo>
                  <a:lnTo>
                    <a:pt x="361" y="207"/>
                  </a:lnTo>
                  <a:lnTo>
                    <a:pt x="379" y="196"/>
                  </a:lnTo>
                  <a:lnTo>
                    <a:pt x="392" y="189"/>
                  </a:lnTo>
                  <a:lnTo>
                    <a:pt x="397" y="185"/>
                  </a:lnTo>
                  <a:lnTo>
                    <a:pt x="97" y="383"/>
                  </a:lnTo>
                  <a:lnTo>
                    <a:pt x="95" y="384"/>
                  </a:lnTo>
                  <a:lnTo>
                    <a:pt x="91" y="386"/>
                  </a:lnTo>
                  <a:lnTo>
                    <a:pt x="85" y="387"/>
                  </a:lnTo>
                  <a:lnTo>
                    <a:pt x="79" y="390"/>
                  </a:lnTo>
                  <a:lnTo>
                    <a:pt x="70" y="391"/>
                  </a:lnTo>
                  <a:lnTo>
                    <a:pt x="63" y="390"/>
                  </a:lnTo>
                  <a:lnTo>
                    <a:pt x="56" y="386"/>
                  </a:lnTo>
                  <a:lnTo>
                    <a:pt x="50" y="379"/>
                  </a:lnTo>
                  <a:lnTo>
                    <a:pt x="45" y="368"/>
                  </a:lnTo>
                  <a:lnTo>
                    <a:pt x="43" y="352"/>
                  </a:lnTo>
                  <a:lnTo>
                    <a:pt x="43" y="351"/>
                  </a:lnTo>
                  <a:lnTo>
                    <a:pt x="43" y="346"/>
                  </a:lnTo>
                  <a:lnTo>
                    <a:pt x="42" y="340"/>
                  </a:lnTo>
                  <a:lnTo>
                    <a:pt x="39" y="332"/>
                  </a:lnTo>
                  <a:lnTo>
                    <a:pt x="36" y="323"/>
                  </a:lnTo>
                  <a:lnTo>
                    <a:pt x="32" y="314"/>
                  </a:lnTo>
                  <a:lnTo>
                    <a:pt x="26" y="305"/>
                  </a:lnTo>
                  <a:lnTo>
                    <a:pt x="20" y="297"/>
                  </a:lnTo>
                  <a:lnTo>
                    <a:pt x="11" y="291"/>
                  </a:lnTo>
                  <a:lnTo>
                    <a:pt x="1" y="288"/>
                  </a:lnTo>
                  <a:lnTo>
                    <a:pt x="0" y="288"/>
                  </a:lnTo>
                  <a:close/>
                </a:path>
              </a:pathLst>
            </a:custGeom>
            <a:solidFill>
              <a:srgbClr val="FFEEF4"/>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62" name="Freeform 73"/>
            <p:cNvSpPr/>
            <p:nvPr/>
          </p:nvSpPr>
          <p:spPr bwMode="ltGray">
            <a:xfrm>
              <a:off x="4296" y="3389"/>
              <a:ext cx="222" cy="193"/>
            </a:xfrm>
            <a:custGeom>
              <a:avLst/>
              <a:gdLst>
                <a:gd name="T0" fmla="*/ 1 w 443"/>
                <a:gd name="T1" fmla="*/ 0 h 385"/>
                <a:gd name="T2" fmla="*/ 1 w 443"/>
                <a:gd name="T3" fmla="*/ 1 h 385"/>
                <a:gd name="T4" fmla="*/ 1 w 443"/>
                <a:gd name="T5" fmla="*/ 1 h 385"/>
                <a:gd name="T6" fmla="*/ 1 w 443"/>
                <a:gd name="T7" fmla="*/ 1 h 385"/>
                <a:gd name="T8" fmla="*/ 1 w 443"/>
                <a:gd name="T9" fmla="*/ 1 h 385"/>
                <a:gd name="T10" fmla="*/ 1 w 443"/>
                <a:gd name="T11" fmla="*/ 1 h 385"/>
                <a:gd name="T12" fmla="*/ 1 w 443"/>
                <a:gd name="T13" fmla="*/ 1 h 385"/>
                <a:gd name="T14" fmla="*/ 1 w 443"/>
                <a:gd name="T15" fmla="*/ 1 h 385"/>
                <a:gd name="T16" fmla="*/ 1 w 443"/>
                <a:gd name="T17" fmla="*/ 1 h 385"/>
                <a:gd name="T18" fmla="*/ 1 w 443"/>
                <a:gd name="T19" fmla="*/ 1 h 385"/>
                <a:gd name="T20" fmla="*/ 1 w 443"/>
                <a:gd name="T21" fmla="*/ 1 h 385"/>
                <a:gd name="T22" fmla="*/ 1 w 443"/>
                <a:gd name="T23" fmla="*/ 1 h 385"/>
                <a:gd name="T24" fmla="*/ 1 w 443"/>
                <a:gd name="T25" fmla="*/ 1 h 385"/>
                <a:gd name="T26" fmla="*/ 1 w 443"/>
                <a:gd name="T27" fmla="*/ 1 h 385"/>
                <a:gd name="T28" fmla="*/ 1 w 443"/>
                <a:gd name="T29" fmla="*/ 1 h 385"/>
                <a:gd name="T30" fmla="*/ 1 w 443"/>
                <a:gd name="T31" fmla="*/ 1 h 385"/>
                <a:gd name="T32" fmla="*/ 1 w 443"/>
                <a:gd name="T33" fmla="*/ 1 h 385"/>
                <a:gd name="T34" fmla="*/ 1 w 443"/>
                <a:gd name="T35" fmla="*/ 1 h 385"/>
                <a:gd name="T36" fmla="*/ 1 w 443"/>
                <a:gd name="T37" fmla="*/ 1 h 385"/>
                <a:gd name="T38" fmla="*/ 1 w 443"/>
                <a:gd name="T39" fmla="*/ 1 h 385"/>
                <a:gd name="T40" fmla="*/ 1 w 443"/>
                <a:gd name="T41" fmla="*/ 1 h 385"/>
                <a:gd name="T42" fmla="*/ 1 w 443"/>
                <a:gd name="T43" fmla="*/ 1 h 385"/>
                <a:gd name="T44" fmla="*/ 1 w 443"/>
                <a:gd name="T45" fmla="*/ 1 h 385"/>
                <a:gd name="T46" fmla="*/ 1 w 443"/>
                <a:gd name="T47" fmla="*/ 1 h 385"/>
                <a:gd name="T48" fmla="*/ 1 w 443"/>
                <a:gd name="T49" fmla="*/ 1 h 385"/>
                <a:gd name="T50" fmla="*/ 1 w 443"/>
                <a:gd name="T51" fmla="*/ 1 h 385"/>
                <a:gd name="T52" fmla="*/ 1 w 443"/>
                <a:gd name="T53" fmla="*/ 1 h 385"/>
                <a:gd name="T54" fmla="*/ 1 w 443"/>
                <a:gd name="T55" fmla="*/ 1 h 385"/>
                <a:gd name="T56" fmla="*/ 1 w 443"/>
                <a:gd name="T57" fmla="*/ 1 h 385"/>
                <a:gd name="T58" fmla="*/ 1 w 443"/>
                <a:gd name="T59" fmla="*/ 1 h 385"/>
                <a:gd name="T60" fmla="*/ 1 w 443"/>
                <a:gd name="T61" fmla="*/ 1 h 385"/>
                <a:gd name="T62" fmla="*/ 1 w 443"/>
                <a:gd name="T63" fmla="*/ 1 h 385"/>
                <a:gd name="T64" fmla="*/ 1 w 443"/>
                <a:gd name="T65" fmla="*/ 1 h 385"/>
                <a:gd name="T66" fmla="*/ 1 w 443"/>
                <a:gd name="T67" fmla="*/ 1 h 385"/>
                <a:gd name="T68" fmla="*/ 1 w 443"/>
                <a:gd name="T69" fmla="*/ 1 h 385"/>
                <a:gd name="T70" fmla="*/ 1 w 443"/>
                <a:gd name="T71" fmla="*/ 1 h 385"/>
                <a:gd name="T72" fmla="*/ 1 w 443"/>
                <a:gd name="T73" fmla="*/ 1 h 385"/>
                <a:gd name="T74" fmla="*/ 1 w 443"/>
                <a:gd name="T75" fmla="*/ 1 h 385"/>
                <a:gd name="T76" fmla="*/ 1 w 443"/>
                <a:gd name="T77" fmla="*/ 1 h 385"/>
                <a:gd name="T78" fmla="*/ 1 w 443"/>
                <a:gd name="T79" fmla="*/ 1 h 385"/>
                <a:gd name="T80" fmla="*/ 1 w 443"/>
                <a:gd name="T81" fmla="*/ 1 h 385"/>
                <a:gd name="T82" fmla="*/ 1 w 443"/>
                <a:gd name="T83" fmla="*/ 1 h 385"/>
                <a:gd name="T84" fmla="*/ 1 w 443"/>
                <a:gd name="T85" fmla="*/ 1 h 385"/>
                <a:gd name="T86" fmla="*/ 0 w 443"/>
                <a:gd name="T87" fmla="*/ 1 h 3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3" h="385">
                  <a:moveTo>
                    <a:pt x="0" y="281"/>
                  </a:moveTo>
                  <a:lnTo>
                    <a:pt x="53" y="0"/>
                  </a:lnTo>
                  <a:lnTo>
                    <a:pt x="42" y="35"/>
                  </a:lnTo>
                  <a:lnTo>
                    <a:pt x="36" y="69"/>
                  </a:lnTo>
                  <a:lnTo>
                    <a:pt x="34" y="97"/>
                  </a:lnTo>
                  <a:lnTo>
                    <a:pt x="34" y="123"/>
                  </a:lnTo>
                  <a:lnTo>
                    <a:pt x="37" y="145"/>
                  </a:lnTo>
                  <a:lnTo>
                    <a:pt x="41" y="163"/>
                  </a:lnTo>
                  <a:lnTo>
                    <a:pt x="45" y="177"/>
                  </a:lnTo>
                  <a:lnTo>
                    <a:pt x="50" y="186"/>
                  </a:lnTo>
                  <a:lnTo>
                    <a:pt x="54" y="192"/>
                  </a:lnTo>
                  <a:lnTo>
                    <a:pt x="55" y="195"/>
                  </a:lnTo>
                  <a:lnTo>
                    <a:pt x="65" y="187"/>
                  </a:lnTo>
                  <a:lnTo>
                    <a:pt x="74" y="176"/>
                  </a:lnTo>
                  <a:lnTo>
                    <a:pt x="81" y="159"/>
                  </a:lnTo>
                  <a:lnTo>
                    <a:pt x="88" y="140"/>
                  </a:lnTo>
                  <a:lnTo>
                    <a:pt x="94" y="120"/>
                  </a:lnTo>
                  <a:lnTo>
                    <a:pt x="99" y="100"/>
                  </a:lnTo>
                  <a:lnTo>
                    <a:pt x="103" y="80"/>
                  </a:lnTo>
                  <a:lnTo>
                    <a:pt x="105" y="66"/>
                  </a:lnTo>
                  <a:lnTo>
                    <a:pt x="106" y="56"/>
                  </a:lnTo>
                  <a:lnTo>
                    <a:pt x="106" y="52"/>
                  </a:lnTo>
                  <a:lnTo>
                    <a:pt x="98" y="101"/>
                  </a:lnTo>
                  <a:lnTo>
                    <a:pt x="94" y="138"/>
                  </a:lnTo>
                  <a:lnTo>
                    <a:pt x="94" y="165"/>
                  </a:lnTo>
                  <a:lnTo>
                    <a:pt x="98" y="184"/>
                  </a:lnTo>
                  <a:lnTo>
                    <a:pt x="103" y="197"/>
                  </a:lnTo>
                  <a:lnTo>
                    <a:pt x="110" y="204"/>
                  </a:lnTo>
                  <a:lnTo>
                    <a:pt x="117" y="206"/>
                  </a:lnTo>
                  <a:lnTo>
                    <a:pt x="123" y="206"/>
                  </a:lnTo>
                  <a:lnTo>
                    <a:pt x="128" y="206"/>
                  </a:lnTo>
                  <a:lnTo>
                    <a:pt x="130" y="205"/>
                  </a:lnTo>
                  <a:lnTo>
                    <a:pt x="141" y="199"/>
                  </a:lnTo>
                  <a:lnTo>
                    <a:pt x="152" y="189"/>
                  </a:lnTo>
                  <a:lnTo>
                    <a:pt x="163" y="174"/>
                  </a:lnTo>
                  <a:lnTo>
                    <a:pt x="174" y="159"/>
                  </a:lnTo>
                  <a:lnTo>
                    <a:pt x="185" y="141"/>
                  </a:lnTo>
                  <a:lnTo>
                    <a:pt x="194" y="124"/>
                  </a:lnTo>
                  <a:lnTo>
                    <a:pt x="203" y="109"/>
                  </a:lnTo>
                  <a:lnTo>
                    <a:pt x="209" y="97"/>
                  </a:lnTo>
                  <a:lnTo>
                    <a:pt x="214" y="88"/>
                  </a:lnTo>
                  <a:lnTo>
                    <a:pt x="215" y="85"/>
                  </a:lnTo>
                  <a:lnTo>
                    <a:pt x="180" y="165"/>
                  </a:lnTo>
                  <a:lnTo>
                    <a:pt x="171" y="187"/>
                  </a:lnTo>
                  <a:lnTo>
                    <a:pt x="168" y="203"/>
                  </a:lnTo>
                  <a:lnTo>
                    <a:pt x="171" y="214"/>
                  </a:lnTo>
                  <a:lnTo>
                    <a:pt x="177" y="220"/>
                  </a:lnTo>
                  <a:lnTo>
                    <a:pt x="186" y="222"/>
                  </a:lnTo>
                  <a:lnTo>
                    <a:pt x="196" y="222"/>
                  </a:lnTo>
                  <a:lnTo>
                    <a:pt x="206" y="221"/>
                  </a:lnTo>
                  <a:lnTo>
                    <a:pt x="215" y="217"/>
                  </a:lnTo>
                  <a:lnTo>
                    <a:pt x="222" y="216"/>
                  </a:lnTo>
                  <a:lnTo>
                    <a:pt x="224" y="215"/>
                  </a:lnTo>
                  <a:lnTo>
                    <a:pt x="443" y="38"/>
                  </a:lnTo>
                  <a:lnTo>
                    <a:pt x="233" y="228"/>
                  </a:lnTo>
                  <a:lnTo>
                    <a:pt x="235" y="242"/>
                  </a:lnTo>
                  <a:lnTo>
                    <a:pt x="247" y="247"/>
                  </a:lnTo>
                  <a:lnTo>
                    <a:pt x="264" y="246"/>
                  </a:lnTo>
                  <a:lnTo>
                    <a:pt x="286" y="239"/>
                  </a:lnTo>
                  <a:lnTo>
                    <a:pt x="310" y="229"/>
                  </a:lnTo>
                  <a:lnTo>
                    <a:pt x="334" y="216"/>
                  </a:lnTo>
                  <a:lnTo>
                    <a:pt x="356" y="204"/>
                  </a:lnTo>
                  <a:lnTo>
                    <a:pt x="374" y="193"/>
                  </a:lnTo>
                  <a:lnTo>
                    <a:pt x="387" y="185"/>
                  </a:lnTo>
                  <a:lnTo>
                    <a:pt x="392" y="183"/>
                  </a:lnTo>
                  <a:lnTo>
                    <a:pt x="96" y="376"/>
                  </a:lnTo>
                  <a:lnTo>
                    <a:pt x="93" y="378"/>
                  </a:lnTo>
                  <a:lnTo>
                    <a:pt x="90" y="380"/>
                  </a:lnTo>
                  <a:lnTo>
                    <a:pt x="85" y="382"/>
                  </a:lnTo>
                  <a:lnTo>
                    <a:pt x="78" y="384"/>
                  </a:lnTo>
                  <a:lnTo>
                    <a:pt x="71" y="385"/>
                  </a:lnTo>
                  <a:lnTo>
                    <a:pt x="62" y="384"/>
                  </a:lnTo>
                  <a:lnTo>
                    <a:pt x="56" y="380"/>
                  </a:lnTo>
                  <a:lnTo>
                    <a:pt x="50" y="373"/>
                  </a:lnTo>
                  <a:lnTo>
                    <a:pt x="45" y="362"/>
                  </a:lnTo>
                  <a:lnTo>
                    <a:pt x="43" y="346"/>
                  </a:lnTo>
                  <a:lnTo>
                    <a:pt x="43" y="344"/>
                  </a:lnTo>
                  <a:lnTo>
                    <a:pt x="43" y="340"/>
                  </a:lnTo>
                  <a:lnTo>
                    <a:pt x="42" y="334"/>
                  </a:lnTo>
                  <a:lnTo>
                    <a:pt x="40" y="325"/>
                  </a:lnTo>
                  <a:lnTo>
                    <a:pt x="36" y="317"/>
                  </a:lnTo>
                  <a:lnTo>
                    <a:pt x="32" y="308"/>
                  </a:lnTo>
                  <a:lnTo>
                    <a:pt x="26" y="299"/>
                  </a:lnTo>
                  <a:lnTo>
                    <a:pt x="20" y="292"/>
                  </a:lnTo>
                  <a:lnTo>
                    <a:pt x="12" y="286"/>
                  </a:lnTo>
                  <a:lnTo>
                    <a:pt x="1" y="283"/>
                  </a:lnTo>
                  <a:lnTo>
                    <a:pt x="0" y="281"/>
                  </a:lnTo>
                  <a:close/>
                </a:path>
              </a:pathLst>
            </a:custGeom>
            <a:solidFill>
              <a:srgbClr val="FFF0F6"/>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63" name="Freeform 74"/>
            <p:cNvSpPr/>
            <p:nvPr/>
          </p:nvSpPr>
          <p:spPr bwMode="ltGray">
            <a:xfrm>
              <a:off x="4297" y="3391"/>
              <a:ext cx="219" cy="190"/>
            </a:xfrm>
            <a:custGeom>
              <a:avLst/>
              <a:gdLst>
                <a:gd name="T0" fmla="*/ 1 w 437"/>
                <a:gd name="T1" fmla="*/ 0 h 381"/>
                <a:gd name="T2" fmla="*/ 1 w 437"/>
                <a:gd name="T3" fmla="*/ 0 h 381"/>
                <a:gd name="T4" fmla="*/ 1 w 437"/>
                <a:gd name="T5" fmla="*/ 0 h 381"/>
                <a:gd name="T6" fmla="*/ 1 w 437"/>
                <a:gd name="T7" fmla="*/ 0 h 381"/>
                <a:gd name="T8" fmla="*/ 1 w 437"/>
                <a:gd name="T9" fmla="*/ 0 h 381"/>
                <a:gd name="T10" fmla="*/ 1 w 437"/>
                <a:gd name="T11" fmla="*/ 0 h 381"/>
                <a:gd name="T12" fmla="*/ 1 w 437"/>
                <a:gd name="T13" fmla="*/ 0 h 381"/>
                <a:gd name="T14" fmla="*/ 1 w 437"/>
                <a:gd name="T15" fmla="*/ 0 h 381"/>
                <a:gd name="T16" fmla="*/ 1 w 437"/>
                <a:gd name="T17" fmla="*/ 0 h 381"/>
                <a:gd name="T18" fmla="*/ 1 w 437"/>
                <a:gd name="T19" fmla="*/ 0 h 381"/>
                <a:gd name="T20" fmla="*/ 1 w 437"/>
                <a:gd name="T21" fmla="*/ 0 h 381"/>
                <a:gd name="T22" fmla="*/ 1 w 437"/>
                <a:gd name="T23" fmla="*/ 0 h 381"/>
                <a:gd name="T24" fmla="*/ 1 w 437"/>
                <a:gd name="T25" fmla="*/ 0 h 381"/>
                <a:gd name="T26" fmla="*/ 1 w 437"/>
                <a:gd name="T27" fmla="*/ 0 h 381"/>
                <a:gd name="T28" fmla="*/ 1 w 437"/>
                <a:gd name="T29" fmla="*/ 0 h 381"/>
                <a:gd name="T30" fmla="*/ 1 w 437"/>
                <a:gd name="T31" fmla="*/ 0 h 381"/>
                <a:gd name="T32" fmla="*/ 1 w 437"/>
                <a:gd name="T33" fmla="*/ 0 h 381"/>
                <a:gd name="T34" fmla="*/ 1 w 437"/>
                <a:gd name="T35" fmla="*/ 0 h 381"/>
                <a:gd name="T36" fmla="*/ 1 w 437"/>
                <a:gd name="T37" fmla="*/ 0 h 381"/>
                <a:gd name="T38" fmla="*/ 1 w 437"/>
                <a:gd name="T39" fmla="*/ 0 h 381"/>
                <a:gd name="T40" fmla="*/ 1 w 437"/>
                <a:gd name="T41" fmla="*/ 0 h 381"/>
                <a:gd name="T42" fmla="*/ 1 w 437"/>
                <a:gd name="T43" fmla="*/ 0 h 381"/>
                <a:gd name="T44" fmla="*/ 1 w 437"/>
                <a:gd name="T45" fmla="*/ 0 h 381"/>
                <a:gd name="T46" fmla="*/ 1 w 437"/>
                <a:gd name="T47" fmla="*/ 0 h 381"/>
                <a:gd name="T48" fmla="*/ 1 w 437"/>
                <a:gd name="T49" fmla="*/ 0 h 381"/>
                <a:gd name="T50" fmla="*/ 1 w 437"/>
                <a:gd name="T51" fmla="*/ 0 h 381"/>
                <a:gd name="T52" fmla="*/ 1 w 437"/>
                <a:gd name="T53" fmla="*/ 0 h 381"/>
                <a:gd name="T54" fmla="*/ 1 w 437"/>
                <a:gd name="T55" fmla="*/ 0 h 381"/>
                <a:gd name="T56" fmla="*/ 1 w 437"/>
                <a:gd name="T57" fmla="*/ 0 h 381"/>
                <a:gd name="T58" fmla="*/ 1 w 437"/>
                <a:gd name="T59" fmla="*/ 0 h 381"/>
                <a:gd name="T60" fmla="*/ 1 w 437"/>
                <a:gd name="T61" fmla="*/ 0 h 381"/>
                <a:gd name="T62" fmla="*/ 1 w 437"/>
                <a:gd name="T63" fmla="*/ 0 h 381"/>
                <a:gd name="T64" fmla="*/ 1 w 437"/>
                <a:gd name="T65" fmla="*/ 0 h 381"/>
                <a:gd name="T66" fmla="*/ 1 w 437"/>
                <a:gd name="T67" fmla="*/ 0 h 381"/>
                <a:gd name="T68" fmla="*/ 1 w 437"/>
                <a:gd name="T69" fmla="*/ 0 h 381"/>
                <a:gd name="T70" fmla="*/ 1 w 437"/>
                <a:gd name="T71" fmla="*/ 0 h 381"/>
                <a:gd name="T72" fmla="*/ 1 w 437"/>
                <a:gd name="T73" fmla="*/ 0 h 381"/>
                <a:gd name="T74" fmla="*/ 1 w 437"/>
                <a:gd name="T75" fmla="*/ 0 h 381"/>
                <a:gd name="T76" fmla="*/ 1 w 437"/>
                <a:gd name="T77" fmla="*/ 0 h 381"/>
                <a:gd name="T78" fmla="*/ 1 w 437"/>
                <a:gd name="T79" fmla="*/ 0 h 381"/>
                <a:gd name="T80" fmla="*/ 1 w 437"/>
                <a:gd name="T81" fmla="*/ 0 h 381"/>
                <a:gd name="T82" fmla="*/ 1 w 437"/>
                <a:gd name="T83" fmla="*/ 0 h 381"/>
                <a:gd name="T84" fmla="*/ 0 w 437"/>
                <a:gd name="T85" fmla="*/ 0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37" h="381">
                  <a:moveTo>
                    <a:pt x="0" y="278"/>
                  </a:moveTo>
                  <a:lnTo>
                    <a:pt x="50" y="0"/>
                  </a:lnTo>
                  <a:lnTo>
                    <a:pt x="39" y="36"/>
                  </a:lnTo>
                  <a:lnTo>
                    <a:pt x="33" y="68"/>
                  </a:lnTo>
                  <a:lnTo>
                    <a:pt x="31" y="98"/>
                  </a:lnTo>
                  <a:lnTo>
                    <a:pt x="32" y="123"/>
                  </a:lnTo>
                  <a:lnTo>
                    <a:pt x="34" y="144"/>
                  </a:lnTo>
                  <a:lnTo>
                    <a:pt x="38" y="162"/>
                  </a:lnTo>
                  <a:lnTo>
                    <a:pt x="42" y="175"/>
                  </a:lnTo>
                  <a:lnTo>
                    <a:pt x="47" y="186"/>
                  </a:lnTo>
                  <a:lnTo>
                    <a:pt x="51" y="192"/>
                  </a:lnTo>
                  <a:lnTo>
                    <a:pt x="52" y="194"/>
                  </a:lnTo>
                  <a:lnTo>
                    <a:pt x="62" y="187"/>
                  </a:lnTo>
                  <a:lnTo>
                    <a:pt x="70" y="175"/>
                  </a:lnTo>
                  <a:lnTo>
                    <a:pt x="78" y="158"/>
                  </a:lnTo>
                  <a:lnTo>
                    <a:pt x="84" y="139"/>
                  </a:lnTo>
                  <a:lnTo>
                    <a:pt x="90" y="119"/>
                  </a:lnTo>
                  <a:lnTo>
                    <a:pt x="95" y="99"/>
                  </a:lnTo>
                  <a:lnTo>
                    <a:pt x="98" y="81"/>
                  </a:lnTo>
                  <a:lnTo>
                    <a:pt x="101" y="66"/>
                  </a:lnTo>
                  <a:lnTo>
                    <a:pt x="103" y="56"/>
                  </a:lnTo>
                  <a:lnTo>
                    <a:pt x="103" y="53"/>
                  </a:lnTo>
                  <a:lnTo>
                    <a:pt x="94" y="100"/>
                  </a:lnTo>
                  <a:lnTo>
                    <a:pt x="90" y="137"/>
                  </a:lnTo>
                  <a:lnTo>
                    <a:pt x="90" y="164"/>
                  </a:lnTo>
                  <a:lnTo>
                    <a:pt x="94" y="183"/>
                  </a:lnTo>
                  <a:lnTo>
                    <a:pt x="100" y="195"/>
                  </a:lnTo>
                  <a:lnTo>
                    <a:pt x="107" y="202"/>
                  </a:lnTo>
                  <a:lnTo>
                    <a:pt x="113" y="206"/>
                  </a:lnTo>
                  <a:lnTo>
                    <a:pt x="120" y="206"/>
                  </a:lnTo>
                  <a:lnTo>
                    <a:pt x="124" y="205"/>
                  </a:lnTo>
                  <a:lnTo>
                    <a:pt x="126" y="205"/>
                  </a:lnTo>
                  <a:lnTo>
                    <a:pt x="137" y="199"/>
                  </a:lnTo>
                  <a:lnTo>
                    <a:pt x="147" y="188"/>
                  </a:lnTo>
                  <a:lnTo>
                    <a:pt x="159" y="174"/>
                  </a:lnTo>
                  <a:lnTo>
                    <a:pt x="170" y="158"/>
                  </a:lnTo>
                  <a:lnTo>
                    <a:pt x="181" y="140"/>
                  </a:lnTo>
                  <a:lnTo>
                    <a:pt x="190" y="124"/>
                  </a:lnTo>
                  <a:lnTo>
                    <a:pt x="199" y="108"/>
                  </a:lnTo>
                  <a:lnTo>
                    <a:pt x="205" y="97"/>
                  </a:lnTo>
                  <a:lnTo>
                    <a:pt x="209" y="88"/>
                  </a:lnTo>
                  <a:lnTo>
                    <a:pt x="211" y="85"/>
                  </a:lnTo>
                  <a:lnTo>
                    <a:pt x="176" y="163"/>
                  </a:lnTo>
                  <a:lnTo>
                    <a:pt x="166" y="186"/>
                  </a:lnTo>
                  <a:lnTo>
                    <a:pt x="164" y="202"/>
                  </a:lnTo>
                  <a:lnTo>
                    <a:pt x="166" y="213"/>
                  </a:lnTo>
                  <a:lnTo>
                    <a:pt x="172" y="219"/>
                  </a:lnTo>
                  <a:lnTo>
                    <a:pt x="181" y="221"/>
                  </a:lnTo>
                  <a:lnTo>
                    <a:pt x="191" y="220"/>
                  </a:lnTo>
                  <a:lnTo>
                    <a:pt x="202" y="219"/>
                  </a:lnTo>
                  <a:lnTo>
                    <a:pt x="211" y="217"/>
                  </a:lnTo>
                  <a:lnTo>
                    <a:pt x="216" y="214"/>
                  </a:lnTo>
                  <a:lnTo>
                    <a:pt x="219" y="213"/>
                  </a:lnTo>
                  <a:lnTo>
                    <a:pt x="437" y="38"/>
                  </a:lnTo>
                  <a:lnTo>
                    <a:pt x="228" y="227"/>
                  </a:lnTo>
                  <a:lnTo>
                    <a:pt x="231" y="240"/>
                  </a:lnTo>
                  <a:lnTo>
                    <a:pt x="241" y="246"/>
                  </a:lnTo>
                  <a:lnTo>
                    <a:pt x="258" y="244"/>
                  </a:lnTo>
                  <a:lnTo>
                    <a:pt x="280" y="238"/>
                  </a:lnTo>
                  <a:lnTo>
                    <a:pt x="303" y="227"/>
                  </a:lnTo>
                  <a:lnTo>
                    <a:pt x="328" y="215"/>
                  </a:lnTo>
                  <a:lnTo>
                    <a:pt x="350" y="202"/>
                  </a:lnTo>
                  <a:lnTo>
                    <a:pt x="369" y="192"/>
                  </a:lnTo>
                  <a:lnTo>
                    <a:pt x="381" y="184"/>
                  </a:lnTo>
                  <a:lnTo>
                    <a:pt x="386" y="181"/>
                  </a:lnTo>
                  <a:lnTo>
                    <a:pt x="91" y="373"/>
                  </a:lnTo>
                  <a:lnTo>
                    <a:pt x="90" y="373"/>
                  </a:lnTo>
                  <a:lnTo>
                    <a:pt x="87" y="376"/>
                  </a:lnTo>
                  <a:lnTo>
                    <a:pt x="82" y="378"/>
                  </a:lnTo>
                  <a:lnTo>
                    <a:pt x="75" y="379"/>
                  </a:lnTo>
                  <a:lnTo>
                    <a:pt x="68" y="381"/>
                  </a:lnTo>
                  <a:lnTo>
                    <a:pt x="60" y="379"/>
                  </a:lnTo>
                  <a:lnTo>
                    <a:pt x="54" y="376"/>
                  </a:lnTo>
                  <a:lnTo>
                    <a:pt x="48" y="369"/>
                  </a:lnTo>
                  <a:lnTo>
                    <a:pt x="44" y="358"/>
                  </a:lnTo>
                  <a:lnTo>
                    <a:pt x="42" y="343"/>
                  </a:lnTo>
                  <a:lnTo>
                    <a:pt x="42" y="340"/>
                  </a:lnTo>
                  <a:lnTo>
                    <a:pt x="41" y="337"/>
                  </a:lnTo>
                  <a:lnTo>
                    <a:pt x="40" y="329"/>
                  </a:lnTo>
                  <a:lnTo>
                    <a:pt x="38" y="322"/>
                  </a:lnTo>
                  <a:lnTo>
                    <a:pt x="35" y="313"/>
                  </a:lnTo>
                  <a:lnTo>
                    <a:pt x="31" y="305"/>
                  </a:lnTo>
                  <a:lnTo>
                    <a:pt x="25" y="296"/>
                  </a:lnTo>
                  <a:lnTo>
                    <a:pt x="19" y="288"/>
                  </a:lnTo>
                  <a:lnTo>
                    <a:pt x="10" y="282"/>
                  </a:lnTo>
                  <a:lnTo>
                    <a:pt x="0" y="278"/>
                  </a:lnTo>
                  <a:close/>
                </a:path>
              </a:pathLst>
            </a:custGeom>
            <a:solidFill>
              <a:srgbClr val="FFF3F8"/>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64" name="Freeform 75"/>
            <p:cNvSpPr/>
            <p:nvPr/>
          </p:nvSpPr>
          <p:spPr bwMode="ltGray">
            <a:xfrm>
              <a:off x="4298" y="3393"/>
              <a:ext cx="216" cy="188"/>
            </a:xfrm>
            <a:custGeom>
              <a:avLst/>
              <a:gdLst>
                <a:gd name="T0" fmla="*/ 1 w 432"/>
                <a:gd name="T1" fmla="*/ 0 h 375"/>
                <a:gd name="T2" fmla="*/ 1 w 432"/>
                <a:gd name="T3" fmla="*/ 1 h 375"/>
                <a:gd name="T4" fmla="*/ 1 w 432"/>
                <a:gd name="T5" fmla="*/ 1 h 375"/>
                <a:gd name="T6" fmla="*/ 1 w 432"/>
                <a:gd name="T7" fmla="*/ 1 h 375"/>
                <a:gd name="T8" fmla="*/ 1 w 432"/>
                <a:gd name="T9" fmla="*/ 1 h 375"/>
                <a:gd name="T10" fmla="*/ 1 w 432"/>
                <a:gd name="T11" fmla="*/ 1 h 375"/>
                <a:gd name="T12" fmla="*/ 1 w 432"/>
                <a:gd name="T13" fmla="*/ 1 h 375"/>
                <a:gd name="T14" fmla="*/ 1 w 432"/>
                <a:gd name="T15" fmla="*/ 1 h 375"/>
                <a:gd name="T16" fmla="*/ 1 w 432"/>
                <a:gd name="T17" fmla="*/ 1 h 375"/>
                <a:gd name="T18" fmla="*/ 1 w 432"/>
                <a:gd name="T19" fmla="*/ 1 h 375"/>
                <a:gd name="T20" fmla="*/ 1 w 432"/>
                <a:gd name="T21" fmla="*/ 1 h 375"/>
                <a:gd name="T22" fmla="*/ 1 w 432"/>
                <a:gd name="T23" fmla="*/ 1 h 375"/>
                <a:gd name="T24" fmla="*/ 1 w 432"/>
                <a:gd name="T25" fmla="*/ 1 h 375"/>
                <a:gd name="T26" fmla="*/ 1 w 432"/>
                <a:gd name="T27" fmla="*/ 1 h 375"/>
                <a:gd name="T28" fmla="*/ 1 w 432"/>
                <a:gd name="T29" fmla="*/ 1 h 375"/>
                <a:gd name="T30" fmla="*/ 1 w 432"/>
                <a:gd name="T31" fmla="*/ 1 h 375"/>
                <a:gd name="T32" fmla="*/ 1 w 432"/>
                <a:gd name="T33" fmla="*/ 1 h 375"/>
                <a:gd name="T34" fmla="*/ 1 w 432"/>
                <a:gd name="T35" fmla="*/ 1 h 375"/>
                <a:gd name="T36" fmla="*/ 1 w 432"/>
                <a:gd name="T37" fmla="*/ 1 h 375"/>
                <a:gd name="T38" fmla="*/ 1 w 432"/>
                <a:gd name="T39" fmla="*/ 1 h 375"/>
                <a:gd name="T40" fmla="*/ 1 w 432"/>
                <a:gd name="T41" fmla="*/ 1 h 375"/>
                <a:gd name="T42" fmla="*/ 1 w 432"/>
                <a:gd name="T43" fmla="*/ 1 h 375"/>
                <a:gd name="T44" fmla="*/ 1 w 432"/>
                <a:gd name="T45" fmla="*/ 1 h 375"/>
                <a:gd name="T46" fmla="*/ 1 w 432"/>
                <a:gd name="T47" fmla="*/ 1 h 375"/>
                <a:gd name="T48" fmla="*/ 1 w 432"/>
                <a:gd name="T49" fmla="*/ 1 h 375"/>
                <a:gd name="T50" fmla="*/ 1 w 432"/>
                <a:gd name="T51" fmla="*/ 1 h 375"/>
                <a:gd name="T52" fmla="*/ 1 w 432"/>
                <a:gd name="T53" fmla="*/ 1 h 375"/>
                <a:gd name="T54" fmla="*/ 1 w 432"/>
                <a:gd name="T55" fmla="*/ 1 h 375"/>
                <a:gd name="T56" fmla="*/ 1 w 432"/>
                <a:gd name="T57" fmla="*/ 1 h 375"/>
                <a:gd name="T58" fmla="*/ 1 w 432"/>
                <a:gd name="T59" fmla="*/ 1 h 375"/>
                <a:gd name="T60" fmla="*/ 1 w 432"/>
                <a:gd name="T61" fmla="*/ 1 h 375"/>
                <a:gd name="T62" fmla="*/ 1 w 432"/>
                <a:gd name="T63" fmla="*/ 1 h 375"/>
                <a:gd name="T64" fmla="*/ 1 w 432"/>
                <a:gd name="T65" fmla="*/ 1 h 375"/>
                <a:gd name="T66" fmla="*/ 1 w 432"/>
                <a:gd name="T67" fmla="*/ 1 h 375"/>
                <a:gd name="T68" fmla="*/ 1 w 432"/>
                <a:gd name="T69" fmla="*/ 1 h 375"/>
                <a:gd name="T70" fmla="*/ 1 w 432"/>
                <a:gd name="T71" fmla="*/ 1 h 375"/>
                <a:gd name="T72" fmla="*/ 1 w 432"/>
                <a:gd name="T73" fmla="*/ 1 h 375"/>
                <a:gd name="T74" fmla="*/ 1 w 432"/>
                <a:gd name="T75" fmla="*/ 1 h 375"/>
                <a:gd name="T76" fmla="*/ 1 w 432"/>
                <a:gd name="T77" fmla="*/ 1 h 375"/>
                <a:gd name="T78" fmla="*/ 1 w 432"/>
                <a:gd name="T79" fmla="*/ 1 h 375"/>
                <a:gd name="T80" fmla="*/ 1 w 432"/>
                <a:gd name="T81" fmla="*/ 1 h 375"/>
                <a:gd name="T82" fmla="*/ 1 w 432"/>
                <a:gd name="T83" fmla="*/ 1 h 375"/>
                <a:gd name="T84" fmla="*/ 0 w 432"/>
                <a:gd name="T85" fmla="*/ 1 h 375"/>
                <a:gd name="T86" fmla="*/ 0 w 432"/>
                <a:gd name="T87" fmla="*/ 1 h 3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32" h="375">
                  <a:moveTo>
                    <a:pt x="0" y="273"/>
                  </a:moveTo>
                  <a:lnTo>
                    <a:pt x="49" y="0"/>
                  </a:lnTo>
                  <a:lnTo>
                    <a:pt x="38" y="35"/>
                  </a:lnTo>
                  <a:lnTo>
                    <a:pt x="32" y="68"/>
                  </a:lnTo>
                  <a:lnTo>
                    <a:pt x="30" y="96"/>
                  </a:lnTo>
                  <a:lnTo>
                    <a:pt x="31" y="121"/>
                  </a:lnTo>
                  <a:lnTo>
                    <a:pt x="33" y="142"/>
                  </a:lnTo>
                  <a:lnTo>
                    <a:pt x="37" y="160"/>
                  </a:lnTo>
                  <a:lnTo>
                    <a:pt x="41" y="173"/>
                  </a:lnTo>
                  <a:lnTo>
                    <a:pt x="46" y="183"/>
                  </a:lnTo>
                  <a:lnTo>
                    <a:pt x="49" y="189"/>
                  </a:lnTo>
                  <a:lnTo>
                    <a:pt x="51" y="191"/>
                  </a:lnTo>
                  <a:lnTo>
                    <a:pt x="61" y="185"/>
                  </a:lnTo>
                  <a:lnTo>
                    <a:pt x="69" y="173"/>
                  </a:lnTo>
                  <a:lnTo>
                    <a:pt x="77" y="157"/>
                  </a:lnTo>
                  <a:lnTo>
                    <a:pt x="83" y="138"/>
                  </a:lnTo>
                  <a:lnTo>
                    <a:pt x="89" y="117"/>
                  </a:lnTo>
                  <a:lnTo>
                    <a:pt x="94" y="97"/>
                  </a:lnTo>
                  <a:lnTo>
                    <a:pt x="97" y="79"/>
                  </a:lnTo>
                  <a:lnTo>
                    <a:pt x="100" y="65"/>
                  </a:lnTo>
                  <a:lnTo>
                    <a:pt x="101" y="56"/>
                  </a:lnTo>
                  <a:lnTo>
                    <a:pt x="101" y="52"/>
                  </a:lnTo>
                  <a:lnTo>
                    <a:pt x="93" y="98"/>
                  </a:lnTo>
                  <a:lnTo>
                    <a:pt x="89" y="135"/>
                  </a:lnTo>
                  <a:lnTo>
                    <a:pt x="89" y="163"/>
                  </a:lnTo>
                  <a:lnTo>
                    <a:pt x="93" y="182"/>
                  </a:lnTo>
                  <a:lnTo>
                    <a:pt x="97" y="194"/>
                  </a:lnTo>
                  <a:lnTo>
                    <a:pt x="105" y="201"/>
                  </a:lnTo>
                  <a:lnTo>
                    <a:pt x="112" y="203"/>
                  </a:lnTo>
                  <a:lnTo>
                    <a:pt x="118" y="203"/>
                  </a:lnTo>
                  <a:lnTo>
                    <a:pt x="123" y="203"/>
                  </a:lnTo>
                  <a:lnTo>
                    <a:pt x="124" y="202"/>
                  </a:lnTo>
                  <a:lnTo>
                    <a:pt x="134" y="196"/>
                  </a:lnTo>
                  <a:lnTo>
                    <a:pt x="145" y="186"/>
                  </a:lnTo>
                  <a:lnTo>
                    <a:pt x="157" y="172"/>
                  </a:lnTo>
                  <a:lnTo>
                    <a:pt x="168" y="156"/>
                  </a:lnTo>
                  <a:lnTo>
                    <a:pt x="179" y="139"/>
                  </a:lnTo>
                  <a:lnTo>
                    <a:pt x="188" y="122"/>
                  </a:lnTo>
                  <a:lnTo>
                    <a:pt x="196" y="108"/>
                  </a:lnTo>
                  <a:lnTo>
                    <a:pt x="202" y="95"/>
                  </a:lnTo>
                  <a:lnTo>
                    <a:pt x="206" y="87"/>
                  </a:lnTo>
                  <a:lnTo>
                    <a:pt x="207" y="84"/>
                  </a:lnTo>
                  <a:lnTo>
                    <a:pt x="174" y="161"/>
                  </a:lnTo>
                  <a:lnTo>
                    <a:pt x="164" y="184"/>
                  </a:lnTo>
                  <a:lnTo>
                    <a:pt x="162" y="199"/>
                  </a:lnTo>
                  <a:lnTo>
                    <a:pt x="164" y="210"/>
                  </a:lnTo>
                  <a:lnTo>
                    <a:pt x="170" y="216"/>
                  </a:lnTo>
                  <a:lnTo>
                    <a:pt x="179" y="219"/>
                  </a:lnTo>
                  <a:lnTo>
                    <a:pt x="189" y="219"/>
                  </a:lnTo>
                  <a:lnTo>
                    <a:pt x="199" y="216"/>
                  </a:lnTo>
                  <a:lnTo>
                    <a:pt x="208" y="214"/>
                  </a:lnTo>
                  <a:lnTo>
                    <a:pt x="214" y="211"/>
                  </a:lnTo>
                  <a:lnTo>
                    <a:pt x="217" y="211"/>
                  </a:lnTo>
                  <a:lnTo>
                    <a:pt x="432" y="38"/>
                  </a:lnTo>
                  <a:lnTo>
                    <a:pt x="225" y="224"/>
                  </a:lnTo>
                  <a:lnTo>
                    <a:pt x="227" y="238"/>
                  </a:lnTo>
                  <a:lnTo>
                    <a:pt x="238" y="243"/>
                  </a:lnTo>
                  <a:lnTo>
                    <a:pt x="256" y="241"/>
                  </a:lnTo>
                  <a:lnTo>
                    <a:pt x="276" y="235"/>
                  </a:lnTo>
                  <a:lnTo>
                    <a:pt x="300" y="224"/>
                  </a:lnTo>
                  <a:lnTo>
                    <a:pt x="324" y="213"/>
                  </a:lnTo>
                  <a:lnTo>
                    <a:pt x="345" y="201"/>
                  </a:lnTo>
                  <a:lnTo>
                    <a:pt x="364" y="190"/>
                  </a:lnTo>
                  <a:lnTo>
                    <a:pt x="376" y="183"/>
                  </a:lnTo>
                  <a:lnTo>
                    <a:pt x="381" y="179"/>
                  </a:lnTo>
                  <a:lnTo>
                    <a:pt x="90" y="368"/>
                  </a:lnTo>
                  <a:lnTo>
                    <a:pt x="89" y="368"/>
                  </a:lnTo>
                  <a:lnTo>
                    <a:pt x="86" y="371"/>
                  </a:lnTo>
                  <a:lnTo>
                    <a:pt x="81" y="373"/>
                  </a:lnTo>
                  <a:lnTo>
                    <a:pt x="75" y="374"/>
                  </a:lnTo>
                  <a:lnTo>
                    <a:pt x="68" y="375"/>
                  </a:lnTo>
                  <a:lnTo>
                    <a:pt x="61" y="374"/>
                  </a:lnTo>
                  <a:lnTo>
                    <a:pt x="53" y="371"/>
                  </a:lnTo>
                  <a:lnTo>
                    <a:pt x="49" y="364"/>
                  </a:lnTo>
                  <a:lnTo>
                    <a:pt x="44" y="353"/>
                  </a:lnTo>
                  <a:lnTo>
                    <a:pt x="43" y="337"/>
                  </a:lnTo>
                  <a:lnTo>
                    <a:pt x="43" y="336"/>
                  </a:lnTo>
                  <a:lnTo>
                    <a:pt x="41" y="331"/>
                  </a:lnTo>
                  <a:lnTo>
                    <a:pt x="40" y="325"/>
                  </a:lnTo>
                  <a:lnTo>
                    <a:pt x="38" y="317"/>
                  </a:lnTo>
                  <a:lnTo>
                    <a:pt x="36" y="309"/>
                  </a:lnTo>
                  <a:lnTo>
                    <a:pt x="31" y="299"/>
                  </a:lnTo>
                  <a:lnTo>
                    <a:pt x="25" y="291"/>
                  </a:lnTo>
                  <a:lnTo>
                    <a:pt x="19" y="284"/>
                  </a:lnTo>
                  <a:lnTo>
                    <a:pt x="11" y="278"/>
                  </a:lnTo>
                  <a:lnTo>
                    <a:pt x="0" y="274"/>
                  </a:lnTo>
                  <a:lnTo>
                    <a:pt x="0" y="273"/>
                  </a:lnTo>
                  <a:close/>
                </a:path>
              </a:pathLst>
            </a:custGeom>
            <a:solidFill>
              <a:srgbClr val="FFF6FA"/>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65" name="Freeform 76"/>
            <p:cNvSpPr/>
            <p:nvPr/>
          </p:nvSpPr>
          <p:spPr bwMode="ltGray">
            <a:xfrm>
              <a:off x="4298" y="3395"/>
              <a:ext cx="214" cy="185"/>
            </a:xfrm>
            <a:custGeom>
              <a:avLst/>
              <a:gdLst>
                <a:gd name="T0" fmla="*/ 1 w 428"/>
                <a:gd name="T1" fmla="*/ 0 h 371"/>
                <a:gd name="T2" fmla="*/ 1 w 428"/>
                <a:gd name="T3" fmla="*/ 0 h 371"/>
                <a:gd name="T4" fmla="*/ 1 w 428"/>
                <a:gd name="T5" fmla="*/ 0 h 371"/>
                <a:gd name="T6" fmla="*/ 1 w 428"/>
                <a:gd name="T7" fmla="*/ 0 h 371"/>
                <a:gd name="T8" fmla="*/ 1 w 428"/>
                <a:gd name="T9" fmla="*/ 0 h 371"/>
                <a:gd name="T10" fmla="*/ 1 w 428"/>
                <a:gd name="T11" fmla="*/ 0 h 371"/>
                <a:gd name="T12" fmla="*/ 1 w 428"/>
                <a:gd name="T13" fmla="*/ 0 h 371"/>
                <a:gd name="T14" fmla="*/ 1 w 428"/>
                <a:gd name="T15" fmla="*/ 0 h 371"/>
                <a:gd name="T16" fmla="*/ 1 w 428"/>
                <a:gd name="T17" fmla="*/ 0 h 371"/>
                <a:gd name="T18" fmla="*/ 1 w 428"/>
                <a:gd name="T19" fmla="*/ 0 h 371"/>
                <a:gd name="T20" fmla="*/ 1 w 428"/>
                <a:gd name="T21" fmla="*/ 0 h 371"/>
                <a:gd name="T22" fmla="*/ 1 w 428"/>
                <a:gd name="T23" fmla="*/ 0 h 371"/>
                <a:gd name="T24" fmla="*/ 1 w 428"/>
                <a:gd name="T25" fmla="*/ 0 h 371"/>
                <a:gd name="T26" fmla="*/ 1 w 428"/>
                <a:gd name="T27" fmla="*/ 0 h 371"/>
                <a:gd name="T28" fmla="*/ 1 w 428"/>
                <a:gd name="T29" fmla="*/ 0 h 371"/>
                <a:gd name="T30" fmla="*/ 1 w 428"/>
                <a:gd name="T31" fmla="*/ 0 h 371"/>
                <a:gd name="T32" fmla="*/ 1 w 428"/>
                <a:gd name="T33" fmla="*/ 0 h 371"/>
                <a:gd name="T34" fmla="*/ 1 w 428"/>
                <a:gd name="T35" fmla="*/ 0 h 371"/>
                <a:gd name="T36" fmla="*/ 1 w 428"/>
                <a:gd name="T37" fmla="*/ 0 h 371"/>
                <a:gd name="T38" fmla="*/ 1 w 428"/>
                <a:gd name="T39" fmla="*/ 0 h 371"/>
                <a:gd name="T40" fmla="*/ 1 w 428"/>
                <a:gd name="T41" fmla="*/ 0 h 371"/>
                <a:gd name="T42" fmla="*/ 1 w 428"/>
                <a:gd name="T43" fmla="*/ 0 h 371"/>
                <a:gd name="T44" fmla="*/ 1 w 428"/>
                <a:gd name="T45" fmla="*/ 0 h 371"/>
                <a:gd name="T46" fmla="*/ 1 w 428"/>
                <a:gd name="T47" fmla="*/ 0 h 371"/>
                <a:gd name="T48" fmla="*/ 1 w 428"/>
                <a:gd name="T49" fmla="*/ 0 h 371"/>
                <a:gd name="T50" fmla="*/ 1 w 428"/>
                <a:gd name="T51" fmla="*/ 0 h 371"/>
                <a:gd name="T52" fmla="*/ 1 w 428"/>
                <a:gd name="T53" fmla="*/ 0 h 371"/>
                <a:gd name="T54" fmla="*/ 1 w 428"/>
                <a:gd name="T55" fmla="*/ 0 h 371"/>
                <a:gd name="T56" fmla="*/ 1 w 428"/>
                <a:gd name="T57" fmla="*/ 0 h 371"/>
                <a:gd name="T58" fmla="*/ 1 w 428"/>
                <a:gd name="T59" fmla="*/ 0 h 371"/>
                <a:gd name="T60" fmla="*/ 1 w 428"/>
                <a:gd name="T61" fmla="*/ 0 h 371"/>
                <a:gd name="T62" fmla="*/ 1 w 428"/>
                <a:gd name="T63" fmla="*/ 0 h 371"/>
                <a:gd name="T64" fmla="*/ 1 w 428"/>
                <a:gd name="T65" fmla="*/ 0 h 371"/>
                <a:gd name="T66" fmla="*/ 1 w 428"/>
                <a:gd name="T67" fmla="*/ 0 h 371"/>
                <a:gd name="T68" fmla="*/ 1 w 428"/>
                <a:gd name="T69" fmla="*/ 0 h 371"/>
                <a:gd name="T70" fmla="*/ 1 w 428"/>
                <a:gd name="T71" fmla="*/ 0 h 371"/>
                <a:gd name="T72" fmla="*/ 1 w 428"/>
                <a:gd name="T73" fmla="*/ 0 h 371"/>
                <a:gd name="T74" fmla="*/ 1 w 428"/>
                <a:gd name="T75" fmla="*/ 0 h 371"/>
                <a:gd name="T76" fmla="*/ 1 w 428"/>
                <a:gd name="T77" fmla="*/ 0 h 371"/>
                <a:gd name="T78" fmla="*/ 1 w 428"/>
                <a:gd name="T79" fmla="*/ 0 h 371"/>
                <a:gd name="T80" fmla="*/ 1 w 428"/>
                <a:gd name="T81" fmla="*/ 0 h 371"/>
                <a:gd name="T82" fmla="*/ 1 w 428"/>
                <a:gd name="T83" fmla="*/ 0 h 371"/>
                <a:gd name="T84" fmla="*/ 0 w 428"/>
                <a:gd name="T85" fmla="*/ 0 h 3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28" h="371">
                  <a:moveTo>
                    <a:pt x="0" y="270"/>
                  </a:moveTo>
                  <a:lnTo>
                    <a:pt x="48" y="0"/>
                  </a:lnTo>
                  <a:lnTo>
                    <a:pt x="37" y="36"/>
                  </a:lnTo>
                  <a:lnTo>
                    <a:pt x="31" y="68"/>
                  </a:lnTo>
                  <a:lnTo>
                    <a:pt x="29" y="97"/>
                  </a:lnTo>
                  <a:lnTo>
                    <a:pt x="30" y="120"/>
                  </a:lnTo>
                  <a:lnTo>
                    <a:pt x="32" y="142"/>
                  </a:lnTo>
                  <a:lnTo>
                    <a:pt x="36" y="160"/>
                  </a:lnTo>
                  <a:lnTo>
                    <a:pt x="40" y="173"/>
                  </a:lnTo>
                  <a:lnTo>
                    <a:pt x="45" y="182"/>
                  </a:lnTo>
                  <a:lnTo>
                    <a:pt x="48" y="188"/>
                  </a:lnTo>
                  <a:lnTo>
                    <a:pt x="49" y="191"/>
                  </a:lnTo>
                  <a:lnTo>
                    <a:pt x="60" y="183"/>
                  </a:lnTo>
                  <a:lnTo>
                    <a:pt x="68" y="172"/>
                  </a:lnTo>
                  <a:lnTo>
                    <a:pt x="75" y="156"/>
                  </a:lnTo>
                  <a:lnTo>
                    <a:pt x="82" y="137"/>
                  </a:lnTo>
                  <a:lnTo>
                    <a:pt x="87" y="117"/>
                  </a:lnTo>
                  <a:lnTo>
                    <a:pt x="92" y="98"/>
                  </a:lnTo>
                  <a:lnTo>
                    <a:pt x="95" y="80"/>
                  </a:lnTo>
                  <a:lnTo>
                    <a:pt x="98" y="66"/>
                  </a:lnTo>
                  <a:lnTo>
                    <a:pt x="99" y="55"/>
                  </a:lnTo>
                  <a:lnTo>
                    <a:pt x="100" y="51"/>
                  </a:lnTo>
                  <a:lnTo>
                    <a:pt x="92" y="99"/>
                  </a:lnTo>
                  <a:lnTo>
                    <a:pt x="87" y="135"/>
                  </a:lnTo>
                  <a:lnTo>
                    <a:pt x="88" y="162"/>
                  </a:lnTo>
                  <a:lnTo>
                    <a:pt x="91" y="180"/>
                  </a:lnTo>
                  <a:lnTo>
                    <a:pt x="96" y="193"/>
                  </a:lnTo>
                  <a:lnTo>
                    <a:pt x="104" y="199"/>
                  </a:lnTo>
                  <a:lnTo>
                    <a:pt x="110" y="202"/>
                  </a:lnTo>
                  <a:lnTo>
                    <a:pt x="116" y="202"/>
                  </a:lnTo>
                  <a:lnTo>
                    <a:pt x="120" y="201"/>
                  </a:lnTo>
                  <a:lnTo>
                    <a:pt x="122" y="201"/>
                  </a:lnTo>
                  <a:lnTo>
                    <a:pt x="132" y="195"/>
                  </a:lnTo>
                  <a:lnTo>
                    <a:pt x="144" y="185"/>
                  </a:lnTo>
                  <a:lnTo>
                    <a:pt x="155" y="172"/>
                  </a:lnTo>
                  <a:lnTo>
                    <a:pt x="166" y="155"/>
                  </a:lnTo>
                  <a:lnTo>
                    <a:pt x="176" y="138"/>
                  </a:lnTo>
                  <a:lnTo>
                    <a:pt x="186" y="123"/>
                  </a:lnTo>
                  <a:lnTo>
                    <a:pt x="193" y="107"/>
                  </a:lnTo>
                  <a:lnTo>
                    <a:pt x="199" y="95"/>
                  </a:lnTo>
                  <a:lnTo>
                    <a:pt x="204" y="87"/>
                  </a:lnTo>
                  <a:lnTo>
                    <a:pt x="205" y="84"/>
                  </a:lnTo>
                  <a:lnTo>
                    <a:pt x="172" y="161"/>
                  </a:lnTo>
                  <a:lnTo>
                    <a:pt x="162" y="183"/>
                  </a:lnTo>
                  <a:lnTo>
                    <a:pt x="160" y="199"/>
                  </a:lnTo>
                  <a:lnTo>
                    <a:pt x="162" y="210"/>
                  </a:lnTo>
                  <a:lnTo>
                    <a:pt x="168" y="214"/>
                  </a:lnTo>
                  <a:lnTo>
                    <a:pt x="176" y="217"/>
                  </a:lnTo>
                  <a:lnTo>
                    <a:pt x="187" y="217"/>
                  </a:lnTo>
                  <a:lnTo>
                    <a:pt x="197" y="216"/>
                  </a:lnTo>
                  <a:lnTo>
                    <a:pt x="205" y="213"/>
                  </a:lnTo>
                  <a:lnTo>
                    <a:pt x="211" y="211"/>
                  </a:lnTo>
                  <a:lnTo>
                    <a:pt x="213" y="210"/>
                  </a:lnTo>
                  <a:lnTo>
                    <a:pt x="428" y="38"/>
                  </a:lnTo>
                  <a:lnTo>
                    <a:pt x="222" y="223"/>
                  </a:lnTo>
                  <a:lnTo>
                    <a:pt x="225" y="237"/>
                  </a:lnTo>
                  <a:lnTo>
                    <a:pt x="236" y="242"/>
                  </a:lnTo>
                  <a:lnTo>
                    <a:pt x="253" y="240"/>
                  </a:lnTo>
                  <a:lnTo>
                    <a:pt x="273" y="233"/>
                  </a:lnTo>
                  <a:lnTo>
                    <a:pt x="297" y="224"/>
                  </a:lnTo>
                  <a:lnTo>
                    <a:pt x="319" y="212"/>
                  </a:lnTo>
                  <a:lnTo>
                    <a:pt x="342" y="200"/>
                  </a:lnTo>
                  <a:lnTo>
                    <a:pt x="360" y="189"/>
                  </a:lnTo>
                  <a:lnTo>
                    <a:pt x="372" y="181"/>
                  </a:lnTo>
                  <a:lnTo>
                    <a:pt x="377" y="179"/>
                  </a:lnTo>
                  <a:lnTo>
                    <a:pt x="89" y="364"/>
                  </a:lnTo>
                  <a:lnTo>
                    <a:pt x="88" y="364"/>
                  </a:lnTo>
                  <a:lnTo>
                    <a:pt x="85" y="366"/>
                  </a:lnTo>
                  <a:lnTo>
                    <a:pt x="80" y="369"/>
                  </a:lnTo>
                  <a:lnTo>
                    <a:pt x="74" y="370"/>
                  </a:lnTo>
                  <a:lnTo>
                    <a:pt x="67" y="371"/>
                  </a:lnTo>
                  <a:lnTo>
                    <a:pt x="61" y="370"/>
                  </a:lnTo>
                  <a:lnTo>
                    <a:pt x="54" y="366"/>
                  </a:lnTo>
                  <a:lnTo>
                    <a:pt x="49" y="359"/>
                  </a:lnTo>
                  <a:lnTo>
                    <a:pt x="45" y="349"/>
                  </a:lnTo>
                  <a:lnTo>
                    <a:pt x="43" y="333"/>
                  </a:lnTo>
                  <a:lnTo>
                    <a:pt x="43" y="332"/>
                  </a:lnTo>
                  <a:lnTo>
                    <a:pt x="42" y="328"/>
                  </a:lnTo>
                  <a:lnTo>
                    <a:pt x="40" y="321"/>
                  </a:lnTo>
                  <a:lnTo>
                    <a:pt x="38" y="313"/>
                  </a:lnTo>
                  <a:lnTo>
                    <a:pt x="36" y="305"/>
                  </a:lnTo>
                  <a:lnTo>
                    <a:pt x="31" y="296"/>
                  </a:lnTo>
                  <a:lnTo>
                    <a:pt x="25" y="287"/>
                  </a:lnTo>
                  <a:lnTo>
                    <a:pt x="19" y="280"/>
                  </a:lnTo>
                  <a:lnTo>
                    <a:pt x="11" y="274"/>
                  </a:lnTo>
                  <a:lnTo>
                    <a:pt x="0" y="270"/>
                  </a:lnTo>
                  <a:close/>
                </a:path>
              </a:pathLst>
            </a:custGeom>
            <a:solidFill>
              <a:srgbClr val="FFF9FB"/>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66" name="Freeform 77"/>
            <p:cNvSpPr/>
            <p:nvPr/>
          </p:nvSpPr>
          <p:spPr bwMode="ltGray">
            <a:xfrm>
              <a:off x="4299" y="3396"/>
              <a:ext cx="212" cy="184"/>
            </a:xfrm>
            <a:custGeom>
              <a:avLst/>
              <a:gdLst>
                <a:gd name="T0" fmla="*/ 1 w 423"/>
                <a:gd name="T1" fmla="*/ 0 h 366"/>
                <a:gd name="T2" fmla="*/ 1 w 423"/>
                <a:gd name="T3" fmla="*/ 1 h 366"/>
                <a:gd name="T4" fmla="*/ 1 w 423"/>
                <a:gd name="T5" fmla="*/ 1 h 366"/>
                <a:gd name="T6" fmla="*/ 1 w 423"/>
                <a:gd name="T7" fmla="*/ 1 h 366"/>
                <a:gd name="T8" fmla="*/ 1 w 423"/>
                <a:gd name="T9" fmla="*/ 1 h 366"/>
                <a:gd name="T10" fmla="*/ 1 w 423"/>
                <a:gd name="T11" fmla="*/ 1 h 366"/>
                <a:gd name="T12" fmla="*/ 1 w 423"/>
                <a:gd name="T13" fmla="*/ 1 h 366"/>
                <a:gd name="T14" fmla="*/ 1 w 423"/>
                <a:gd name="T15" fmla="*/ 1 h 366"/>
                <a:gd name="T16" fmla="*/ 1 w 423"/>
                <a:gd name="T17" fmla="*/ 1 h 366"/>
                <a:gd name="T18" fmla="*/ 1 w 423"/>
                <a:gd name="T19" fmla="*/ 1 h 366"/>
                <a:gd name="T20" fmla="*/ 1 w 423"/>
                <a:gd name="T21" fmla="*/ 1 h 366"/>
                <a:gd name="T22" fmla="*/ 1 w 423"/>
                <a:gd name="T23" fmla="*/ 1 h 366"/>
                <a:gd name="T24" fmla="*/ 1 w 423"/>
                <a:gd name="T25" fmla="*/ 1 h 366"/>
                <a:gd name="T26" fmla="*/ 1 w 423"/>
                <a:gd name="T27" fmla="*/ 1 h 366"/>
                <a:gd name="T28" fmla="*/ 1 w 423"/>
                <a:gd name="T29" fmla="*/ 1 h 366"/>
                <a:gd name="T30" fmla="*/ 1 w 423"/>
                <a:gd name="T31" fmla="*/ 1 h 366"/>
                <a:gd name="T32" fmla="*/ 1 w 423"/>
                <a:gd name="T33" fmla="*/ 1 h 366"/>
                <a:gd name="T34" fmla="*/ 1 w 423"/>
                <a:gd name="T35" fmla="*/ 1 h 366"/>
                <a:gd name="T36" fmla="*/ 1 w 423"/>
                <a:gd name="T37" fmla="*/ 1 h 366"/>
                <a:gd name="T38" fmla="*/ 1 w 423"/>
                <a:gd name="T39" fmla="*/ 1 h 366"/>
                <a:gd name="T40" fmla="*/ 1 w 423"/>
                <a:gd name="T41" fmla="*/ 1 h 366"/>
                <a:gd name="T42" fmla="*/ 1 w 423"/>
                <a:gd name="T43" fmla="*/ 1 h 366"/>
                <a:gd name="T44" fmla="*/ 1 w 423"/>
                <a:gd name="T45" fmla="*/ 1 h 366"/>
                <a:gd name="T46" fmla="*/ 1 w 423"/>
                <a:gd name="T47" fmla="*/ 1 h 366"/>
                <a:gd name="T48" fmla="*/ 1 w 423"/>
                <a:gd name="T49" fmla="*/ 1 h 366"/>
                <a:gd name="T50" fmla="*/ 1 w 423"/>
                <a:gd name="T51" fmla="*/ 1 h 366"/>
                <a:gd name="T52" fmla="*/ 1 w 423"/>
                <a:gd name="T53" fmla="*/ 1 h 366"/>
                <a:gd name="T54" fmla="*/ 1 w 423"/>
                <a:gd name="T55" fmla="*/ 1 h 366"/>
                <a:gd name="T56" fmla="*/ 1 w 423"/>
                <a:gd name="T57" fmla="*/ 1 h 366"/>
                <a:gd name="T58" fmla="*/ 1 w 423"/>
                <a:gd name="T59" fmla="*/ 1 h 366"/>
                <a:gd name="T60" fmla="*/ 1 w 423"/>
                <a:gd name="T61" fmla="*/ 1 h 366"/>
                <a:gd name="T62" fmla="*/ 1 w 423"/>
                <a:gd name="T63" fmla="*/ 1 h 366"/>
                <a:gd name="T64" fmla="*/ 1 w 423"/>
                <a:gd name="T65" fmla="*/ 1 h 366"/>
                <a:gd name="T66" fmla="*/ 1 w 423"/>
                <a:gd name="T67" fmla="*/ 1 h 366"/>
                <a:gd name="T68" fmla="*/ 1 w 423"/>
                <a:gd name="T69" fmla="*/ 1 h 366"/>
                <a:gd name="T70" fmla="*/ 1 w 423"/>
                <a:gd name="T71" fmla="*/ 1 h 366"/>
                <a:gd name="T72" fmla="*/ 1 w 423"/>
                <a:gd name="T73" fmla="*/ 1 h 366"/>
                <a:gd name="T74" fmla="*/ 1 w 423"/>
                <a:gd name="T75" fmla="*/ 1 h 366"/>
                <a:gd name="T76" fmla="*/ 1 w 423"/>
                <a:gd name="T77" fmla="*/ 1 h 366"/>
                <a:gd name="T78" fmla="*/ 1 w 423"/>
                <a:gd name="T79" fmla="*/ 1 h 366"/>
                <a:gd name="T80" fmla="*/ 1 w 423"/>
                <a:gd name="T81" fmla="*/ 1 h 366"/>
                <a:gd name="T82" fmla="*/ 1 w 423"/>
                <a:gd name="T83" fmla="*/ 1 h 366"/>
                <a:gd name="T84" fmla="*/ 0 w 423"/>
                <a:gd name="T85" fmla="*/ 1 h 366"/>
                <a:gd name="T86" fmla="*/ 0 w 423"/>
                <a:gd name="T87" fmla="*/ 1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23" h="366">
                  <a:moveTo>
                    <a:pt x="0" y="265"/>
                  </a:moveTo>
                  <a:lnTo>
                    <a:pt x="45" y="0"/>
                  </a:lnTo>
                  <a:lnTo>
                    <a:pt x="36" y="36"/>
                  </a:lnTo>
                  <a:lnTo>
                    <a:pt x="30" y="66"/>
                  </a:lnTo>
                  <a:lnTo>
                    <a:pt x="28" y="95"/>
                  </a:lnTo>
                  <a:lnTo>
                    <a:pt x="29" y="120"/>
                  </a:lnTo>
                  <a:lnTo>
                    <a:pt x="31" y="140"/>
                  </a:lnTo>
                  <a:lnTo>
                    <a:pt x="35" y="157"/>
                  </a:lnTo>
                  <a:lnTo>
                    <a:pt x="39" y="171"/>
                  </a:lnTo>
                  <a:lnTo>
                    <a:pt x="44" y="181"/>
                  </a:lnTo>
                  <a:lnTo>
                    <a:pt x="47" y="187"/>
                  </a:lnTo>
                  <a:lnTo>
                    <a:pt x="48" y="188"/>
                  </a:lnTo>
                  <a:lnTo>
                    <a:pt x="57" y="182"/>
                  </a:lnTo>
                  <a:lnTo>
                    <a:pt x="67" y="170"/>
                  </a:lnTo>
                  <a:lnTo>
                    <a:pt x="74" y="154"/>
                  </a:lnTo>
                  <a:lnTo>
                    <a:pt x="80" y="135"/>
                  </a:lnTo>
                  <a:lnTo>
                    <a:pt x="86" y="116"/>
                  </a:lnTo>
                  <a:lnTo>
                    <a:pt x="91" y="96"/>
                  </a:lnTo>
                  <a:lnTo>
                    <a:pt x="94" y="78"/>
                  </a:lnTo>
                  <a:lnTo>
                    <a:pt x="97" y="64"/>
                  </a:lnTo>
                  <a:lnTo>
                    <a:pt x="98" y="55"/>
                  </a:lnTo>
                  <a:lnTo>
                    <a:pt x="98" y="51"/>
                  </a:lnTo>
                  <a:lnTo>
                    <a:pt x="90" y="97"/>
                  </a:lnTo>
                  <a:lnTo>
                    <a:pt x="86" y="133"/>
                  </a:lnTo>
                  <a:lnTo>
                    <a:pt x="86" y="160"/>
                  </a:lnTo>
                  <a:lnTo>
                    <a:pt x="90" y="178"/>
                  </a:lnTo>
                  <a:lnTo>
                    <a:pt x="94" y="190"/>
                  </a:lnTo>
                  <a:lnTo>
                    <a:pt x="101" y="197"/>
                  </a:lnTo>
                  <a:lnTo>
                    <a:pt x="109" y="200"/>
                  </a:lnTo>
                  <a:lnTo>
                    <a:pt x="115" y="200"/>
                  </a:lnTo>
                  <a:lnTo>
                    <a:pt x="118" y="200"/>
                  </a:lnTo>
                  <a:lnTo>
                    <a:pt x="121" y="198"/>
                  </a:lnTo>
                  <a:lnTo>
                    <a:pt x="130" y="192"/>
                  </a:lnTo>
                  <a:lnTo>
                    <a:pt x="142" y="183"/>
                  </a:lnTo>
                  <a:lnTo>
                    <a:pt x="153" y="169"/>
                  </a:lnTo>
                  <a:lnTo>
                    <a:pt x="163" y="153"/>
                  </a:lnTo>
                  <a:lnTo>
                    <a:pt x="174" y="137"/>
                  </a:lnTo>
                  <a:lnTo>
                    <a:pt x="182" y="121"/>
                  </a:lnTo>
                  <a:lnTo>
                    <a:pt x="191" y="106"/>
                  </a:lnTo>
                  <a:lnTo>
                    <a:pt x="197" y="94"/>
                  </a:lnTo>
                  <a:lnTo>
                    <a:pt x="200" y="86"/>
                  </a:lnTo>
                  <a:lnTo>
                    <a:pt x="203" y="83"/>
                  </a:lnTo>
                  <a:lnTo>
                    <a:pt x="168" y="159"/>
                  </a:lnTo>
                  <a:lnTo>
                    <a:pt x="160" y="181"/>
                  </a:lnTo>
                  <a:lnTo>
                    <a:pt x="157" y="196"/>
                  </a:lnTo>
                  <a:lnTo>
                    <a:pt x="160" y="207"/>
                  </a:lnTo>
                  <a:lnTo>
                    <a:pt x="166" y="213"/>
                  </a:lnTo>
                  <a:lnTo>
                    <a:pt x="174" y="215"/>
                  </a:lnTo>
                  <a:lnTo>
                    <a:pt x="184" y="215"/>
                  </a:lnTo>
                  <a:lnTo>
                    <a:pt x="194" y="213"/>
                  </a:lnTo>
                  <a:lnTo>
                    <a:pt x="203" y="210"/>
                  </a:lnTo>
                  <a:lnTo>
                    <a:pt x="209" y="208"/>
                  </a:lnTo>
                  <a:lnTo>
                    <a:pt x="211" y="208"/>
                  </a:lnTo>
                  <a:lnTo>
                    <a:pt x="423" y="38"/>
                  </a:lnTo>
                  <a:lnTo>
                    <a:pt x="219" y="221"/>
                  </a:lnTo>
                  <a:lnTo>
                    <a:pt x="222" y="234"/>
                  </a:lnTo>
                  <a:lnTo>
                    <a:pt x="233" y="239"/>
                  </a:lnTo>
                  <a:lnTo>
                    <a:pt x="249" y="238"/>
                  </a:lnTo>
                  <a:lnTo>
                    <a:pt x="269" y="231"/>
                  </a:lnTo>
                  <a:lnTo>
                    <a:pt x="293" y="221"/>
                  </a:lnTo>
                  <a:lnTo>
                    <a:pt x="316" y="209"/>
                  </a:lnTo>
                  <a:lnTo>
                    <a:pt x="337" y="197"/>
                  </a:lnTo>
                  <a:lnTo>
                    <a:pt x="355" y="187"/>
                  </a:lnTo>
                  <a:lnTo>
                    <a:pt x="367" y="179"/>
                  </a:lnTo>
                  <a:lnTo>
                    <a:pt x="372" y="177"/>
                  </a:lnTo>
                  <a:lnTo>
                    <a:pt x="88" y="359"/>
                  </a:lnTo>
                  <a:lnTo>
                    <a:pt x="87" y="360"/>
                  </a:lnTo>
                  <a:lnTo>
                    <a:pt x="84" y="361"/>
                  </a:lnTo>
                  <a:lnTo>
                    <a:pt x="79" y="364"/>
                  </a:lnTo>
                  <a:lnTo>
                    <a:pt x="73" y="365"/>
                  </a:lnTo>
                  <a:lnTo>
                    <a:pt x="67" y="366"/>
                  </a:lnTo>
                  <a:lnTo>
                    <a:pt x="60" y="365"/>
                  </a:lnTo>
                  <a:lnTo>
                    <a:pt x="54" y="361"/>
                  </a:lnTo>
                  <a:lnTo>
                    <a:pt x="49" y="354"/>
                  </a:lnTo>
                  <a:lnTo>
                    <a:pt x="45" y="345"/>
                  </a:lnTo>
                  <a:lnTo>
                    <a:pt x="43" y="329"/>
                  </a:lnTo>
                  <a:lnTo>
                    <a:pt x="43" y="327"/>
                  </a:lnTo>
                  <a:lnTo>
                    <a:pt x="42" y="323"/>
                  </a:lnTo>
                  <a:lnTo>
                    <a:pt x="41" y="316"/>
                  </a:lnTo>
                  <a:lnTo>
                    <a:pt x="38" y="309"/>
                  </a:lnTo>
                  <a:lnTo>
                    <a:pt x="36" y="301"/>
                  </a:lnTo>
                  <a:lnTo>
                    <a:pt x="31" y="291"/>
                  </a:lnTo>
                  <a:lnTo>
                    <a:pt x="25" y="283"/>
                  </a:lnTo>
                  <a:lnTo>
                    <a:pt x="19" y="276"/>
                  </a:lnTo>
                  <a:lnTo>
                    <a:pt x="11" y="270"/>
                  </a:lnTo>
                  <a:lnTo>
                    <a:pt x="0" y="266"/>
                  </a:lnTo>
                  <a:lnTo>
                    <a:pt x="0" y="265"/>
                  </a:lnTo>
                  <a:close/>
                </a:path>
              </a:pathLst>
            </a:custGeom>
            <a:solidFill>
              <a:srgbClr val="FFFCFD"/>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67" name="Freeform 78"/>
            <p:cNvSpPr/>
            <p:nvPr/>
          </p:nvSpPr>
          <p:spPr bwMode="ltGray">
            <a:xfrm>
              <a:off x="4300" y="3399"/>
              <a:ext cx="208" cy="180"/>
            </a:xfrm>
            <a:custGeom>
              <a:avLst/>
              <a:gdLst>
                <a:gd name="T0" fmla="*/ 0 w 417"/>
                <a:gd name="T1" fmla="*/ 0 h 360"/>
                <a:gd name="T2" fmla="*/ 0 w 417"/>
                <a:gd name="T3" fmla="*/ 1 h 360"/>
                <a:gd name="T4" fmla="*/ 0 w 417"/>
                <a:gd name="T5" fmla="*/ 1 h 360"/>
                <a:gd name="T6" fmla="*/ 0 w 417"/>
                <a:gd name="T7" fmla="*/ 1 h 360"/>
                <a:gd name="T8" fmla="*/ 0 w 417"/>
                <a:gd name="T9" fmla="*/ 1 h 360"/>
                <a:gd name="T10" fmla="*/ 0 w 417"/>
                <a:gd name="T11" fmla="*/ 1 h 360"/>
                <a:gd name="T12" fmla="*/ 0 w 417"/>
                <a:gd name="T13" fmla="*/ 1 h 360"/>
                <a:gd name="T14" fmla="*/ 0 w 417"/>
                <a:gd name="T15" fmla="*/ 1 h 360"/>
                <a:gd name="T16" fmla="*/ 0 w 417"/>
                <a:gd name="T17" fmla="*/ 1 h 360"/>
                <a:gd name="T18" fmla="*/ 0 w 417"/>
                <a:gd name="T19" fmla="*/ 1 h 360"/>
                <a:gd name="T20" fmla="*/ 0 w 417"/>
                <a:gd name="T21" fmla="*/ 1 h 360"/>
                <a:gd name="T22" fmla="*/ 0 w 417"/>
                <a:gd name="T23" fmla="*/ 1 h 360"/>
                <a:gd name="T24" fmla="*/ 0 w 417"/>
                <a:gd name="T25" fmla="*/ 1 h 360"/>
                <a:gd name="T26" fmla="*/ 0 w 417"/>
                <a:gd name="T27" fmla="*/ 1 h 360"/>
                <a:gd name="T28" fmla="*/ 0 w 417"/>
                <a:gd name="T29" fmla="*/ 1 h 360"/>
                <a:gd name="T30" fmla="*/ 0 w 417"/>
                <a:gd name="T31" fmla="*/ 1 h 360"/>
                <a:gd name="T32" fmla="*/ 0 w 417"/>
                <a:gd name="T33" fmla="*/ 1 h 360"/>
                <a:gd name="T34" fmla="*/ 0 w 417"/>
                <a:gd name="T35" fmla="*/ 1 h 360"/>
                <a:gd name="T36" fmla="*/ 0 w 417"/>
                <a:gd name="T37" fmla="*/ 1 h 360"/>
                <a:gd name="T38" fmla="*/ 0 w 417"/>
                <a:gd name="T39" fmla="*/ 1 h 360"/>
                <a:gd name="T40" fmla="*/ 0 w 417"/>
                <a:gd name="T41" fmla="*/ 1 h 360"/>
                <a:gd name="T42" fmla="*/ 0 w 417"/>
                <a:gd name="T43" fmla="*/ 1 h 360"/>
                <a:gd name="T44" fmla="*/ 0 w 417"/>
                <a:gd name="T45" fmla="*/ 1 h 360"/>
                <a:gd name="T46" fmla="*/ 0 w 417"/>
                <a:gd name="T47" fmla="*/ 1 h 360"/>
                <a:gd name="T48" fmla="*/ 0 w 417"/>
                <a:gd name="T49" fmla="*/ 1 h 360"/>
                <a:gd name="T50" fmla="*/ 0 w 417"/>
                <a:gd name="T51" fmla="*/ 1 h 360"/>
                <a:gd name="T52" fmla="*/ 0 w 417"/>
                <a:gd name="T53" fmla="*/ 1 h 360"/>
                <a:gd name="T54" fmla="*/ 0 w 417"/>
                <a:gd name="T55" fmla="*/ 1 h 360"/>
                <a:gd name="T56" fmla="*/ 0 w 417"/>
                <a:gd name="T57" fmla="*/ 1 h 360"/>
                <a:gd name="T58" fmla="*/ 0 w 417"/>
                <a:gd name="T59" fmla="*/ 1 h 360"/>
                <a:gd name="T60" fmla="*/ 0 w 417"/>
                <a:gd name="T61" fmla="*/ 1 h 360"/>
                <a:gd name="T62" fmla="*/ 0 w 417"/>
                <a:gd name="T63" fmla="*/ 1 h 360"/>
                <a:gd name="T64" fmla="*/ 0 w 417"/>
                <a:gd name="T65" fmla="*/ 1 h 360"/>
                <a:gd name="T66" fmla="*/ 0 w 417"/>
                <a:gd name="T67" fmla="*/ 1 h 360"/>
                <a:gd name="T68" fmla="*/ 0 w 417"/>
                <a:gd name="T69" fmla="*/ 1 h 360"/>
                <a:gd name="T70" fmla="*/ 0 w 417"/>
                <a:gd name="T71" fmla="*/ 1 h 360"/>
                <a:gd name="T72" fmla="*/ 0 w 417"/>
                <a:gd name="T73" fmla="*/ 1 h 360"/>
                <a:gd name="T74" fmla="*/ 0 w 417"/>
                <a:gd name="T75" fmla="*/ 1 h 360"/>
                <a:gd name="T76" fmla="*/ 0 w 417"/>
                <a:gd name="T77" fmla="*/ 1 h 360"/>
                <a:gd name="T78" fmla="*/ 0 w 417"/>
                <a:gd name="T79" fmla="*/ 1 h 360"/>
                <a:gd name="T80" fmla="*/ 0 w 417"/>
                <a:gd name="T81" fmla="*/ 1 h 360"/>
                <a:gd name="T82" fmla="*/ 0 w 417"/>
                <a:gd name="T83" fmla="*/ 1 h 360"/>
                <a:gd name="T84" fmla="*/ 0 w 417"/>
                <a:gd name="T85" fmla="*/ 1 h 3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17" h="360">
                  <a:moveTo>
                    <a:pt x="0" y="260"/>
                  </a:moveTo>
                  <a:lnTo>
                    <a:pt x="44" y="0"/>
                  </a:lnTo>
                  <a:lnTo>
                    <a:pt x="35" y="34"/>
                  </a:lnTo>
                  <a:lnTo>
                    <a:pt x="29" y="65"/>
                  </a:lnTo>
                  <a:lnTo>
                    <a:pt x="27" y="92"/>
                  </a:lnTo>
                  <a:lnTo>
                    <a:pt x="28" y="117"/>
                  </a:lnTo>
                  <a:lnTo>
                    <a:pt x="30" y="138"/>
                  </a:lnTo>
                  <a:lnTo>
                    <a:pt x="34" y="154"/>
                  </a:lnTo>
                  <a:lnTo>
                    <a:pt x="38" y="168"/>
                  </a:lnTo>
                  <a:lnTo>
                    <a:pt x="43" y="178"/>
                  </a:lnTo>
                  <a:lnTo>
                    <a:pt x="46" y="183"/>
                  </a:lnTo>
                  <a:lnTo>
                    <a:pt x="47" y="185"/>
                  </a:lnTo>
                  <a:lnTo>
                    <a:pt x="56" y="179"/>
                  </a:lnTo>
                  <a:lnTo>
                    <a:pt x="65" y="167"/>
                  </a:lnTo>
                  <a:lnTo>
                    <a:pt x="73" y="152"/>
                  </a:lnTo>
                  <a:lnTo>
                    <a:pt x="79" y="133"/>
                  </a:lnTo>
                  <a:lnTo>
                    <a:pt x="85" y="114"/>
                  </a:lnTo>
                  <a:lnTo>
                    <a:pt x="89" y="95"/>
                  </a:lnTo>
                  <a:lnTo>
                    <a:pt x="92" y="77"/>
                  </a:lnTo>
                  <a:lnTo>
                    <a:pt x="94" y="63"/>
                  </a:lnTo>
                  <a:lnTo>
                    <a:pt x="96" y="53"/>
                  </a:lnTo>
                  <a:lnTo>
                    <a:pt x="97" y="50"/>
                  </a:lnTo>
                  <a:lnTo>
                    <a:pt x="89" y="96"/>
                  </a:lnTo>
                  <a:lnTo>
                    <a:pt x="85" y="130"/>
                  </a:lnTo>
                  <a:lnTo>
                    <a:pt x="85" y="157"/>
                  </a:lnTo>
                  <a:lnTo>
                    <a:pt x="87" y="176"/>
                  </a:lnTo>
                  <a:lnTo>
                    <a:pt x="93" y="187"/>
                  </a:lnTo>
                  <a:lnTo>
                    <a:pt x="99" y="193"/>
                  </a:lnTo>
                  <a:lnTo>
                    <a:pt x="106" y="197"/>
                  </a:lnTo>
                  <a:lnTo>
                    <a:pt x="112" y="197"/>
                  </a:lnTo>
                  <a:lnTo>
                    <a:pt x="117" y="196"/>
                  </a:lnTo>
                  <a:lnTo>
                    <a:pt x="118" y="196"/>
                  </a:lnTo>
                  <a:lnTo>
                    <a:pt x="129" y="190"/>
                  </a:lnTo>
                  <a:lnTo>
                    <a:pt x="140" y="180"/>
                  </a:lnTo>
                  <a:lnTo>
                    <a:pt x="151" y="166"/>
                  </a:lnTo>
                  <a:lnTo>
                    <a:pt x="161" y="151"/>
                  </a:lnTo>
                  <a:lnTo>
                    <a:pt x="172" y="134"/>
                  </a:lnTo>
                  <a:lnTo>
                    <a:pt x="180" y="119"/>
                  </a:lnTo>
                  <a:lnTo>
                    <a:pt x="189" y="104"/>
                  </a:lnTo>
                  <a:lnTo>
                    <a:pt x="195" y="92"/>
                  </a:lnTo>
                  <a:lnTo>
                    <a:pt x="198" y="84"/>
                  </a:lnTo>
                  <a:lnTo>
                    <a:pt x="199" y="81"/>
                  </a:lnTo>
                  <a:lnTo>
                    <a:pt x="166" y="157"/>
                  </a:lnTo>
                  <a:lnTo>
                    <a:pt x="158" y="178"/>
                  </a:lnTo>
                  <a:lnTo>
                    <a:pt x="155" y="193"/>
                  </a:lnTo>
                  <a:lnTo>
                    <a:pt x="158" y="204"/>
                  </a:lnTo>
                  <a:lnTo>
                    <a:pt x="164" y="209"/>
                  </a:lnTo>
                  <a:lnTo>
                    <a:pt x="172" y="211"/>
                  </a:lnTo>
                  <a:lnTo>
                    <a:pt x="181" y="211"/>
                  </a:lnTo>
                  <a:lnTo>
                    <a:pt x="191" y="210"/>
                  </a:lnTo>
                  <a:lnTo>
                    <a:pt x="199" y="208"/>
                  </a:lnTo>
                  <a:lnTo>
                    <a:pt x="207" y="205"/>
                  </a:lnTo>
                  <a:lnTo>
                    <a:pt x="208" y="204"/>
                  </a:lnTo>
                  <a:lnTo>
                    <a:pt x="417" y="37"/>
                  </a:lnTo>
                  <a:lnTo>
                    <a:pt x="216" y="217"/>
                  </a:lnTo>
                  <a:lnTo>
                    <a:pt x="218" y="230"/>
                  </a:lnTo>
                  <a:lnTo>
                    <a:pt x="229" y="235"/>
                  </a:lnTo>
                  <a:lnTo>
                    <a:pt x="246" y="234"/>
                  </a:lnTo>
                  <a:lnTo>
                    <a:pt x="266" y="228"/>
                  </a:lnTo>
                  <a:lnTo>
                    <a:pt x="289" y="217"/>
                  </a:lnTo>
                  <a:lnTo>
                    <a:pt x="311" y="207"/>
                  </a:lnTo>
                  <a:lnTo>
                    <a:pt x="333" y="195"/>
                  </a:lnTo>
                  <a:lnTo>
                    <a:pt x="351" y="184"/>
                  </a:lnTo>
                  <a:lnTo>
                    <a:pt x="363" y="177"/>
                  </a:lnTo>
                  <a:lnTo>
                    <a:pt x="367" y="173"/>
                  </a:lnTo>
                  <a:lnTo>
                    <a:pt x="87" y="353"/>
                  </a:lnTo>
                  <a:lnTo>
                    <a:pt x="86" y="354"/>
                  </a:lnTo>
                  <a:lnTo>
                    <a:pt x="83" y="355"/>
                  </a:lnTo>
                  <a:lnTo>
                    <a:pt x="78" y="357"/>
                  </a:lnTo>
                  <a:lnTo>
                    <a:pt x="72" y="359"/>
                  </a:lnTo>
                  <a:lnTo>
                    <a:pt x="66" y="360"/>
                  </a:lnTo>
                  <a:lnTo>
                    <a:pt x="60" y="359"/>
                  </a:lnTo>
                  <a:lnTo>
                    <a:pt x="54" y="355"/>
                  </a:lnTo>
                  <a:lnTo>
                    <a:pt x="49" y="349"/>
                  </a:lnTo>
                  <a:lnTo>
                    <a:pt x="46" y="338"/>
                  </a:lnTo>
                  <a:lnTo>
                    <a:pt x="43" y="323"/>
                  </a:lnTo>
                  <a:lnTo>
                    <a:pt x="43" y="322"/>
                  </a:lnTo>
                  <a:lnTo>
                    <a:pt x="43" y="317"/>
                  </a:lnTo>
                  <a:lnTo>
                    <a:pt x="41" y="311"/>
                  </a:lnTo>
                  <a:lnTo>
                    <a:pt x="38" y="303"/>
                  </a:lnTo>
                  <a:lnTo>
                    <a:pt x="36" y="294"/>
                  </a:lnTo>
                  <a:lnTo>
                    <a:pt x="31" y="285"/>
                  </a:lnTo>
                  <a:lnTo>
                    <a:pt x="25" y="277"/>
                  </a:lnTo>
                  <a:lnTo>
                    <a:pt x="19" y="270"/>
                  </a:lnTo>
                  <a:lnTo>
                    <a:pt x="11" y="264"/>
                  </a:lnTo>
                  <a:lnTo>
                    <a:pt x="0" y="2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68" name="Freeform 79"/>
            <p:cNvSpPr/>
            <p:nvPr/>
          </p:nvSpPr>
          <p:spPr bwMode="ltGray">
            <a:xfrm>
              <a:off x="4568" y="2918"/>
              <a:ext cx="279" cy="231"/>
            </a:xfrm>
            <a:custGeom>
              <a:avLst/>
              <a:gdLst>
                <a:gd name="T0" fmla="*/ 1 w 557"/>
                <a:gd name="T1" fmla="*/ 1 h 462"/>
                <a:gd name="T2" fmla="*/ 1 w 557"/>
                <a:gd name="T3" fmla="*/ 1 h 462"/>
                <a:gd name="T4" fmla="*/ 1 w 557"/>
                <a:gd name="T5" fmla="*/ 1 h 462"/>
                <a:gd name="T6" fmla="*/ 1 w 557"/>
                <a:gd name="T7" fmla="*/ 1 h 462"/>
                <a:gd name="T8" fmla="*/ 1 w 557"/>
                <a:gd name="T9" fmla="*/ 1 h 462"/>
                <a:gd name="T10" fmla="*/ 1 w 557"/>
                <a:gd name="T11" fmla="*/ 1 h 462"/>
                <a:gd name="T12" fmla="*/ 1 w 557"/>
                <a:gd name="T13" fmla="*/ 1 h 462"/>
                <a:gd name="T14" fmla="*/ 1 w 557"/>
                <a:gd name="T15" fmla="*/ 1 h 462"/>
                <a:gd name="T16" fmla="*/ 1 w 557"/>
                <a:gd name="T17" fmla="*/ 1 h 462"/>
                <a:gd name="T18" fmla="*/ 1 w 557"/>
                <a:gd name="T19" fmla="*/ 1 h 462"/>
                <a:gd name="T20" fmla="*/ 1 w 557"/>
                <a:gd name="T21" fmla="*/ 1 h 462"/>
                <a:gd name="T22" fmla="*/ 1 w 557"/>
                <a:gd name="T23" fmla="*/ 1 h 462"/>
                <a:gd name="T24" fmla="*/ 1 w 557"/>
                <a:gd name="T25" fmla="*/ 1 h 462"/>
                <a:gd name="T26" fmla="*/ 1 w 557"/>
                <a:gd name="T27" fmla="*/ 1 h 462"/>
                <a:gd name="T28" fmla="*/ 1 w 557"/>
                <a:gd name="T29" fmla="*/ 1 h 462"/>
                <a:gd name="T30" fmla="*/ 1 w 557"/>
                <a:gd name="T31" fmla="*/ 1 h 462"/>
                <a:gd name="T32" fmla="*/ 1 w 557"/>
                <a:gd name="T33" fmla="*/ 1 h 462"/>
                <a:gd name="T34" fmla="*/ 1 w 557"/>
                <a:gd name="T35" fmla="*/ 1 h 462"/>
                <a:gd name="T36" fmla="*/ 1 w 557"/>
                <a:gd name="T37" fmla="*/ 1 h 462"/>
                <a:gd name="T38" fmla="*/ 1 w 557"/>
                <a:gd name="T39" fmla="*/ 1 h 462"/>
                <a:gd name="T40" fmla="*/ 1 w 557"/>
                <a:gd name="T41" fmla="*/ 1 h 462"/>
                <a:gd name="T42" fmla="*/ 1 w 557"/>
                <a:gd name="T43" fmla="*/ 1 h 462"/>
                <a:gd name="T44" fmla="*/ 1 w 557"/>
                <a:gd name="T45" fmla="*/ 1 h 462"/>
                <a:gd name="T46" fmla="*/ 1 w 557"/>
                <a:gd name="T47" fmla="*/ 1 h 462"/>
                <a:gd name="T48" fmla="*/ 1 w 557"/>
                <a:gd name="T49" fmla="*/ 1 h 462"/>
                <a:gd name="T50" fmla="*/ 1 w 557"/>
                <a:gd name="T51" fmla="*/ 1 h 462"/>
                <a:gd name="T52" fmla="*/ 0 w 557"/>
                <a:gd name="T53" fmla="*/ 1 h 462"/>
                <a:gd name="T54" fmla="*/ 1 w 557"/>
                <a:gd name="T55" fmla="*/ 1 h 462"/>
                <a:gd name="T56" fmla="*/ 1 w 557"/>
                <a:gd name="T57" fmla="*/ 1 h 462"/>
                <a:gd name="T58" fmla="*/ 1 w 557"/>
                <a:gd name="T59" fmla="*/ 1 h 462"/>
                <a:gd name="T60" fmla="*/ 1 w 557"/>
                <a:gd name="T61" fmla="*/ 1 h 462"/>
                <a:gd name="T62" fmla="*/ 1 w 557"/>
                <a:gd name="T63" fmla="*/ 1 h 462"/>
                <a:gd name="T64" fmla="*/ 1 w 557"/>
                <a:gd name="T65" fmla="*/ 1 h 462"/>
                <a:gd name="T66" fmla="*/ 1 w 557"/>
                <a:gd name="T67" fmla="*/ 1 h 462"/>
                <a:gd name="T68" fmla="*/ 1 w 557"/>
                <a:gd name="T69" fmla="*/ 0 h 462"/>
                <a:gd name="T70" fmla="*/ 1 w 557"/>
                <a:gd name="T71" fmla="*/ 1 h 462"/>
                <a:gd name="T72" fmla="*/ 1 w 557"/>
                <a:gd name="T73" fmla="*/ 1 h 462"/>
                <a:gd name="T74" fmla="*/ 1 w 557"/>
                <a:gd name="T75" fmla="*/ 1 h 462"/>
                <a:gd name="T76" fmla="*/ 1 w 557"/>
                <a:gd name="T77" fmla="*/ 1 h 462"/>
                <a:gd name="T78" fmla="*/ 1 w 557"/>
                <a:gd name="T79" fmla="*/ 1 h 462"/>
                <a:gd name="T80" fmla="*/ 1 w 557"/>
                <a:gd name="T81" fmla="*/ 1 h 462"/>
                <a:gd name="T82" fmla="*/ 1 w 557"/>
                <a:gd name="T83" fmla="*/ 1 h 462"/>
                <a:gd name="T84" fmla="*/ 1 w 557"/>
                <a:gd name="T85" fmla="*/ 1 h 462"/>
                <a:gd name="T86" fmla="*/ 1 w 557"/>
                <a:gd name="T87" fmla="*/ 1 h 4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57" h="462">
                  <a:moveTo>
                    <a:pt x="556" y="119"/>
                  </a:moveTo>
                  <a:lnTo>
                    <a:pt x="443" y="462"/>
                  </a:lnTo>
                  <a:lnTo>
                    <a:pt x="460" y="422"/>
                  </a:lnTo>
                  <a:lnTo>
                    <a:pt x="472" y="385"/>
                  </a:lnTo>
                  <a:lnTo>
                    <a:pt x="478" y="352"/>
                  </a:lnTo>
                  <a:lnTo>
                    <a:pt x="480" y="323"/>
                  </a:lnTo>
                  <a:lnTo>
                    <a:pt x="480" y="298"/>
                  </a:lnTo>
                  <a:lnTo>
                    <a:pt x="478" y="277"/>
                  </a:lnTo>
                  <a:lnTo>
                    <a:pt x="474" y="260"/>
                  </a:lnTo>
                  <a:lnTo>
                    <a:pt x="470" y="248"/>
                  </a:lnTo>
                  <a:lnTo>
                    <a:pt x="467" y="241"/>
                  </a:lnTo>
                  <a:lnTo>
                    <a:pt x="466" y="239"/>
                  </a:lnTo>
                  <a:lnTo>
                    <a:pt x="454" y="245"/>
                  </a:lnTo>
                  <a:lnTo>
                    <a:pt x="442" y="258"/>
                  </a:lnTo>
                  <a:lnTo>
                    <a:pt x="431" y="276"/>
                  </a:lnTo>
                  <a:lnTo>
                    <a:pt x="420" y="297"/>
                  </a:lnTo>
                  <a:lnTo>
                    <a:pt x="411" y="320"/>
                  </a:lnTo>
                  <a:lnTo>
                    <a:pt x="404" y="342"/>
                  </a:lnTo>
                  <a:lnTo>
                    <a:pt x="397" y="363"/>
                  </a:lnTo>
                  <a:lnTo>
                    <a:pt x="392" y="379"/>
                  </a:lnTo>
                  <a:lnTo>
                    <a:pt x="389" y="391"/>
                  </a:lnTo>
                  <a:lnTo>
                    <a:pt x="388" y="395"/>
                  </a:lnTo>
                  <a:lnTo>
                    <a:pt x="405" y="341"/>
                  </a:lnTo>
                  <a:lnTo>
                    <a:pt x="414" y="298"/>
                  </a:lnTo>
                  <a:lnTo>
                    <a:pt x="417" y="267"/>
                  </a:lnTo>
                  <a:lnTo>
                    <a:pt x="416" y="245"/>
                  </a:lnTo>
                  <a:lnTo>
                    <a:pt x="411" y="229"/>
                  </a:lnTo>
                  <a:lnTo>
                    <a:pt x="404" y="221"/>
                  </a:lnTo>
                  <a:lnTo>
                    <a:pt x="397" y="216"/>
                  </a:lnTo>
                  <a:lnTo>
                    <a:pt x="389" y="215"/>
                  </a:lnTo>
                  <a:lnTo>
                    <a:pt x="385" y="215"/>
                  </a:lnTo>
                  <a:lnTo>
                    <a:pt x="382" y="216"/>
                  </a:lnTo>
                  <a:lnTo>
                    <a:pt x="369" y="221"/>
                  </a:lnTo>
                  <a:lnTo>
                    <a:pt x="355" y="232"/>
                  </a:lnTo>
                  <a:lnTo>
                    <a:pt x="339" y="247"/>
                  </a:lnTo>
                  <a:lnTo>
                    <a:pt x="324" y="264"/>
                  </a:lnTo>
                  <a:lnTo>
                    <a:pt x="310" y="282"/>
                  </a:lnTo>
                  <a:lnTo>
                    <a:pt x="296" y="301"/>
                  </a:lnTo>
                  <a:lnTo>
                    <a:pt x="286" y="316"/>
                  </a:lnTo>
                  <a:lnTo>
                    <a:pt x="276" y="330"/>
                  </a:lnTo>
                  <a:lnTo>
                    <a:pt x="270" y="339"/>
                  </a:lnTo>
                  <a:lnTo>
                    <a:pt x="269" y="342"/>
                  </a:lnTo>
                  <a:lnTo>
                    <a:pt x="319" y="257"/>
                  </a:lnTo>
                  <a:lnTo>
                    <a:pt x="332" y="232"/>
                  </a:lnTo>
                  <a:lnTo>
                    <a:pt x="338" y="214"/>
                  </a:lnTo>
                  <a:lnTo>
                    <a:pt x="337" y="201"/>
                  </a:lnTo>
                  <a:lnTo>
                    <a:pt x="330" y="194"/>
                  </a:lnTo>
                  <a:lnTo>
                    <a:pt x="320" y="189"/>
                  </a:lnTo>
                  <a:lnTo>
                    <a:pt x="308" y="188"/>
                  </a:lnTo>
                  <a:lnTo>
                    <a:pt x="296" y="189"/>
                  </a:lnTo>
                  <a:lnTo>
                    <a:pt x="286" y="191"/>
                  </a:lnTo>
                  <a:lnTo>
                    <a:pt x="279" y="193"/>
                  </a:lnTo>
                  <a:lnTo>
                    <a:pt x="275" y="194"/>
                  </a:lnTo>
                  <a:lnTo>
                    <a:pt x="0" y="366"/>
                  </a:lnTo>
                  <a:lnTo>
                    <a:pt x="267" y="177"/>
                  </a:lnTo>
                  <a:lnTo>
                    <a:pt x="265" y="160"/>
                  </a:lnTo>
                  <a:lnTo>
                    <a:pt x="254" y="153"/>
                  </a:lnTo>
                  <a:lnTo>
                    <a:pt x="232" y="152"/>
                  </a:lnTo>
                  <a:lnTo>
                    <a:pt x="206" y="157"/>
                  </a:lnTo>
                  <a:lnTo>
                    <a:pt x="176" y="165"/>
                  </a:lnTo>
                  <a:lnTo>
                    <a:pt x="146" y="176"/>
                  </a:lnTo>
                  <a:lnTo>
                    <a:pt x="119" y="188"/>
                  </a:lnTo>
                  <a:lnTo>
                    <a:pt x="95" y="197"/>
                  </a:lnTo>
                  <a:lnTo>
                    <a:pt x="80" y="204"/>
                  </a:lnTo>
                  <a:lnTo>
                    <a:pt x="74" y="207"/>
                  </a:lnTo>
                  <a:lnTo>
                    <a:pt x="451" y="6"/>
                  </a:lnTo>
                  <a:lnTo>
                    <a:pt x="454" y="5"/>
                  </a:lnTo>
                  <a:lnTo>
                    <a:pt x="460" y="4"/>
                  </a:lnTo>
                  <a:lnTo>
                    <a:pt x="468" y="1"/>
                  </a:lnTo>
                  <a:lnTo>
                    <a:pt x="479" y="0"/>
                  </a:lnTo>
                  <a:lnTo>
                    <a:pt x="490" y="1"/>
                  </a:lnTo>
                  <a:lnTo>
                    <a:pt x="501" y="4"/>
                  </a:lnTo>
                  <a:lnTo>
                    <a:pt x="511" y="8"/>
                  </a:lnTo>
                  <a:lnTo>
                    <a:pt x="519" y="17"/>
                  </a:lnTo>
                  <a:lnTo>
                    <a:pt x="524" y="31"/>
                  </a:lnTo>
                  <a:lnTo>
                    <a:pt x="525" y="49"/>
                  </a:lnTo>
                  <a:lnTo>
                    <a:pt x="524" y="50"/>
                  </a:lnTo>
                  <a:lnTo>
                    <a:pt x="524" y="55"/>
                  </a:lnTo>
                  <a:lnTo>
                    <a:pt x="524" y="62"/>
                  </a:lnTo>
                  <a:lnTo>
                    <a:pt x="524" y="70"/>
                  </a:lnTo>
                  <a:lnTo>
                    <a:pt x="525" y="80"/>
                  </a:lnTo>
                  <a:lnTo>
                    <a:pt x="528" y="89"/>
                  </a:lnTo>
                  <a:lnTo>
                    <a:pt x="531" y="99"/>
                  </a:lnTo>
                  <a:lnTo>
                    <a:pt x="537" y="107"/>
                  </a:lnTo>
                  <a:lnTo>
                    <a:pt x="547" y="114"/>
                  </a:lnTo>
                  <a:lnTo>
                    <a:pt x="557" y="120"/>
                  </a:lnTo>
                  <a:lnTo>
                    <a:pt x="556" y="119"/>
                  </a:lnTo>
                  <a:close/>
                </a:path>
              </a:pathLst>
            </a:custGeom>
            <a:solidFill>
              <a:srgbClr val="FFC2D9"/>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69" name="Freeform 80"/>
            <p:cNvSpPr/>
            <p:nvPr/>
          </p:nvSpPr>
          <p:spPr bwMode="ltGray">
            <a:xfrm>
              <a:off x="4571" y="2919"/>
              <a:ext cx="276" cy="228"/>
            </a:xfrm>
            <a:custGeom>
              <a:avLst/>
              <a:gdLst>
                <a:gd name="T0" fmla="*/ 1 w 551"/>
                <a:gd name="T1" fmla="*/ 0 h 458"/>
                <a:gd name="T2" fmla="*/ 1 w 551"/>
                <a:gd name="T3" fmla="*/ 0 h 458"/>
                <a:gd name="T4" fmla="*/ 1 w 551"/>
                <a:gd name="T5" fmla="*/ 0 h 458"/>
                <a:gd name="T6" fmla="*/ 1 w 551"/>
                <a:gd name="T7" fmla="*/ 0 h 458"/>
                <a:gd name="T8" fmla="*/ 1 w 551"/>
                <a:gd name="T9" fmla="*/ 0 h 458"/>
                <a:gd name="T10" fmla="*/ 1 w 551"/>
                <a:gd name="T11" fmla="*/ 0 h 458"/>
                <a:gd name="T12" fmla="*/ 1 w 551"/>
                <a:gd name="T13" fmla="*/ 0 h 458"/>
                <a:gd name="T14" fmla="*/ 1 w 551"/>
                <a:gd name="T15" fmla="*/ 0 h 458"/>
                <a:gd name="T16" fmla="*/ 1 w 551"/>
                <a:gd name="T17" fmla="*/ 0 h 458"/>
                <a:gd name="T18" fmla="*/ 1 w 551"/>
                <a:gd name="T19" fmla="*/ 0 h 458"/>
                <a:gd name="T20" fmla="*/ 1 w 551"/>
                <a:gd name="T21" fmla="*/ 0 h 458"/>
                <a:gd name="T22" fmla="*/ 1 w 551"/>
                <a:gd name="T23" fmla="*/ 0 h 458"/>
                <a:gd name="T24" fmla="*/ 1 w 551"/>
                <a:gd name="T25" fmla="*/ 0 h 458"/>
                <a:gd name="T26" fmla="*/ 1 w 551"/>
                <a:gd name="T27" fmla="*/ 0 h 458"/>
                <a:gd name="T28" fmla="*/ 1 w 551"/>
                <a:gd name="T29" fmla="*/ 0 h 458"/>
                <a:gd name="T30" fmla="*/ 1 w 551"/>
                <a:gd name="T31" fmla="*/ 0 h 458"/>
                <a:gd name="T32" fmla="*/ 1 w 551"/>
                <a:gd name="T33" fmla="*/ 0 h 458"/>
                <a:gd name="T34" fmla="*/ 1 w 551"/>
                <a:gd name="T35" fmla="*/ 0 h 458"/>
                <a:gd name="T36" fmla="*/ 1 w 551"/>
                <a:gd name="T37" fmla="*/ 0 h 458"/>
                <a:gd name="T38" fmla="*/ 1 w 551"/>
                <a:gd name="T39" fmla="*/ 0 h 458"/>
                <a:gd name="T40" fmla="*/ 1 w 551"/>
                <a:gd name="T41" fmla="*/ 0 h 458"/>
                <a:gd name="T42" fmla="*/ 1 w 551"/>
                <a:gd name="T43" fmla="*/ 0 h 458"/>
                <a:gd name="T44" fmla="*/ 1 w 551"/>
                <a:gd name="T45" fmla="*/ 0 h 458"/>
                <a:gd name="T46" fmla="*/ 1 w 551"/>
                <a:gd name="T47" fmla="*/ 0 h 458"/>
                <a:gd name="T48" fmla="*/ 1 w 551"/>
                <a:gd name="T49" fmla="*/ 0 h 458"/>
                <a:gd name="T50" fmla="*/ 1 w 551"/>
                <a:gd name="T51" fmla="*/ 0 h 458"/>
                <a:gd name="T52" fmla="*/ 0 w 551"/>
                <a:gd name="T53" fmla="*/ 0 h 458"/>
                <a:gd name="T54" fmla="*/ 1 w 551"/>
                <a:gd name="T55" fmla="*/ 0 h 458"/>
                <a:gd name="T56" fmla="*/ 1 w 551"/>
                <a:gd name="T57" fmla="*/ 0 h 458"/>
                <a:gd name="T58" fmla="*/ 1 w 551"/>
                <a:gd name="T59" fmla="*/ 0 h 458"/>
                <a:gd name="T60" fmla="*/ 1 w 551"/>
                <a:gd name="T61" fmla="*/ 0 h 458"/>
                <a:gd name="T62" fmla="*/ 1 w 551"/>
                <a:gd name="T63" fmla="*/ 0 h 458"/>
                <a:gd name="T64" fmla="*/ 1 w 551"/>
                <a:gd name="T65" fmla="*/ 0 h 458"/>
                <a:gd name="T66" fmla="*/ 1 w 551"/>
                <a:gd name="T67" fmla="*/ 0 h 458"/>
                <a:gd name="T68" fmla="*/ 1 w 551"/>
                <a:gd name="T69" fmla="*/ 0 h 458"/>
                <a:gd name="T70" fmla="*/ 1 w 551"/>
                <a:gd name="T71" fmla="*/ 0 h 458"/>
                <a:gd name="T72" fmla="*/ 1 w 551"/>
                <a:gd name="T73" fmla="*/ 0 h 458"/>
                <a:gd name="T74" fmla="*/ 1 w 551"/>
                <a:gd name="T75" fmla="*/ 0 h 458"/>
                <a:gd name="T76" fmla="*/ 1 w 551"/>
                <a:gd name="T77" fmla="*/ 0 h 458"/>
                <a:gd name="T78" fmla="*/ 1 w 551"/>
                <a:gd name="T79" fmla="*/ 0 h 458"/>
                <a:gd name="T80" fmla="*/ 1 w 551"/>
                <a:gd name="T81" fmla="*/ 0 h 458"/>
                <a:gd name="T82" fmla="*/ 1 w 551"/>
                <a:gd name="T83" fmla="*/ 0 h 458"/>
                <a:gd name="T84" fmla="*/ 1 w 551"/>
                <a:gd name="T85" fmla="*/ 0 h 458"/>
                <a:gd name="T86" fmla="*/ 1 w 551"/>
                <a:gd name="T87" fmla="*/ 0 h 4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51" h="458">
                  <a:moveTo>
                    <a:pt x="550" y="119"/>
                  </a:moveTo>
                  <a:lnTo>
                    <a:pt x="438" y="458"/>
                  </a:lnTo>
                  <a:lnTo>
                    <a:pt x="456" y="417"/>
                  </a:lnTo>
                  <a:lnTo>
                    <a:pt x="467" y="382"/>
                  </a:lnTo>
                  <a:lnTo>
                    <a:pt x="473" y="348"/>
                  </a:lnTo>
                  <a:lnTo>
                    <a:pt x="476" y="320"/>
                  </a:lnTo>
                  <a:lnTo>
                    <a:pt x="475" y="295"/>
                  </a:lnTo>
                  <a:lnTo>
                    <a:pt x="473" y="274"/>
                  </a:lnTo>
                  <a:lnTo>
                    <a:pt x="469" y="257"/>
                  </a:lnTo>
                  <a:lnTo>
                    <a:pt x="465" y="245"/>
                  </a:lnTo>
                  <a:lnTo>
                    <a:pt x="463" y="238"/>
                  </a:lnTo>
                  <a:lnTo>
                    <a:pt x="462" y="236"/>
                  </a:lnTo>
                  <a:lnTo>
                    <a:pt x="450" y="241"/>
                  </a:lnTo>
                  <a:lnTo>
                    <a:pt x="438" y="255"/>
                  </a:lnTo>
                  <a:lnTo>
                    <a:pt x="426" y="272"/>
                  </a:lnTo>
                  <a:lnTo>
                    <a:pt x="417" y="294"/>
                  </a:lnTo>
                  <a:lnTo>
                    <a:pt x="407" y="316"/>
                  </a:lnTo>
                  <a:lnTo>
                    <a:pt x="400" y="338"/>
                  </a:lnTo>
                  <a:lnTo>
                    <a:pt x="393" y="358"/>
                  </a:lnTo>
                  <a:lnTo>
                    <a:pt x="388" y="375"/>
                  </a:lnTo>
                  <a:lnTo>
                    <a:pt x="384" y="387"/>
                  </a:lnTo>
                  <a:lnTo>
                    <a:pt x="383" y="390"/>
                  </a:lnTo>
                  <a:lnTo>
                    <a:pt x="400" y="337"/>
                  </a:lnTo>
                  <a:lnTo>
                    <a:pt x="409" y="295"/>
                  </a:lnTo>
                  <a:lnTo>
                    <a:pt x="413" y="264"/>
                  </a:lnTo>
                  <a:lnTo>
                    <a:pt x="412" y="241"/>
                  </a:lnTo>
                  <a:lnTo>
                    <a:pt x="407" y="227"/>
                  </a:lnTo>
                  <a:lnTo>
                    <a:pt x="400" y="218"/>
                  </a:lnTo>
                  <a:lnTo>
                    <a:pt x="393" y="214"/>
                  </a:lnTo>
                  <a:lnTo>
                    <a:pt x="386" y="213"/>
                  </a:lnTo>
                  <a:lnTo>
                    <a:pt x="380" y="213"/>
                  </a:lnTo>
                  <a:lnTo>
                    <a:pt x="378" y="213"/>
                  </a:lnTo>
                  <a:lnTo>
                    <a:pt x="365" y="219"/>
                  </a:lnTo>
                  <a:lnTo>
                    <a:pt x="351" y="230"/>
                  </a:lnTo>
                  <a:lnTo>
                    <a:pt x="336" y="244"/>
                  </a:lnTo>
                  <a:lnTo>
                    <a:pt x="321" y="261"/>
                  </a:lnTo>
                  <a:lnTo>
                    <a:pt x="307" y="280"/>
                  </a:lnTo>
                  <a:lnTo>
                    <a:pt x="294" y="297"/>
                  </a:lnTo>
                  <a:lnTo>
                    <a:pt x="282" y="313"/>
                  </a:lnTo>
                  <a:lnTo>
                    <a:pt x="274" y="327"/>
                  </a:lnTo>
                  <a:lnTo>
                    <a:pt x="268" y="335"/>
                  </a:lnTo>
                  <a:lnTo>
                    <a:pt x="265" y="339"/>
                  </a:lnTo>
                  <a:lnTo>
                    <a:pt x="315" y="253"/>
                  </a:lnTo>
                  <a:lnTo>
                    <a:pt x="330" y="228"/>
                  </a:lnTo>
                  <a:lnTo>
                    <a:pt x="334" y="211"/>
                  </a:lnTo>
                  <a:lnTo>
                    <a:pt x="333" y="199"/>
                  </a:lnTo>
                  <a:lnTo>
                    <a:pt x="326" y="190"/>
                  </a:lnTo>
                  <a:lnTo>
                    <a:pt x="316" y="187"/>
                  </a:lnTo>
                  <a:lnTo>
                    <a:pt x="305" y="186"/>
                  </a:lnTo>
                  <a:lnTo>
                    <a:pt x="293" y="187"/>
                  </a:lnTo>
                  <a:lnTo>
                    <a:pt x="282" y="188"/>
                  </a:lnTo>
                  <a:lnTo>
                    <a:pt x="275" y="190"/>
                  </a:lnTo>
                  <a:lnTo>
                    <a:pt x="272" y="190"/>
                  </a:lnTo>
                  <a:lnTo>
                    <a:pt x="0" y="363"/>
                  </a:lnTo>
                  <a:lnTo>
                    <a:pt x="264" y="174"/>
                  </a:lnTo>
                  <a:lnTo>
                    <a:pt x="263" y="158"/>
                  </a:lnTo>
                  <a:lnTo>
                    <a:pt x="251" y="151"/>
                  </a:lnTo>
                  <a:lnTo>
                    <a:pt x="230" y="150"/>
                  </a:lnTo>
                  <a:lnTo>
                    <a:pt x="203" y="155"/>
                  </a:lnTo>
                  <a:lnTo>
                    <a:pt x="175" y="163"/>
                  </a:lnTo>
                  <a:lnTo>
                    <a:pt x="145" y="174"/>
                  </a:lnTo>
                  <a:lnTo>
                    <a:pt x="116" y="184"/>
                  </a:lnTo>
                  <a:lnTo>
                    <a:pt x="94" y="195"/>
                  </a:lnTo>
                  <a:lnTo>
                    <a:pt x="78" y="202"/>
                  </a:lnTo>
                  <a:lnTo>
                    <a:pt x="72" y="205"/>
                  </a:lnTo>
                  <a:lnTo>
                    <a:pt x="446" y="6"/>
                  </a:lnTo>
                  <a:lnTo>
                    <a:pt x="449" y="5"/>
                  </a:lnTo>
                  <a:lnTo>
                    <a:pt x="455" y="4"/>
                  </a:lnTo>
                  <a:lnTo>
                    <a:pt x="463" y="1"/>
                  </a:lnTo>
                  <a:lnTo>
                    <a:pt x="473" y="0"/>
                  </a:lnTo>
                  <a:lnTo>
                    <a:pt x="485" y="1"/>
                  </a:lnTo>
                  <a:lnTo>
                    <a:pt x="495" y="3"/>
                  </a:lnTo>
                  <a:lnTo>
                    <a:pt x="505" y="9"/>
                  </a:lnTo>
                  <a:lnTo>
                    <a:pt x="513" y="17"/>
                  </a:lnTo>
                  <a:lnTo>
                    <a:pt x="518" y="30"/>
                  </a:lnTo>
                  <a:lnTo>
                    <a:pt x="518" y="48"/>
                  </a:lnTo>
                  <a:lnTo>
                    <a:pt x="518" y="50"/>
                  </a:lnTo>
                  <a:lnTo>
                    <a:pt x="518" y="55"/>
                  </a:lnTo>
                  <a:lnTo>
                    <a:pt x="518" y="61"/>
                  </a:lnTo>
                  <a:lnTo>
                    <a:pt x="518" y="69"/>
                  </a:lnTo>
                  <a:lnTo>
                    <a:pt x="519" y="79"/>
                  </a:lnTo>
                  <a:lnTo>
                    <a:pt x="521" y="88"/>
                  </a:lnTo>
                  <a:lnTo>
                    <a:pt x="525" y="98"/>
                  </a:lnTo>
                  <a:lnTo>
                    <a:pt x="531" y="107"/>
                  </a:lnTo>
                  <a:lnTo>
                    <a:pt x="539" y="114"/>
                  </a:lnTo>
                  <a:lnTo>
                    <a:pt x="551" y="119"/>
                  </a:lnTo>
                  <a:lnTo>
                    <a:pt x="550" y="119"/>
                  </a:lnTo>
                  <a:close/>
                </a:path>
              </a:pathLst>
            </a:custGeom>
            <a:solidFill>
              <a:srgbClr val="FFC5DB"/>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70" name="Freeform 81"/>
            <p:cNvSpPr/>
            <p:nvPr/>
          </p:nvSpPr>
          <p:spPr bwMode="ltGray">
            <a:xfrm>
              <a:off x="4573" y="2919"/>
              <a:ext cx="273" cy="227"/>
            </a:xfrm>
            <a:custGeom>
              <a:avLst/>
              <a:gdLst>
                <a:gd name="T0" fmla="*/ 0 w 547"/>
                <a:gd name="T1" fmla="*/ 1 h 453"/>
                <a:gd name="T2" fmla="*/ 0 w 547"/>
                <a:gd name="T3" fmla="*/ 1 h 453"/>
                <a:gd name="T4" fmla="*/ 0 w 547"/>
                <a:gd name="T5" fmla="*/ 1 h 453"/>
                <a:gd name="T6" fmla="*/ 0 w 547"/>
                <a:gd name="T7" fmla="*/ 1 h 453"/>
                <a:gd name="T8" fmla="*/ 0 w 547"/>
                <a:gd name="T9" fmla="*/ 1 h 453"/>
                <a:gd name="T10" fmla="*/ 0 w 547"/>
                <a:gd name="T11" fmla="*/ 1 h 453"/>
                <a:gd name="T12" fmla="*/ 0 w 547"/>
                <a:gd name="T13" fmla="*/ 1 h 453"/>
                <a:gd name="T14" fmla="*/ 0 w 547"/>
                <a:gd name="T15" fmla="*/ 1 h 453"/>
                <a:gd name="T16" fmla="*/ 0 w 547"/>
                <a:gd name="T17" fmla="*/ 1 h 453"/>
                <a:gd name="T18" fmla="*/ 0 w 547"/>
                <a:gd name="T19" fmla="*/ 1 h 453"/>
                <a:gd name="T20" fmla="*/ 0 w 547"/>
                <a:gd name="T21" fmla="*/ 1 h 453"/>
                <a:gd name="T22" fmla="*/ 0 w 547"/>
                <a:gd name="T23" fmla="*/ 1 h 453"/>
                <a:gd name="T24" fmla="*/ 0 w 547"/>
                <a:gd name="T25" fmla="*/ 1 h 453"/>
                <a:gd name="T26" fmla="*/ 0 w 547"/>
                <a:gd name="T27" fmla="*/ 1 h 453"/>
                <a:gd name="T28" fmla="*/ 0 w 547"/>
                <a:gd name="T29" fmla="*/ 1 h 453"/>
                <a:gd name="T30" fmla="*/ 0 w 547"/>
                <a:gd name="T31" fmla="*/ 1 h 453"/>
                <a:gd name="T32" fmla="*/ 0 w 547"/>
                <a:gd name="T33" fmla="*/ 1 h 453"/>
                <a:gd name="T34" fmla="*/ 0 w 547"/>
                <a:gd name="T35" fmla="*/ 1 h 453"/>
                <a:gd name="T36" fmla="*/ 0 w 547"/>
                <a:gd name="T37" fmla="*/ 1 h 453"/>
                <a:gd name="T38" fmla="*/ 0 w 547"/>
                <a:gd name="T39" fmla="*/ 1 h 453"/>
                <a:gd name="T40" fmla="*/ 0 w 547"/>
                <a:gd name="T41" fmla="*/ 1 h 453"/>
                <a:gd name="T42" fmla="*/ 0 w 547"/>
                <a:gd name="T43" fmla="*/ 1 h 453"/>
                <a:gd name="T44" fmla="*/ 0 w 547"/>
                <a:gd name="T45" fmla="*/ 1 h 453"/>
                <a:gd name="T46" fmla="*/ 0 w 547"/>
                <a:gd name="T47" fmla="*/ 1 h 453"/>
                <a:gd name="T48" fmla="*/ 0 w 547"/>
                <a:gd name="T49" fmla="*/ 1 h 453"/>
                <a:gd name="T50" fmla="*/ 0 w 547"/>
                <a:gd name="T51" fmla="*/ 1 h 453"/>
                <a:gd name="T52" fmla="*/ 0 w 547"/>
                <a:gd name="T53" fmla="*/ 1 h 453"/>
                <a:gd name="T54" fmla="*/ 0 w 547"/>
                <a:gd name="T55" fmla="*/ 1 h 453"/>
                <a:gd name="T56" fmla="*/ 0 w 547"/>
                <a:gd name="T57" fmla="*/ 1 h 453"/>
                <a:gd name="T58" fmla="*/ 0 w 547"/>
                <a:gd name="T59" fmla="*/ 1 h 453"/>
                <a:gd name="T60" fmla="*/ 0 w 547"/>
                <a:gd name="T61" fmla="*/ 1 h 453"/>
                <a:gd name="T62" fmla="*/ 0 w 547"/>
                <a:gd name="T63" fmla="*/ 1 h 453"/>
                <a:gd name="T64" fmla="*/ 0 w 547"/>
                <a:gd name="T65" fmla="*/ 1 h 453"/>
                <a:gd name="T66" fmla="*/ 0 w 547"/>
                <a:gd name="T67" fmla="*/ 1 h 453"/>
                <a:gd name="T68" fmla="*/ 0 w 547"/>
                <a:gd name="T69" fmla="*/ 0 h 453"/>
                <a:gd name="T70" fmla="*/ 0 w 547"/>
                <a:gd name="T71" fmla="*/ 1 h 453"/>
                <a:gd name="T72" fmla="*/ 0 w 547"/>
                <a:gd name="T73" fmla="*/ 1 h 453"/>
                <a:gd name="T74" fmla="*/ 0 w 547"/>
                <a:gd name="T75" fmla="*/ 1 h 453"/>
                <a:gd name="T76" fmla="*/ 0 w 547"/>
                <a:gd name="T77" fmla="*/ 1 h 453"/>
                <a:gd name="T78" fmla="*/ 0 w 547"/>
                <a:gd name="T79" fmla="*/ 1 h 453"/>
                <a:gd name="T80" fmla="*/ 0 w 547"/>
                <a:gd name="T81" fmla="*/ 1 h 453"/>
                <a:gd name="T82" fmla="*/ 0 w 547"/>
                <a:gd name="T83" fmla="*/ 1 h 453"/>
                <a:gd name="T84" fmla="*/ 0 w 547"/>
                <a:gd name="T85" fmla="*/ 1 h 453"/>
                <a:gd name="T86" fmla="*/ 0 w 547"/>
                <a:gd name="T87" fmla="*/ 1 h 4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47" h="453">
                  <a:moveTo>
                    <a:pt x="546" y="118"/>
                  </a:moveTo>
                  <a:lnTo>
                    <a:pt x="436" y="453"/>
                  </a:lnTo>
                  <a:lnTo>
                    <a:pt x="453" y="413"/>
                  </a:lnTo>
                  <a:lnTo>
                    <a:pt x="464" y="377"/>
                  </a:lnTo>
                  <a:lnTo>
                    <a:pt x="471" y="345"/>
                  </a:lnTo>
                  <a:lnTo>
                    <a:pt x="473" y="315"/>
                  </a:lnTo>
                  <a:lnTo>
                    <a:pt x="472" y="292"/>
                  </a:lnTo>
                  <a:lnTo>
                    <a:pt x="470" y="270"/>
                  </a:lnTo>
                  <a:lnTo>
                    <a:pt x="466" y="255"/>
                  </a:lnTo>
                  <a:lnTo>
                    <a:pt x="462" y="243"/>
                  </a:lnTo>
                  <a:lnTo>
                    <a:pt x="460" y="236"/>
                  </a:lnTo>
                  <a:lnTo>
                    <a:pt x="459" y="232"/>
                  </a:lnTo>
                  <a:lnTo>
                    <a:pt x="447" y="239"/>
                  </a:lnTo>
                  <a:lnTo>
                    <a:pt x="435" y="251"/>
                  </a:lnTo>
                  <a:lnTo>
                    <a:pt x="424" y="269"/>
                  </a:lnTo>
                  <a:lnTo>
                    <a:pt x="414" y="290"/>
                  </a:lnTo>
                  <a:lnTo>
                    <a:pt x="405" y="312"/>
                  </a:lnTo>
                  <a:lnTo>
                    <a:pt x="397" y="334"/>
                  </a:lnTo>
                  <a:lnTo>
                    <a:pt x="391" y="355"/>
                  </a:lnTo>
                  <a:lnTo>
                    <a:pt x="386" y="371"/>
                  </a:lnTo>
                  <a:lnTo>
                    <a:pt x="383" y="382"/>
                  </a:lnTo>
                  <a:lnTo>
                    <a:pt x="381" y="387"/>
                  </a:lnTo>
                  <a:lnTo>
                    <a:pt x="398" y="333"/>
                  </a:lnTo>
                  <a:lnTo>
                    <a:pt x="408" y="292"/>
                  </a:lnTo>
                  <a:lnTo>
                    <a:pt x="411" y="261"/>
                  </a:lnTo>
                  <a:lnTo>
                    <a:pt x="409" y="238"/>
                  </a:lnTo>
                  <a:lnTo>
                    <a:pt x="404" y="224"/>
                  </a:lnTo>
                  <a:lnTo>
                    <a:pt x="398" y="216"/>
                  </a:lnTo>
                  <a:lnTo>
                    <a:pt x="390" y="211"/>
                  </a:lnTo>
                  <a:lnTo>
                    <a:pt x="384" y="210"/>
                  </a:lnTo>
                  <a:lnTo>
                    <a:pt x="378" y="211"/>
                  </a:lnTo>
                  <a:lnTo>
                    <a:pt x="377" y="211"/>
                  </a:lnTo>
                  <a:lnTo>
                    <a:pt x="364" y="216"/>
                  </a:lnTo>
                  <a:lnTo>
                    <a:pt x="349" y="226"/>
                  </a:lnTo>
                  <a:lnTo>
                    <a:pt x="334" y="240"/>
                  </a:lnTo>
                  <a:lnTo>
                    <a:pt x="319" y="257"/>
                  </a:lnTo>
                  <a:lnTo>
                    <a:pt x="305" y="276"/>
                  </a:lnTo>
                  <a:lnTo>
                    <a:pt x="292" y="294"/>
                  </a:lnTo>
                  <a:lnTo>
                    <a:pt x="281" y="309"/>
                  </a:lnTo>
                  <a:lnTo>
                    <a:pt x="272" y="323"/>
                  </a:lnTo>
                  <a:lnTo>
                    <a:pt x="267" y="332"/>
                  </a:lnTo>
                  <a:lnTo>
                    <a:pt x="265" y="336"/>
                  </a:lnTo>
                  <a:lnTo>
                    <a:pt x="313" y="250"/>
                  </a:lnTo>
                  <a:lnTo>
                    <a:pt x="328" y="226"/>
                  </a:lnTo>
                  <a:lnTo>
                    <a:pt x="333" y="208"/>
                  </a:lnTo>
                  <a:lnTo>
                    <a:pt x="331" y="197"/>
                  </a:lnTo>
                  <a:lnTo>
                    <a:pt x="325" y="188"/>
                  </a:lnTo>
                  <a:lnTo>
                    <a:pt x="315" y="185"/>
                  </a:lnTo>
                  <a:lnTo>
                    <a:pt x="304" y="183"/>
                  </a:lnTo>
                  <a:lnTo>
                    <a:pt x="292" y="185"/>
                  </a:lnTo>
                  <a:lnTo>
                    <a:pt x="281" y="186"/>
                  </a:lnTo>
                  <a:lnTo>
                    <a:pt x="274" y="187"/>
                  </a:lnTo>
                  <a:lnTo>
                    <a:pt x="271" y="188"/>
                  </a:lnTo>
                  <a:lnTo>
                    <a:pt x="0" y="358"/>
                  </a:lnTo>
                  <a:lnTo>
                    <a:pt x="263" y="172"/>
                  </a:lnTo>
                  <a:lnTo>
                    <a:pt x="262" y="156"/>
                  </a:lnTo>
                  <a:lnTo>
                    <a:pt x="249" y="149"/>
                  </a:lnTo>
                  <a:lnTo>
                    <a:pt x="229" y="148"/>
                  </a:lnTo>
                  <a:lnTo>
                    <a:pt x="204" y="153"/>
                  </a:lnTo>
                  <a:lnTo>
                    <a:pt x="174" y="161"/>
                  </a:lnTo>
                  <a:lnTo>
                    <a:pt x="144" y="172"/>
                  </a:lnTo>
                  <a:lnTo>
                    <a:pt x="117" y="182"/>
                  </a:lnTo>
                  <a:lnTo>
                    <a:pt x="94" y="192"/>
                  </a:lnTo>
                  <a:lnTo>
                    <a:pt x="79" y="199"/>
                  </a:lnTo>
                  <a:lnTo>
                    <a:pt x="73" y="202"/>
                  </a:lnTo>
                  <a:lnTo>
                    <a:pt x="443" y="6"/>
                  </a:lnTo>
                  <a:lnTo>
                    <a:pt x="446" y="5"/>
                  </a:lnTo>
                  <a:lnTo>
                    <a:pt x="452" y="4"/>
                  </a:lnTo>
                  <a:lnTo>
                    <a:pt x="460" y="2"/>
                  </a:lnTo>
                  <a:lnTo>
                    <a:pt x="470" y="0"/>
                  </a:lnTo>
                  <a:lnTo>
                    <a:pt x="480" y="0"/>
                  </a:lnTo>
                  <a:lnTo>
                    <a:pt x="491" y="3"/>
                  </a:lnTo>
                  <a:lnTo>
                    <a:pt x="501" y="9"/>
                  </a:lnTo>
                  <a:lnTo>
                    <a:pt x="509" y="17"/>
                  </a:lnTo>
                  <a:lnTo>
                    <a:pt x="512" y="30"/>
                  </a:lnTo>
                  <a:lnTo>
                    <a:pt x="514" y="48"/>
                  </a:lnTo>
                  <a:lnTo>
                    <a:pt x="514" y="49"/>
                  </a:lnTo>
                  <a:lnTo>
                    <a:pt x="512" y="54"/>
                  </a:lnTo>
                  <a:lnTo>
                    <a:pt x="512" y="61"/>
                  </a:lnTo>
                  <a:lnTo>
                    <a:pt x="514" y="69"/>
                  </a:lnTo>
                  <a:lnTo>
                    <a:pt x="515" y="79"/>
                  </a:lnTo>
                  <a:lnTo>
                    <a:pt x="517" y="88"/>
                  </a:lnTo>
                  <a:lnTo>
                    <a:pt x="521" y="98"/>
                  </a:lnTo>
                  <a:lnTo>
                    <a:pt x="527" y="106"/>
                  </a:lnTo>
                  <a:lnTo>
                    <a:pt x="535" y="113"/>
                  </a:lnTo>
                  <a:lnTo>
                    <a:pt x="547" y="119"/>
                  </a:lnTo>
                  <a:lnTo>
                    <a:pt x="546" y="118"/>
                  </a:lnTo>
                  <a:close/>
                </a:path>
              </a:pathLst>
            </a:custGeom>
            <a:solidFill>
              <a:srgbClr val="FFC8D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71" name="Freeform 82"/>
            <p:cNvSpPr/>
            <p:nvPr/>
          </p:nvSpPr>
          <p:spPr bwMode="ltGray">
            <a:xfrm>
              <a:off x="4575" y="2920"/>
              <a:ext cx="270" cy="223"/>
            </a:xfrm>
            <a:custGeom>
              <a:avLst/>
              <a:gdLst>
                <a:gd name="T0" fmla="*/ 1 w 540"/>
                <a:gd name="T1" fmla="*/ 0 h 447"/>
                <a:gd name="T2" fmla="*/ 1 w 540"/>
                <a:gd name="T3" fmla="*/ 0 h 447"/>
                <a:gd name="T4" fmla="*/ 1 w 540"/>
                <a:gd name="T5" fmla="*/ 0 h 447"/>
                <a:gd name="T6" fmla="*/ 1 w 540"/>
                <a:gd name="T7" fmla="*/ 0 h 447"/>
                <a:gd name="T8" fmla="*/ 1 w 540"/>
                <a:gd name="T9" fmla="*/ 0 h 447"/>
                <a:gd name="T10" fmla="*/ 1 w 540"/>
                <a:gd name="T11" fmla="*/ 0 h 447"/>
                <a:gd name="T12" fmla="*/ 1 w 540"/>
                <a:gd name="T13" fmla="*/ 0 h 447"/>
                <a:gd name="T14" fmla="*/ 1 w 540"/>
                <a:gd name="T15" fmla="*/ 0 h 447"/>
                <a:gd name="T16" fmla="*/ 1 w 540"/>
                <a:gd name="T17" fmla="*/ 0 h 447"/>
                <a:gd name="T18" fmla="*/ 1 w 540"/>
                <a:gd name="T19" fmla="*/ 0 h 447"/>
                <a:gd name="T20" fmla="*/ 1 w 540"/>
                <a:gd name="T21" fmla="*/ 0 h 447"/>
                <a:gd name="T22" fmla="*/ 1 w 540"/>
                <a:gd name="T23" fmla="*/ 0 h 447"/>
                <a:gd name="T24" fmla="*/ 1 w 540"/>
                <a:gd name="T25" fmla="*/ 0 h 447"/>
                <a:gd name="T26" fmla="*/ 1 w 540"/>
                <a:gd name="T27" fmla="*/ 0 h 447"/>
                <a:gd name="T28" fmla="*/ 1 w 540"/>
                <a:gd name="T29" fmla="*/ 0 h 447"/>
                <a:gd name="T30" fmla="*/ 1 w 540"/>
                <a:gd name="T31" fmla="*/ 0 h 447"/>
                <a:gd name="T32" fmla="*/ 1 w 540"/>
                <a:gd name="T33" fmla="*/ 0 h 447"/>
                <a:gd name="T34" fmla="*/ 1 w 540"/>
                <a:gd name="T35" fmla="*/ 0 h 447"/>
                <a:gd name="T36" fmla="*/ 1 w 540"/>
                <a:gd name="T37" fmla="*/ 0 h 447"/>
                <a:gd name="T38" fmla="*/ 1 w 540"/>
                <a:gd name="T39" fmla="*/ 0 h 447"/>
                <a:gd name="T40" fmla="*/ 1 w 540"/>
                <a:gd name="T41" fmla="*/ 0 h 447"/>
                <a:gd name="T42" fmla="*/ 1 w 540"/>
                <a:gd name="T43" fmla="*/ 0 h 447"/>
                <a:gd name="T44" fmla="*/ 1 w 540"/>
                <a:gd name="T45" fmla="*/ 0 h 447"/>
                <a:gd name="T46" fmla="*/ 1 w 540"/>
                <a:gd name="T47" fmla="*/ 0 h 447"/>
                <a:gd name="T48" fmla="*/ 1 w 540"/>
                <a:gd name="T49" fmla="*/ 0 h 447"/>
                <a:gd name="T50" fmla="*/ 1 w 540"/>
                <a:gd name="T51" fmla="*/ 0 h 447"/>
                <a:gd name="T52" fmla="*/ 0 w 540"/>
                <a:gd name="T53" fmla="*/ 0 h 447"/>
                <a:gd name="T54" fmla="*/ 1 w 540"/>
                <a:gd name="T55" fmla="*/ 0 h 447"/>
                <a:gd name="T56" fmla="*/ 1 w 540"/>
                <a:gd name="T57" fmla="*/ 0 h 447"/>
                <a:gd name="T58" fmla="*/ 1 w 540"/>
                <a:gd name="T59" fmla="*/ 0 h 447"/>
                <a:gd name="T60" fmla="*/ 1 w 540"/>
                <a:gd name="T61" fmla="*/ 0 h 447"/>
                <a:gd name="T62" fmla="*/ 1 w 540"/>
                <a:gd name="T63" fmla="*/ 0 h 447"/>
                <a:gd name="T64" fmla="*/ 1 w 540"/>
                <a:gd name="T65" fmla="*/ 0 h 447"/>
                <a:gd name="T66" fmla="*/ 1 w 540"/>
                <a:gd name="T67" fmla="*/ 0 h 447"/>
                <a:gd name="T68" fmla="*/ 1 w 540"/>
                <a:gd name="T69" fmla="*/ 0 h 447"/>
                <a:gd name="T70" fmla="*/ 1 w 540"/>
                <a:gd name="T71" fmla="*/ 0 h 447"/>
                <a:gd name="T72" fmla="*/ 1 w 540"/>
                <a:gd name="T73" fmla="*/ 0 h 447"/>
                <a:gd name="T74" fmla="*/ 1 w 540"/>
                <a:gd name="T75" fmla="*/ 0 h 447"/>
                <a:gd name="T76" fmla="*/ 1 w 540"/>
                <a:gd name="T77" fmla="*/ 0 h 447"/>
                <a:gd name="T78" fmla="*/ 1 w 540"/>
                <a:gd name="T79" fmla="*/ 0 h 447"/>
                <a:gd name="T80" fmla="*/ 1 w 540"/>
                <a:gd name="T81" fmla="*/ 0 h 447"/>
                <a:gd name="T82" fmla="*/ 1 w 540"/>
                <a:gd name="T83" fmla="*/ 0 h 447"/>
                <a:gd name="T84" fmla="*/ 1 w 540"/>
                <a:gd name="T85" fmla="*/ 0 h 4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0" h="447">
                  <a:moveTo>
                    <a:pt x="540" y="117"/>
                  </a:moveTo>
                  <a:lnTo>
                    <a:pt x="431" y="447"/>
                  </a:lnTo>
                  <a:lnTo>
                    <a:pt x="448" y="407"/>
                  </a:lnTo>
                  <a:lnTo>
                    <a:pt x="460" y="372"/>
                  </a:lnTo>
                  <a:lnTo>
                    <a:pt x="466" y="340"/>
                  </a:lnTo>
                  <a:lnTo>
                    <a:pt x="468" y="311"/>
                  </a:lnTo>
                  <a:lnTo>
                    <a:pt x="468" y="287"/>
                  </a:lnTo>
                  <a:lnTo>
                    <a:pt x="466" y="266"/>
                  </a:lnTo>
                  <a:lnTo>
                    <a:pt x="462" y="250"/>
                  </a:lnTo>
                  <a:lnTo>
                    <a:pt x="459" y="238"/>
                  </a:lnTo>
                  <a:lnTo>
                    <a:pt x="455" y="231"/>
                  </a:lnTo>
                  <a:lnTo>
                    <a:pt x="454" y="229"/>
                  </a:lnTo>
                  <a:lnTo>
                    <a:pt x="442" y="235"/>
                  </a:lnTo>
                  <a:lnTo>
                    <a:pt x="431" y="248"/>
                  </a:lnTo>
                  <a:lnTo>
                    <a:pt x="421" y="265"/>
                  </a:lnTo>
                  <a:lnTo>
                    <a:pt x="410" y="286"/>
                  </a:lnTo>
                  <a:lnTo>
                    <a:pt x="401" y="307"/>
                  </a:lnTo>
                  <a:lnTo>
                    <a:pt x="393" y="330"/>
                  </a:lnTo>
                  <a:lnTo>
                    <a:pt x="387" y="350"/>
                  </a:lnTo>
                  <a:lnTo>
                    <a:pt x="382" y="366"/>
                  </a:lnTo>
                  <a:lnTo>
                    <a:pt x="379" y="378"/>
                  </a:lnTo>
                  <a:lnTo>
                    <a:pt x="378" y="381"/>
                  </a:lnTo>
                  <a:lnTo>
                    <a:pt x="394" y="329"/>
                  </a:lnTo>
                  <a:lnTo>
                    <a:pt x="403" y="287"/>
                  </a:lnTo>
                  <a:lnTo>
                    <a:pt x="406" y="256"/>
                  </a:lnTo>
                  <a:lnTo>
                    <a:pt x="405" y="235"/>
                  </a:lnTo>
                  <a:lnTo>
                    <a:pt x="400" y="221"/>
                  </a:lnTo>
                  <a:lnTo>
                    <a:pt x="394" y="211"/>
                  </a:lnTo>
                  <a:lnTo>
                    <a:pt x="386" y="208"/>
                  </a:lnTo>
                  <a:lnTo>
                    <a:pt x="379" y="206"/>
                  </a:lnTo>
                  <a:lnTo>
                    <a:pt x="374" y="206"/>
                  </a:lnTo>
                  <a:lnTo>
                    <a:pt x="373" y="206"/>
                  </a:lnTo>
                  <a:lnTo>
                    <a:pt x="360" y="212"/>
                  </a:lnTo>
                  <a:lnTo>
                    <a:pt x="345" y="223"/>
                  </a:lnTo>
                  <a:lnTo>
                    <a:pt x="330" y="237"/>
                  </a:lnTo>
                  <a:lnTo>
                    <a:pt x="316" y="254"/>
                  </a:lnTo>
                  <a:lnTo>
                    <a:pt x="301" y="272"/>
                  </a:lnTo>
                  <a:lnTo>
                    <a:pt x="289" y="290"/>
                  </a:lnTo>
                  <a:lnTo>
                    <a:pt x="278" y="305"/>
                  </a:lnTo>
                  <a:lnTo>
                    <a:pt x="269" y="318"/>
                  </a:lnTo>
                  <a:lnTo>
                    <a:pt x="263" y="328"/>
                  </a:lnTo>
                  <a:lnTo>
                    <a:pt x="262" y="330"/>
                  </a:lnTo>
                  <a:lnTo>
                    <a:pt x="311" y="247"/>
                  </a:lnTo>
                  <a:lnTo>
                    <a:pt x="324" y="222"/>
                  </a:lnTo>
                  <a:lnTo>
                    <a:pt x="329" y="204"/>
                  </a:lnTo>
                  <a:lnTo>
                    <a:pt x="328" y="192"/>
                  </a:lnTo>
                  <a:lnTo>
                    <a:pt x="322" y="185"/>
                  </a:lnTo>
                  <a:lnTo>
                    <a:pt x="312" y="181"/>
                  </a:lnTo>
                  <a:lnTo>
                    <a:pt x="300" y="180"/>
                  </a:lnTo>
                  <a:lnTo>
                    <a:pt x="288" y="180"/>
                  </a:lnTo>
                  <a:lnTo>
                    <a:pt x="279" y="183"/>
                  </a:lnTo>
                  <a:lnTo>
                    <a:pt x="270" y="184"/>
                  </a:lnTo>
                  <a:lnTo>
                    <a:pt x="268" y="185"/>
                  </a:lnTo>
                  <a:lnTo>
                    <a:pt x="0" y="354"/>
                  </a:lnTo>
                  <a:lnTo>
                    <a:pt x="260" y="168"/>
                  </a:lnTo>
                  <a:lnTo>
                    <a:pt x="258" y="153"/>
                  </a:lnTo>
                  <a:lnTo>
                    <a:pt x="247" y="145"/>
                  </a:lnTo>
                  <a:lnTo>
                    <a:pt x="226" y="145"/>
                  </a:lnTo>
                  <a:lnTo>
                    <a:pt x="201" y="149"/>
                  </a:lnTo>
                  <a:lnTo>
                    <a:pt x="173" y="158"/>
                  </a:lnTo>
                  <a:lnTo>
                    <a:pt x="143" y="168"/>
                  </a:lnTo>
                  <a:lnTo>
                    <a:pt x="115" y="179"/>
                  </a:lnTo>
                  <a:lnTo>
                    <a:pt x="93" y="189"/>
                  </a:lnTo>
                  <a:lnTo>
                    <a:pt x="77" y="196"/>
                  </a:lnTo>
                  <a:lnTo>
                    <a:pt x="73" y="198"/>
                  </a:lnTo>
                  <a:lnTo>
                    <a:pt x="438" y="4"/>
                  </a:lnTo>
                  <a:lnTo>
                    <a:pt x="441" y="4"/>
                  </a:lnTo>
                  <a:lnTo>
                    <a:pt x="447" y="3"/>
                  </a:lnTo>
                  <a:lnTo>
                    <a:pt x="454" y="1"/>
                  </a:lnTo>
                  <a:lnTo>
                    <a:pt x="465" y="0"/>
                  </a:lnTo>
                  <a:lnTo>
                    <a:pt x="475" y="0"/>
                  </a:lnTo>
                  <a:lnTo>
                    <a:pt x="485" y="2"/>
                  </a:lnTo>
                  <a:lnTo>
                    <a:pt x="494" y="7"/>
                  </a:lnTo>
                  <a:lnTo>
                    <a:pt x="502" y="16"/>
                  </a:lnTo>
                  <a:lnTo>
                    <a:pt x="506" y="28"/>
                  </a:lnTo>
                  <a:lnTo>
                    <a:pt x="507" y="47"/>
                  </a:lnTo>
                  <a:lnTo>
                    <a:pt x="507" y="48"/>
                  </a:lnTo>
                  <a:lnTo>
                    <a:pt x="506" y="53"/>
                  </a:lnTo>
                  <a:lnTo>
                    <a:pt x="506" y="59"/>
                  </a:lnTo>
                  <a:lnTo>
                    <a:pt x="507" y="67"/>
                  </a:lnTo>
                  <a:lnTo>
                    <a:pt x="509" y="77"/>
                  </a:lnTo>
                  <a:lnTo>
                    <a:pt x="511" y="86"/>
                  </a:lnTo>
                  <a:lnTo>
                    <a:pt x="515" y="96"/>
                  </a:lnTo>
                  <a:lnTo>
                    <a:pt x="521" y="105"/>
                  </a:lnTo>
                  <a:lnTo>
                    <a:pt x="529" y="112"/>
                  </a:lnTo>
                  <a:lnTo>
                    <a:pt x="540" y="117"/>
                  </a:lnTo>
                  <a:close/>
                </a:path>
              </a:pathLst>
            </a:custGeom>
            <a:solidFill>
              <a:srgbClr val="FFCBDE"/>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72" name="Freeform 83"/>
            <p:cNvSpPr/>
            <p:nvPr/>
          </p:nvSpPr>
          <p:spPr bwMode="ltGray">
            <a:xfrm>
              <a:off x="4577" y="2920"/>
              <a:ext cx="267" cy="221"/>
            </a:xfrm>
            <a:custGeom>
              <a:avLst/>
              <a:gdLst>
                <a:gd name="T0" fmla="*/ 0 w 535"/>
                <a:gd name="T1" fmla="*/ 1 h 442"/>
                <a:gd name="T2" fmla="*/ 0 w 535"/>
                <a:gd name="T3" fmla="*/ 1 h 442"/>
                <a:gd name="T4" fmla="*/ 0 w 535"/>
                <a:gd name="T5" fmla="*/ 1 h 442"/>
                <a:gd name="T6" fmla="*/ 0 w 535"/>
                <a:gd name="T7" fmla="*/ 1 h 442"/>
                <a:gd name="T8" fmla="*/ 0 w 535"/>
                <a:gd name="T9" fmla="*/ 1 h 442"/>
                <a:gd name="T10" fmla="*/ 0 w 535"/>
                <a:gd name="T11" fmla="*/ 1 h 442"/>
                <a:gd name="T12" fmla="*/ 0 w 535"/>
                <a:gd name="T13" fmla="*/ 1 h 442"/>
                <a:gd name="T14" fmla="*/ 0 w 535"/>
                <a:gd name="T15" fmla="*/ 1 h 442"/>
                <a:gd name="T16" fmla="*/ 0 w 535"/>
                <a:gd name="T17" fmla="*/ 1 h 442"/>
                <a:gd name="T18" fmla="*/ 0 w 535"/>
                <a:gd name="T19" fmla="*/ 1 h 442"/>
                <a:gd name="T20" fmla="*/ 0 w 535"/>
                <a:gd name="T21" fmla="*/ 1 h 442"/>
                <a:gd name="T22" fmla="*/ 0 w 535"/>
                <a:gd name="T23" fmla="*/ 1 h 442"/>
                <a:gd name="T24" fmla="*/ 0 w 535"/>
                <a:gd name="T25" fmla="*/ 1 h 442"/>
                <a:gd name="T26" fmla="*/ 0 w 535"/>
                <a:gd name="T27" fmla="*/ 1 h 442"/>
                <a:gd name="T28" fmla="*/ 0 w 535"/>
                <a:gd name="T29" fmla="*/ 1 h 442"/>
                <a:gd name="T30" fmla="*/ 0 w 535"/>
                <a:gd name="T31" fmla="*/ 1 h 442"/>
                <a:gd name="T32" fmla="*/ 0 w 535"/>
                <a:gd name="T33" fmla="*/ 1 h 442"/>
                <a:gd name="T34" fmla="*/ 0 w 535"/>
                <a:gd name="T35" fmla="*/ 1 h 442"/>
                <a:gd name="T36" fmla="*/ 0 w 535"/>
                <a:gd name="T37" fmla="*/ 1 h 442"/>
                <a:gd name="T38" fmla="*/ 0 w 535"/>
                <a:gd name="T39" fmla="*/ 1 h 442"/>
                <a:gd name="T40" fmla="*/ 0 w 535"/>
                <a:gd name="T41" fmla="*/ 1 h 442"/>
                <a:gd name="T42" fmla="*/ 0 w 535"/>
                <a:gd name="T43" fmla="*/ 1 h 442"/>
                <a:gd name="T44" fmla="*/ 0 w 535"/>
                <a:gd name="T45" fmla="*/ 1 h 442"/>
                <a:gd name="T46" fmla="*/ 0 w 535"/>
                <a:gd name="T47" fmla="*/ 1 h 442"/>
                <a:gd name="T48" fmla="*/ 0 w 535"/>
                <a:gd name="T49" fmla="*/ 1 h 442"/>
                <a:gd name="T50" fmla="*/ 0 w 535"/>
                <a:gd name="T51" fmla="*/ 1 h 442"/>
                <a:gd name="T52" fmla="*/ 0 w 535"/>
                <a:gd name="T53" fmla="*/ 1 h 442"/>
                <a:gd name="T54" fmla="*/ 0 w 535"/>
                <a:gd name="T55" fmla="*/ 1 h 442"/>
                <a:gd name="T56" fmla="*/ 0 w 535"/>
                <a:gd name="T57" fmla="*/ 1 h 442"/>
                <a:gd name="T58" fmla="*/ 0 w 535"/>
                <a:gd name="T59" fmla="*/ 1 h 442"/>
                <a:gd name="T60" fmla="*/ 0 w 535"/>
                <a:gd name="T61" fmla="*/ 1 h 442"/>
                <a:gd name="T62" fmla="*/ 0 w 535"/>
                <a:gd name="T63" fmla="*/ 1 h 442"/>
                <a:gd name="T64" fmla="*/ 0 w 535"/>
                <a:gd name="T65" fmla="*/ 1 h 442"/>
                <a:gd name="T66" fmla="*/ 0 w 535"/>
                <a:gd name="T67" fmla="*/ 1 h 442"/>
                <a:gd name="T68" fmla="*/ 0 w 535"/>
                <a:gd name="T69" fmla="*/ 0 h 442"/>
                <a:gd name="T70" fmla="*/ 0 w 535"/>
                <a:gd name="T71" fmla="*/ 1 h 442"/>
                <a:gd name="T72" fmla="*/ 0 w 535"/>
                <a:gd name="T73" fmla="*/ 1 h 442"/>
                <a:gd name="T74" fmla="*/ 0 w 535"/>
                <a:gd name="T75" fmla="*/ 1 h 442"/>
                <a:gd name="T76" fmla="*/ 0 w 535"/>
                <a:gd name="T77" fmla="*/ 1 h 442"/>
                <a:gd name="T78" fmla="*/ 0 w 535"/>
                <a:gd name="T79" fmla="*/ 1 h 442"/>
                <a:gd name="T80" fmla="*/ 0 w 535"/>
                <a:gd name="T81" fmla="*/ 1 h 442"/>
                <a:gd name="T82" fmla="*/ 0 w 535"/>
                <a:gd name="T83" fmla="*/ 1 h 442"/>
                <a:gd name="T84" fmla="*/ 0 w 535"/>
                <a:gd name="T85" fmla="*/ 1 h 4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35" h="442">
                  <a:moveTo>
                    <a:pt x="535" y="116"/>
                  </a:moveTo>
                  <a:lnTo>
                    <a:pt x="429" y="442"/>
                  </a:lnTo>
                  <a:lnTo>
                    <a:pt x="446" y="404"/>
                  </a:lnTo>
                  <a:lnTo>
                    <a:pt x="457" y="368"/>
                  </a:lnTo>
                  <a:lnTo>
                    <a:pt x="463" y="336"/>
                  </a:lnTo>
                  <a:lnTo>
                    <a:pt x="465" y="308"/>
                  </a:lnTo>
                  <a:lnTo>
                    <a:pt x="465" y="284"/>
                  </a:lnTo>
                  <a:lnTo>
                    <a:pt x="463" y="264"/>
                  </a:lnTo>
                  <a:lnTo>
                    <a:pt x="459" y="247"/>
                  </a:lnTo>
                  <a:lnTo>
                    <a:pt x="456" y="235"/>
                  </a:lnTo>
                  <a:lnTo>
                    <a:pt x="453" y="228"/>
                  </a:lnTo>
                  <a:lnTo>
                    <a:pt x="452" y="226"/>
                  </a:lnTo>
                  <a:lnTo>
                    <a:pt x="440" y="232"/>
                  </a:lnTo>
                  <a:lnTo>
                    <a:pt x="428" y="245"/>
                  </a:lnTo>
                  <a:lnTo>
                    <a:pt x="418" y="261"/>
                  </a:lnTo>
                  <a:lnTo>
                    <a:pt x="408" y="283"/>
                  </a:lnTo>
                  <a:lnTo>
                    <a:pt x="398" y="304"/>
                  </a:lnTo>
                  <a:lnTo>
                    <a:pt x="391" y="325"/>
                  </a:lnTo>
                  <a:lnTo>
                    <a:pt x="384" y="346"/>
                  </a:lnTo>
                  <a:lnTo>
                    <a:pt x="379" y="362"/>
                  </a:lnTo>
                  <a:lnTo>
                    <a:pt x="377" y="373"/>
                  </a:lnTo>
                  <a:lnTo>
                    <a:pt x="376" y="377"/>
                  </a:lnTo>
                  <a:lnTo>
                    <a:pt x="392" y="324"/>
                  </a:lnTo>
                  <a:lnTo>
                    <a:pt x="401" y="284"/>
                  </a:lnTo>
                  <a:lnTo>
                    <a:pt x="404" y="253"/>
                  </a:lnTo>
                  <a:lnTo>
                    <a:pt x="403" y="232"/>
                  </a:lnTo>
                  <a:lnTo>
                    <a:pt x="398" y="217"/>
                  </a:lnTo>
                  <a:lnTo>
                    <a:pt x="391" y="209"/>
                  </a:lnTo>
                  <a:lnTo>
                    <a:pt x="384" y="204"/>
                  </a:lnTo>
                  <a:lnTo>
                    <a:pt x="377" y="203"/>
                  </a:lnTo>
                  <a:lnTo>
                    <a:pt x="372" y="204"/>
                  </a:lnTo>
                  <a:lnTo>
                    <a:pt x="370" y="204"/>
                  </a:lnTo>
                  <a:lnTo>
                    <a:pt x="358" y="209"/>
                  </a:lnTo>
                  <a:lnTo>
                    <a:pt x="344" y="220"/>
                  </a:lnTo>
                  <a:lnTo>
                    <a:pt x="329" y="234"/>
                  </a:lnTo>
                  <a:lnTo>
                    <a:pt x="314" y="251"/>
                  </a:lnTo>
                  <a:lnTo>
                    <a:pt x="301" y="268"/>
                  </a:lnTo>
                  <a:lnTo>
                    <a:pt x="288" y="285"/>
                  </a:lnTo>
                  <a:lnTo>
                    <a:pt x="277" y="302"/>
                  </a:lnTo>
                  <a:lnTo>
                    <a:pt x="269" y="315"/>
                  </a:lnTo>
                  <a:lnTo>
                    <a:pt x="263" y="323"/>
                  </a:lnTo>
                  <a:lnTo>
                    <a:pt x="260" y="327"/>
                  </a:lnTo>
                  <a:lnTo>
                    <a:pt x="309" y="243"/>
                  </a:lnTo>
                  <a:lnTo>
                    <a:pt x="322" y="220"/>
                  </a:lnTo>
                  <a:lnTo>
                    <a:pt x="328" y="202"/>
                  </a:lnTo>
                  <a:lnTo>
                    <a:pt x="326" y="190"/>
                  </a:lnTo>
                  <a:lnTo>
                    <a:pt x="320" y="183"/>
                  </a:lnTo>
                  <a:lnTo>
                    <a:pt x="310" y="178"/>
                  </a:lnTo>
                  <a:lnTo>
                    <a:pt x="298" y="177"/>
                  </a:lnTo>
                  <a:lnTo>
                    <a:pt x="288" y="178"/>
                  </a:lnTo>
                  <a:lnTo>
                    <a:pt x="277" y="179"/>
                  </a:lnTo>
                  <a:lnTo>
                    <a:pt x="270" y="182"/>
                  </a:lnTo>
                  <a:lnTo>
                    <a:pt x="267" y="182"/>
                  </a:lnTo>
                  <a:lnTo>
                    <a:pt x="0" y="349"/>
                  </a:lnTo>
                  <a:lnTo>
                    <a:pt x="259" y="166"/>
                  </a:lnTo>
                  <a:lnTo>
                    <a:pt x="258" y="151"/>
                  </a:lnTo>
                  <a:lnTo>
                    <a:pt x="246" y="142"/>
                  </a:lnTo>
                  <a:lnTo>
                    <a:pt x="226" y="142"/>
                  </a:lnTo>
                  <a:lnTo>
                    <a:pt x="201" y="147"/>
                  </a:lnTo>
                  <a:lnTo>
                    <a:pt x="172" y="155"/>
                  </a:lnTo>
                  <a:lnTo>
                    <a:pt x="143" y="166"/>
                  </a:lnTo>
                  <a:lnTo>
                    <a:pt x="116" y="177"/>
                  </a:lnTo>
                  <a:lnTo>
                    <a:pt x="93" y="186"/>
                  </a:lnTo>
                  <a:lnTo>
                    <a:pt x="79" y="194"/>
                  </a:lnTo>
                  <a:lnTo>
                    <a:pt x="73" y="196"/>
                  </a:lnTo>
                  <a:lnTo>
                    <a:pt x="435" y="5"/>
                  </a:lnTo>
                  <a:lnTo>
                    <a:pt x="438" y="5"/>
                  </a:lnTo>
                  <a:lnTo>
                    <a:pt x="443" y="2"/>
                  </a:lnTo>
                  <a:lnTo>
                    <a:pt x="451" y="1"/>
                  </a:lnTo>
                  <a:lnTo>
                    <a:pt x="460" y="0"/>
                  </a:lnTo>
                  <a:lnTo>
                    <a:pt x="471" y="0"/>
                  </a:lnTo>
                  <a:lnTo>
                    <a:pt x="482" y="2"/>
                  </a:lnTo>
                  <a:lnTo>
                    <a:pt x="490" y="7"/>
                  </a:lnTo>
                  <a:lnTo>
                    <a:pt x="497" y="15"/>
                  </a:lnTo>
                  <a:lnTo>
                    <a:pt x="502" y="28"/>
                  </a:lnTo>
                  <a:lnTo>
                    <a:pt x="502" y="46"/>
                  </a:lnTo>
                  <a:lnTo>
                    <a:pt x="502" y="47"/>
                  </a:lnTo>
                  <a:lnTo>
                    <a:pt x="502" y="52"/>
                  </a:lnTo>
                  <a:lnTo>
                    <a:pt x="502" y="59"/>
                  </a:lnTo>
                  <a:lnTo>
                    <a:pt x="502" y="68"/>
                  </a:lnTo>
                  <a:lnTo>
                    <a:pt x="503" y="77"/>
                  </a:lnTo>
                  <a:lnTo>
                    <a:pt x="507" y="87"/>
                  </a:lnTo>
                  <a:lnTo>
                    <a:pt x="510" y="96"/>
                  </a:lnTo>
                  <a:lnTo>
                    <a:pt x="516" y="104"/>
                  </a:lnTo>
                  <a:lnTo>
                    <a:pt x="525" y="111"/>
                  </a:lnTo>
                  <a:lnTo>
                    <a:pt x="535" y="116"/>
                  </a:lnTo>
                  <a:close/>
                </a:path>
              </a:pathLst>
            </a:custGeom>
            <a:solidFill>
              <a:srgbClr val="FFCDE0"/>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73" name="Freeform 84"/>
            <p:cNvSpPr/>
            <p:nvPr/>
          </p:nvSpPr>
          <p:spPr bwMode="ltGray">
            <a:xfrm>
              <a:off x="4579" y="2921"/>
              <a:ext cx="265" cy="219"/>
            </a:xfrm>
            <a:custGeom>
              <a:avLst/>
              <a:gdLst>
                <a:gd name="T0" fmla="*/ 1 w 529"/>
                <a:gd name="T1" fmla="*/ 1 h 437"/>
                <a:gd name="T2" fmla="*/ 1 w 529"/>
                <a:gd name="T3" fmla="*/ 1 h 437"/>
                <a:gd name="T4" fmla="*/ 1 w 529"/>
                <a:gd name="T5" fmla="*/ 1 h 437"/>
                <a:gd name="T6" fmla="*/ 1 w 529"/>
                <a:gd name="T7" fmla="*/ 1 h 437"/>
                <a:gd name="T8" fmla="*/ 1 w 529"/>
                <a:gd name="T9" fmla="*/ 1 h 437"/>
                <a:gd name="T10" fmla="*/ 1 w 529"/>
                <a:gd name="T11" fmla="*/ 1 h 437"/>
                <a:gd name="T12" fmla="*/ 1 w 529"/>
                <a:gd name="T13" fmla="*/ 1 h 437"/>
                <a:gd name="T14" fmla="*/ 1 w 529"/>
                <a:gd name="T15" fmla="*/ 1 h 437"/>
                <a:gd name="T16" fmla="*/ 1 w 529"/>
                <a:gd name="T17" fmla="*/ 1 h 437"/>
                <a:gd name="T18" fmla="*/ 1 w 529"/>
                <a:gd name="T19" fmla="*/ 1 h 437"/>
                <a:gd name="T20" fmla="*/ 1 w 529"/>
                <a:gd name="T21" fmla="*/ 1 h 437"/>
                <a:gd name="T22" fmla="*/ 1 w 529"/>
                <a:gd name="T23" fmla="*/ 1 h 437"/>
                <a:gd name="T24" fmla="*/ 1 w 529"/>
                <a:gd name="T25" fmla="*/ 1 h 437"/>
                <a:gd name="T26" fmla="*/ 1 w 529"/>
                <a:gd name="T27" fmla="*/ 1 h 437"/>
                <a:gd name="T28" fmla="*/ 1 w 529"/>
                <a:gd name="T29" fmla="*/ 1 h 437"/>
                <a:gd name="T30" fmla="*/ 1 w 529"/>
                <a:gd name="T31" fmla="*/ 1 h 437"/>
                <a:gd name="T32" fmla="*/ 1 w 529"/>
                <a:gd name="T33" fmla="*/ 1 h 437"/>
                <a:gd name="T34" fmla="*/ 1 w 529"/>
                <a:gd name="T35" fmla="*/ 1 h 437"/>
                <a:gd name="T36" fmla="*/ 1 w 529"/>
                <a:gd name="T37" fmla="*/ 1 h 437"/>
                <a:gd name="T38" fmla="*/ 1 w 529"/>
                <a:gd name="T39" fmla="*/ 1 h 437"/>
                <a:gd name="T40" fmla="*/ 1 w 529"/>
                <a:gd name="T41" fmla="*/ 1 h 437"/>
                <a:gd name="T42" fmla="*/ 1 w 529"/>
                <a:gd name="T43" fmla="*/ 1 h 437"/>
                <a:gd name="T44" fmla="*/ 1 w 529"/>
                <a:gd name="T45" fmla="*/ 1 h 437"/>
                <a:gd name="T46" fmla="*/ 1 w 529"/>
                <a:gd name="T47" fmla="*/ 1 h 437"/>
                <a:gd name="T48" fmla="*/ 1 w 529"/>
                <a:gd name="T49" fmla="*/ 1 h 437"/>
                <a:gd name="T50" fmla="*/ 1 w 529"/>
                <a:gd name="T51" fmla="*/ 1 h 437"/>
                <a:gd name="T52" fmla="*/ 0 w 529"/>
                <a:gd name="T53" fmla="*/ 1 h 437"/>
                <a:gd name="T54" fmla="*/ 1 w 529"/>
                <a:gd name="T55" fmla="*/ 1 h 437"/>
                <a:gd name="T56" fmla="*/ 1 w 529"/>
                <a:gd name="T57" fmla="*/ 1 h 437"/>
                <a:gd name="T58" fmla="*/ 1 w 529"/>
                <a:gd name="T59" fmla="*/ 1 h 437"/>
                <a:gd name="T60" fmla="*/ 1 w 529"/>
                <a:gd name="T61" fmla="*/ 1 h 437"/>
                <a:gd name="T62" fmla="*/ 1 w 529"/>
                <a:gd name="T63" fmla="*/ 1 h 437"/>
                <a:gd name="T64" fmla="*/ 1 w 529"/>
                <a:gd name="T65" fmla="*/ 1 h 437"/>
                <a:gd name="T66" fmla="*/ 1 w 529"/>
                <a:gd name="T67" fmla="*/ 1 h 437"/>
                <a:gd name="T68" fmla="*/ 1 w 529"/>
                <a:gd name="T69" fmla="*/ 0 h 437"/>
                <a:gd name="T70" fmla="*/ 1 w 529"/>
                <a:gd name="T71" fmla="*/ 1 h 437"/>
                <a:gd name="T72" fmla="*/ 1 w 529"/>
                <a:gd name="T73" fmla="*/ 1 h 437"/>
                <a:gd name="T74" fmla="*/ 1 w 529"/>
                <a:gd name="T75" fmla="*/ 1 h 437"/>
                <a:gd name="T76" fmla="*/ 1 w 529"/>
                <a:gd name="T77" fmla="*/ 1 h 437"/>
                <a:gd name="T78" fmla="*/ 1 w 529"/>
                <a:gd name="T79" fmla="*/ 1 h 437"/>
                <a:gd name="T80" fmla="*/ 1 w 529"/>
                <a:gd name="T81" fmla="*/ 1 h 437"/>
                <a:gd name="T82" fmla="*/ 1 w 529"/>
                <a:gd name="T83" fmla="*/ 1 h 437"/>
                <a:gd name="T84" fmla="*/ 1 w 529"/>
                <a:gd name="T85" fmla="*/ 1 h 437"/>
                <a:gd name="T86" fmla="*/ 1 w 529"/>
                <a:gd name="T87" fmla="*/ 1 h 4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9" h="437">
                  <a:moveTo>
                    <a:pt x="529" y="115"/>
                  </a:moveTo>
                  <a:lnTo>
                    <a:pt x="424" y="437"/>
                  </a:lnTo>
                  <a:lnTo>
                    <a:pt x="441" y="399"/>
                  </a:lnTo>
                  <a:lnTo>
                    <a:pt x="452" y="364"/>
                  </a:lnTo>
                  <a:lnTo>
                    <a:pt x="458" y="332"/>
                  </a:lnTo>
                  <a:lnTo>
                    <a:pt x="460" y="304"/>
                  </a:lnTo>
                  <a:lnTo>
                    <a:pt x="460" y="280"/>
                  </a:lnTo>
                  <a:lnTo>
                    <a:pt x="458" y="260"/>
                  </a:lnTo>
                  <a:lnTo>
                    <a:pt x="454" y="244"/>
                  </a:lnTo>
                  <a:lnTo>
                    <a:pt x="451" y="233"/>
                  </a:lnTo>
                  <a:lnTo>
                    <a:pt x="448" y="226"/>
                  </a:lnTo>
                  <a:lnTo>
                    <a:pt x="447" y="223"/>
                  </a:lnTo>
                  <a:lnTo>
                    <a:pt x="435" y="229"/>
                  </a:lnTo>
                  <a:lnTo>
                    <a:pt x="424" y="241"/>
                  </a:lnTo>
                  <a:lnTo>
                    <a:pt x="414" y="259"/>
                  </a:lnTo>
                  <a:lnTo>
                    <a:pt x="403" y="279"/>
                  </a:lnTo>
                  <a:lnTo>
                    <a:pt x="395" y="301"/>
                  </a:lnTo>
                  <a:lnTo>
                    <a:pt x="386" y="322"/>
                  </a:lnTo>
                  <a:lnTo>
                    <a:pt x="380" y="342"/>
                  </a:lnTo>
                  <a:lnTo>
                    <a:pt x="376" y="358"/>
                  </a:lnTo>
                  <a:lnTo>
                    <a:pt x="373" y="368"/>
                  </a:lnTo>
                  <a:lnTo>
                    <a:pt x="372" y="373"/>
                  </a:lnTo>
                  <a:lnTo>
                    <a:pt x="387" y="321"/>
                  </a:lnTo>
                  <a:lnTo>
                    <a:pt x="397" y="280"/>
                  </a:lnTo>
                  <a:lnTo>
                    <a:pt x="399" y="251"/>
                  </a:lnTo>
                  <a:lnTo>
                    <a:pt x="398" y="229"/>
                  </a:lnTo>
                  <a:lnTo>
                    <a:pt x="393" y="215"/>
                  </a:lnTo>
                  <a:lnTo>
                    <a:pt x="387" y="206"/>
                  </a:lnTo>
                  <a:lnTo>
                    <a:pt x="380" y="202"/>
                  </a:lnTo>
                  <a:lnTo>
                    <a:pt x="373" y="201"/>
                  </a:lnTo>
                  <a:lnTo>
                    <a:pt x="368" y="201"/>
                  </a:lnTo>
                  <a:lnTo>
                    <a:pt x="366" y="202"/>
                  </a:lnTo>
                  <a:lnTo>
                    <a:pt x="354" y="207"/>
                  </a:lnTo>
                  <a:lnTo>
                    <a:pt x="340" y="217"/>
                  </a:lnTo>
                  <a:lnTo>
                    <a:pt x="326" y="231"/>
                  </a:lnTo>
                  <a:lnTo>
                    <a:pt x="311" y="247"/>
                  </a:lnTo>
                  <a:lnTo>
                    <a:pt x="297" y="265"/>
                  </a:lnTo>
                  <a:lnTo>
                    <a:pt x="284" y="282"/>
                  </a:lnTo>
                  <a:lnTo>
                    <a:pt x="273" y="298"/>
                  </a:lnTo>
                  <a:lnTo>
                    <a:pt x="265" y="311"/>
                  </a:lnTo>
                  <a:lnTo>
                    <a:pt x="260" y="320"/>
                  </a:lnTo>
                  <a:lnTo>
                    <a:pt x="258" y="323"/>
                  </a:lnTo>
                  <a:lnTo>
                    <a:pt x="305" y="240"/>
                  </a:lnTo>
                  <a:lnTo>
                    <a:pt x="318" y="216"/>
                  </a:lnTo>
                  <a:lnTo>
                    <a:pt x="324" y="200"/>
                  </a:lnTo>
                  <a:lnTo>
                    <a:pt x="323" y="188"/>
                  </a:lnTo>
                  <a:lnTo>
                    <a:pt x="316" y="179"/>
                  </a:lnTo>
                  <a:lnTo>
                    <a:pt x="306" y="176"/>
                  </a:lnTo>
                  <a:lnTo>
                    <a:pt x="296" y="175"/>
                  </a:lnTo>
                  <a:lnTo>
                    <a:pt x="284" y="176"/>
                  </a:lnTo>
                  <a:lnTo>
                    <a:pt x="274" y="177"/>
                  </a:lnTo>
                  <a:lnTo>
                    <a:pt x="267" y="179"/>
                  </a:lnTo>
                  <a:lnTo>
                    <a:pt x="264" y="179"/>
                  </a:lnTo>
                  <a:lnTo>
                    <a:pt x="0" y="346"/>
                  </a:lnTo>
                  <a:lnTo>
                    <a:pt x="256" y="164"/>
                  </a:lnTo>
                  <a:lnTo>
                    <a:pt x="255" y="149"/>
                  </a:lnTo>
                  <a:lnTo>
                    <a:pt x="243" y="140"/>
                  </a:lnTo>
                  <a:lnTo>
                    <a:pt x="223" y="140"/>
                  </a:lnTo>
                  <a:lnTo>
                    <a:pt x="198" y="145"/>
                  </a:lnTo>
                  <a:lnTo>
                    <a:pt x="169" y="153"/>
                  </a:lnTo>
                  <a:lnTo>
                    <a:pt x="141" y="163"/>
                  </a:lnTo>
                  <a:lnTo>
                    <a:pt x="115" y="173"/>
                  </a:lnTo>
                  <a:lnTo>
                    <a:pt x="92" y="183"/>
                  </a:lnTo>
                  <a:lnTo>
                    <a:pt x="78" y="190"/>
                  </a:lnTo>
                  <a:lnTo>
                    <a:pt x="72" y="194"/>
                  </a:lnTo>
                  <a:lnTo>
                    <a:pt x="430" y="5"/>
                  </a:lnTo>
                  <a:lnTo>
                    <a:pt x="433" y="5"/>
                  </a:lnTo>
                  <a:lnTo>
                    <a:pt x="438" y="2"/>
                  </a:lnTo>
                  <a:lnTo>
                    <a:pt x="446" y="1"/>
                  </a:lnTo>
                  <a:lnTo>
                    <a:pt x="455" y="0"/>
                  </a:lnTo>
                  <a:lnTo>
                    <a:pt x="465" y="0"/>
                  </a:lnTo>
                  <a:lnTo>
                    <a:pt x="476" y="2"/>
                  </a:lnTo>
                  <a:lnTo>
                    <a:pt x="484" y="7"/>
                  </a:lnTo>
                  <a:lnTo>
                    <a:pt x="491" y="15"/>
                  </a:lnTo>
                  <a:lnTo>
                    <a:pt x="496" y="28"/>
                  </a:lnTo>
                  <a:lnTo>
                    <a:pt x="496" y="46"/>
                  </a:lnTo>
                  <a:lnTo>
                    <a:pt x="496" y="47"/>
                  </a:lnTo>
                  <a:lnTo>
                    <a:pt x="496" y="52"/>
                  </a:lnTo>
                  <a:lnTo>
                    <a:pt x="496" y="58"/>
                  </a:lnTo>
                  <a:lnTo>
                    <a:pt x="496" y="67"/>
                  </a:lnTo>
                  <a:lnTo>
                    <a:pt x="497" y="76"/>
                  </a:lnTo>
                  <a:lnTo>
                    <a:pt x="501" y="86"/>
                  </a:lnTo>
                  <a:lnTo>
                    <a:pt x="504" y="95"/>
                  </a:lnTo>
                  <a:lnTo>
                    <a:pt x="510" y="103"/>
                  </a:lnTo>
                  <a:lnTo>
                    <a:pt x="519" y="110"/>
                  </a:lnTo>
                  <a:lnTo>
                    <a:pt x="529" y="116"/>
                  </a:lnTo>
                  <a:lnTo>
                    <a:pt x="529" y="115"/>
                  </a:lnTo>
                  <a:close/>
                </a:path>
              </a:pathLst>
            </a:custGeom>
            <a:solidFill>
              <a:srgbClr val="FFD0E2"/>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74" name="Freeform 85"/>
            <p:cNvSpPr/>
            <p:nvPr/>
          </p:nvSpPr>
          <p:spPr bwMode="ltGray">
            <a:xfrm>
              <a:off x="4581" y="2922"/>
              <a:ext cx="262" cy="216"/>
            </a:xfrm>
            <a:custGeom>
              <a:avLst/>
              <a:gdLst>
                <a:gd name="T0" fmla="*/ 1 w 524"/>
                <a:gd name="T1" fmla="*/ 0 h 433"/>
                <a:gd name="T2" fmla="*/ 1 w 524"/>
                <a:gd name="T3" fmla="*/ 0 h 433"/>
                <a:gd name="T4" fmla="*/ 1 w 524"/>
                <a:gd name="T5" fmla="*/ 0 h 433"/>
                <a:gd name="T6" fmla="*/ 1 w 524"/>
                <a:gd name="T7" fmla="*/ 0 h 433"/>
                <a:gd name="T8" fmla="*/ 1 w 524"/>
                <a:gd name="T9" fmla="*/ 0 h 433"/>
                <a:gd name="T10" fmla="*/ 1 w 524"/>
                <a:gd name="T11" fmla="*/ 0 h 433"/>
                <a:gd name="T12" fmla="*/ 1 w 524"/>
                <a:gd name="T13" fmla="*/ 0 h 433"/>
                <a:gd name="T14" fmla="*/ 1 w 524"/>
                <a:gd name="T15" fmla="*/ 0 h 433"/>
                <a:gd name="T16" fmla="*/ 1 w 524"/>
                <a:gd name="T17" fmla="*/ 0 h 433"/>
                <a:gd name="T18" fmla="*/ 1 w 524"/>
                <a:gd name="T19" fmla="*/ 0 h 433"/>
                <a:gd name="T20" fmla="*/ 1 w 524"/>
                <a:gd name="T21" fmla="*/ 0 h 433"/>
                <a:gd name="T22" fmla="*/ 1 w 524"/>
                <a:gd name="T23" fmla="*/ 0 h 433"/>
                <a:gd name="T24" fmla="*/ 1 w 524"/>
                <a:gd name="T25" fmla="*/ 0 h 433"/>
                <a:gd name="T26" fmla="*/ 1 w 524"/>
                <a:gd name="T27" fmla="*/ 0 h 433"/>
                <a:gd name="T28" fmla="*/ 1 w 524"/>
                <a:gd name="T29" fmla="*/ 0 h 433"/>
                <a:gd name="T30" fmla="*/ 1 w 524"/>
                <a:gd name="T31" fmla="*/ 0 h 433"/>
                <a:gd name="T32" fmla="*/ 1 w 524"/>
                <a:gd name="T33" fmla="*/ 0 h 433"/>
                <a:gd name="T34" fmla="*/ 1 w 524"/>
                <a:gd name="T35" fmla="*/ 0 h 433"/>
                <a:gd name="T36" fmla="*/ 1 w 524"/>
                <a:gd name="T37" fmla="*/ 0 h 433"/>
                <a:gd name="T38" fmla="*/ 1 w 524"/>
                <a:gd name="T39" fmla="*/ 0 h 433"/>
                <a:gd name="T40" fmla="*/ 1 w 524"/>
                <a:gd name="T41" fmla="*/ 0 h 433"/>
                <a:gd name="T42" fmla="*/ 1 w 524"/>
                <a:gd name="T43" fmla="*/ 0 h 433"/>
                <a:gd name="T44" fmla="*/ 1 w 524"/>
                <a:gd name="T45" fmla="*/ 0 h 433"/>
                <a:gd name="T46" fmla="*/ 1 w 524"/>
                <a:gd name="T47" fmla="*/ 0 h 433"/>
                <a:gd name="T48" fmla="*/ 1 w 524"/>
                <a:gd name="T49" fmla="*/ 0 h 433"/>
                <a:gd name="T50" fmla="*/ 1 w 524"/>
                <a:gd name="T51" fmla="*/ 0 h 433"/>
                <a:gd name="T52" fmla="*/ 0 w 524"/>
                <a:gd name="T53" fmla="*/ 0 h 433"/>
                <a:gd name="T54" fmla="*/ 1 w 524"/>
                <a:gd name="T55" fmla="*/ 0 h 433"/>
                <a:gd name="T56" fmla="*/ 1 w 524"/>
                <a:gd name="T57" fmla="*/ 0 h 433"/>
                <a:gd name="T58" fmla="*/ 1 w 524"/>
                <a:gd name="T59" fmla="*/ 0 h 433"/>
                <a:gd name="T60" fmla="*/ 1 w 524"/>
                <a:gd name="T61" fmla="*/ 0 h 433"/>
                <a:gd name="T62" fmla="*/ 1 w 524"/>
                <a:gd name="T63" fmla="*/ 0 h 433"/>
                <a:gd name="T64" fmla="*/ 1 w 524"/>
                <a:gd name="T65" fmla="*/ 0 h 433"/>
                <a:gd name="T66" fmla="*/ 1 w 524"/>
                <a:gd name="T67" fmla="*/ 0 h 433"/>
                <a:gd name="T68" fmla="*/ 1 w 524"/>
                <a:gd name="T69" fmla="*/ 0 h 433"/>
                <a:gd name="T70" fmla="*/ 1 w 524"/>
                <a:gd name="T71" fmla="*/ 0 h 433"/>
                <a:gd name="T72" fmla="*/ 1 w 524"/>
                <a:gd name="T73" fmla="*/ 0 h 433"/>
                <a:gd name="T74" fmla="*/ 1 w 524"/>
                <a:gd name="T75" fmla="*/ 0 h 433"/>
                <a:gd name="T76" fmla="*/ 1 w 524"/>
                <a:gd name="T77" fmla="*/ 0 h 433"/>
                <a:gd name="T78" fmla="*/ 1 w 524"/>
                <a:gd name="T79" fmla="*/ 0 h 433"/>
                <a:gd name="T80" fmla="*/ 1 w 524"/>
                <a:gd name="T81" fmla="*/ 0 h 433"/>
                <a:gd name="T82" fmla="*/ 1 w 524"/>
                <a:gd name="T83" fmla="*/ 0 h 433"/>
                <a:gd name="T84" fmla="*/ 1 w 524"/>
                <a:gd name="T85" fmla="*/ 0 h 4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24" h="433">
                  <a:moveTo>
                    <a:pt x="524" y="115"/>
                  </a:moveTo>
                  <a:lnTo>
                    <a:pt x="422" y="433"/>
                  </a:lnTo>
                  <a:lnTo>
                    <a:pt x="437" y="395"/>
                  </a:lnTo>
                  <a:lnTo>
                    <a:pt x="448" y="359"/>
                  </a:lnTo>
                  <a:lnTo>
                    <a:pt x="455" y="328"/>
                  </a:lnTo>
                  <a:lnTo>
                    <a:pt x="457" y="301"/>
                  </a:lnTo>
                  <a:lnTo>
                    <a:pt x="456" y="277"/>
                  </a:lnTo>
                  <a:lnTo>
                    <a:pt x="454" y="257"/>
                  </a:lnTo>
                  <a:lnTo>
                    <a:pt x="450" y="241"/>
                  </a:lnTo>
                  <a:lnTo>
                    <a:pt x="448" y="230"/>
                  </a:lnTo>
                  <a:lnTo>
                    <a:pt x="444" y="222"/>
                  </a:lnTo>
                  <a:lnTo>
                    <a:pt x="443" y="220"/>
                  </a:lnTo>
                  <a:lnTo>
                    <a:pt x="431" y="226"/>
                  </a:lnTo>
                  <a:lnTo>
                    <a:pt x="420" y="238"/>
                  </a:lnTo>
                  <a:lnTo>
                    <a:pt x="410" y="256"/>
                  </a:lnTo>
                  <a:lnTo>
                    <a:pt x="400" y="276"/>
                  </a:lnTo>
                  <a:lnTo>
                    <a:pt x="392" y="297"/>
                  </a:lnTo>
                  <a:lnTo>
                    <a:pt x="383" y="319"/>
                  </a:lnTo>
                  <a:lnTo>
                    <a:pt x="378" y="338"/>
                  </a:lnTo>
                  <a:lnTo>
                    <a:pt x="373" y="354"/>
                  </a:lnTo>
                  <a:lnTo>
                    <a:pt x="370" y="365"/>
                  </a:lnTo>
                  <a:lnTo>
                    <a:pt x="369" y="369"/>
                  </a:lnTo>
                  <a:lnTo>
                    <a:pt x="385" y="318"/>
                  </a:lnTo>
                  <a:lnTo>
                    <a:pt x="393" y="277"/>
                  </a:lnTo>
                  <a:lnTo>
                    <a:pt x="397" y="247"/>
                  </a:lnTo>
                  <a:lnTo>
                    <a:pt x="395" y="226"/>
                  </a:lnTo>
                  <a:lnTo>
                    <a:pt x="391" y="212"/>
                  </a:lnTo>
                  <a:lnTo>
                    <a:pt x="385" y="203"/>
                  </a:lnTo>
                  <a:lnTo>
                    <a:pt x="378" y="199"/>
                  </a:lnTo>
                  <a:lnTo>
                    <a:pt x="370" y="197"/>
                  </a:lnTo>
                  <a:lnTo>
                    <a:pt x="366" y="199"/>
                  </a:lnTo>
                  <a:lnTo>
                    <a:pt x="363" y="199"/>
                  </a:lnTo>
                  <a:lnTo>
                    <a:pt x="351" y="203"/>
                  </a:lnTo>
                  <a:lnTo>
                    <a:pt x="337" y="214"/>
                  </a:lnTo>
                  <a:lnTo>
                    <a:pt x="323" y="228"/>
                  </a:lnTo>
                  <a:lnTo>
                    <a:pt x="308" y="244"/>
                  </a:lnTo>
                  <a:lnTo>
                    <a:pt x="294" y="262"/>
                  </a:lnTo>
                  <a:lnTo>
                    <a:pt x="282" y="278"/>
                  </a:lnTo>
                  <a:lnTo>
                    <a:pt x="271" y="295"/>
                  </a:lnTo>
                  <a:lnTo>
                    <a:pt x="263" y="307"/>
                  </a:lnTo>
                  <a:lnTo>
                    <a:pt x="257" y="316"/>
                  </a:lnTo>
                  <a:lnTo>
                    <a:pt x="256" y="319"/>
                  </a:lnTo>
                  <a:lnTo>
                    <a:pt x="304" y="237"/>
                  </a:lnTo>
                  <a:lnTo>
                    <a:pt x="317" y="214"/>
                  </a:lnTo>
                  <a:lnTo>
                    <a:pt x="322" y="196"/>
                  </a:lnTo>
                  <a:lnTo>
                    <a:pt x="320" y="184"/>
                  </a:lnTo>
                  <a:lnTo>
                    <a:pt x="314" y="177"/>
                  </a:lnTo>
                  <a:lnTo>
                    <a:pt x="305" y="174"/>
                  </a:lnTo>
                  <a:lnTo>
                    <a:pt x="293" y="172"/>
                  </a:lnTo>
                  <a:lnTo>
                    <a:pt x="282" y="174"/>
                  </a:lnTo>
                  <a:lnTo>
                    <a:pt x="271" y="175"/>
                  </a:lnTo>
                  <a:lnTo>
                    <a:pt x="264" y="176"/>
                  </a:lnTo>
                  <a:lnTo>
                    <a:pt x="262" y="177"/>
                  </a:lnTo>
                  <a:lnTo>
                    <a:pt x="0" y="341"/>
                  </a:lnTo>
                  <a:lnTo>
                    <a:pt x="254" y="161"/>
                  </a:lnTo>
                  <a:lnTo>
                    <a:pt x="252" y="146"/>
                  </a:lnTo>
                  <a:lnTo>
                    <a:pt x="242" y="138"/>
                  </a:lnTo>
                  <a:lnTo>
                    <a:pt x="221" y="138"/>
                  </a:lnTo>
                  <a:lnTo>
                    <a:pt x="196" y="143"/>
                  </a:lnTo>
                  <a:lnTo>
                    <a:pt x="169" y="151"/>
                  </a:lnTo>
                  <a:lnTo>
                    <a:pt x="140" y="161"/>
                  </a:lnTo>
                  <a:lnTo>
                    <a:pt x="114" y="171"/>
                  </a:lnTo>
                  <a:lnTo>
                    <a:pt x="92" y="181"/>
                  </a:lnTo>
                  <a:lnTo>
                    <a:pt x="77" y="188"/>
                  </a:lnTo>
                  <a:lnTo>
                    <a:pt x="71" y="190"/>
                  </a:lnTo>
                  <a:lnTo>
                    <a:pt x="426" y="5"/>
                  </a:lnTo>
                  <a:lnTo>
                    <a:pt x="429" y="4"/>
                  </a:lnTo>
                  <a:lnTo>
                    <a:pt x="434" y="3"/>
                  </a:lnTo>
                  <a:lnTo>
                    <a:pt x="442" y="1"/>
                  </a:lnTo>
                  <a:lnTo>
                    <a:pt x="450" y="0"/>
                  </a:lnTo>
                  <a:lnTo>
                    <a:pt x="461" y="0"/>
                  </a:lnTo>
                  <a:lnTo>
                    <a:pt x="470" y="3"/>
                  </a:lnTo>
                  <a:lnTo>
                    <a:pt x="479" y="7"/>
                  </a:lnTo>
                  <a:lnTo>
                    <a:pt x="486" y="16"/>
                  </a:lnTo>
                  <a:lnTo>
                    <a:pt x="490" y="27"/>
                  </a:lnTo>
                  <a:lnTo>
                    <a:pt x="491" y="45"/>
                  </a:lnTo>
                  <a:lnTo>
                    <a:pt x="491" y="46"/>
                  </a:lnTo>
                  <a:lnTo>
                    <a:pt x="491" y="51"/>
                  </a:lnTo>
                  <a:lnTo>
                    <a:pt x="491" y="58"/>
                  </a:lnTo>
                  <a:lnTo>
                    <a:pt x="491" y="67"/>
                  </a:lnTo>
                  <a:lnTo>
                    <a:pt x="492" y="76"/>
                  </a:lnTo>
                  <a:lnTo>
                    <a:pt x="495" y="86"/>
                  </a:lnTo>
                  <a:lnTo>
                    <a:pt x="499" y="95"/>
                  </a:lnTo>
                  <a:lnTo>
                    <a:pt x="505" y="104"/>
                  </a:lnTo>
                  <a:lnTo>
                    <a:pt x="513" y="111"/>
                  </a:lnTo>
                  <a:lnTo>
                    <a:pt x="524" y="115"/>
                  </a:lnTo>
                  <a:close/>
                </a:path>
              </a:pathLst>
            </a:custGeom>
            <a:solidFill>
              <a:srgbClr val="FFD3E4"/>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75" name="Freeform 86"/>
            <p:cNvSpPr/>
            <p:nvPr/>
          </p:nvSpPr>
          <p:spPr bwMode="ltGray">
            <a:xfrm>
              <a:off x="4583" y="2922"/>
              <a:ext cx="259" cy="214"/>
            </a:xfrm>
            <a:custGeom>
              <a:avLst/>
              <a:gdLst>
                <a:gd name="T0" fmla="*/ 1 w 518"/>
                <a:gd name="T1" fmla="*/ 1 h 428"/>
                <a:gd name="T2" fmla="*/ 1 w 518"/>
                <a:gd name="T3" fmla="*/ 1 h 428"/>
                <a:gd name="T4" fmla="*/ 1 w 518"/>
                <a:gd name="T5" fmla="*/ 1 h 428"/>
                <a:gd name="T6" fmla="*/ 1 w 518"/>
                <a:gd name="T7" fmla="*/ 1 h 428"/>
                <a:gd name="T8" fmla="*/ 1 w 518"/>
                <a:gd name="T9" fmla="*/ 1 h 428"/>
                <a:gd name="T10" fmla="*/ 1 w 518"/>
                <a:gd name="T11" fmla="*/ 1 h 428"/>
                <a:gd name="T12" fmla="*/ 1 w 518"/>
                <a:gd name="T13" fmla="*/ 1 h 428"/>
                <a:gd name="T14" fmla="*/ 1 w 518"/>
                <a:gd name="T15" fmla="*/ 1 h 428"/>
                <a:gd name="T16" fmla="*/ 1 w 518"/>
                <a:gd name="T17" fmla="*/ 1 h 428"/>
                <a:gd name="T18" fmla="*/ 1 w 518"/>
                <a:gd name="T19" fmla="*/ 1 h 428"/>
                <a:gd name="T20" fmla="*/ 1 w 518"/>
                <a:gd name="T21" fmla="*/ 1 h 428"/>
                <a:gd name="T22" fmla="*/ 1 w 518"/>
                <a:gd name="T23" fmla="*/ 1 h 428"/>
                <a:gd name="T24" fmla="*/ 1 w 518"/>
                <a:gd name="T25" fmla="*/ 1 h 428"/>
                <a:gd name="T26" fmla="*/ 1 w 518"/>
                <a:gd name="T27" fmla="*/ 1 h 428"/>
                <a:gd name="T28" fmla="*/ 1 w 518"/>
                <a:gd name="T29" fmla="*/ 1 h 428"/>
                <a:gd name="T30" fmla="*/ 1 w 518"/>
                <a:gd name="T31" fmla="*/ 1 h 428"/>
                <a:gd name="T32" fmla="*/ 1 w 518"/>
                <a:gd name="T33" fmla="*/ 1 h 428"/>
                <a:gd name="T34" fmla="*/ 1 w 518"/>
                <a:gd name="T35" fmla="*/ 1 h 428"/>
                <a:gd name="T36" fmla="*/ 1 w 518"/>
                <a:gd name="T37" fmla="*/ 1 h 428"/>
                <a:gd name="T38" fmla="*/ 1 w 518"/>
                <a:gd name="T39" fmla="*/ 1 h 428"/>
                <a:gd name="T40" fmla="*/ 1 w 518"/>
                <a:gd name="T41" fmla="*/ 1 h 428"/>
                <a:gd name="T42" fmla="*/ 1 w 518"/>
                <a:gd name="T43" fmla="*/ 1 h 428"/>
                <a:gd name="T44" fmla="*/ 1 w 518"/>
                <a:gd name="T45" fmla="*/ 1 h 428"/>
                <a:gd name="T46" fmla="*/ 1 w 518"/>
                <a:gd name="T47" fmla="*/ 1 h 428"/>
                <a:gd name="T48" fmla="*/ 1 w 518"/>
                <a:gd name="T49" fmla="*/ 1 h 428"/>
                <a:gd name="T50" fmla="*/ 1 w 518"/>
                <a:gd name="T51" fmla="*/ 1 h 428"/>
                <a:gd name="T52" fmla="*/ 0 w 518"/>
                <a:gd name="T53" fmla="*/ 1 h 428"/>
                <a:gd name="T54" fmla="*/ 1 w 518"/>
                <a:gd name="T55" fmla="*/ 1 h 428"/>
                <a:gd name="T56" fmla="*/ 1 w 518"/>
                <a:gd name="T57" fmla="*/ 1 h 428"/>
                <a:gd name="T58" fmla="*/ 1 w 518"/>
                <a:gd name="T59" fmla="*/ 1 h 428"/>
                <a:gd name="T60" fmla="*/ 1 w 518"/>
                <a:gd name="T61" fmla="*/ 1 h 428"/>
                <a:gd name="T62" fmla="*/ 1 w 518"/>
                <a:gd name="T63" fmla="*/ 1 h 428"/>
                <a:gd name="T64" fmla="*/ 1 w 518"/>
                <a:gd name="T65" fmla="*/ 1 h 428"/>
                <a:gd name="T66" fmla="*/ 1 w 518"/>
                <a:gd name="T67" fmla="*/ 1 h 428"/>
                <a:gd name="T68" fmla="*/ 1 w 518"/>
                <a:gd name="T69" fmla="*/ 0 h 428"/>
                <a:gd name="T70" fmla="*/ 1 w 518"/>
                <a:gd name="T71" fmla="*/ 1 h 428"/>
                <a:gd name="T72" fmla="*/ 1 w 518"/>
                <a:gd name="T73" fmla="*/ 1 h 428"/>
                <a:gd name="T74" fmla="*/ 1 w 518"/>
                <a:gd name="T75" fmla="*/ 1 h 428"/>
                <a:gd name="T76" fmla="*/ 1 w 518"/>
                <a:gd name="T77" fmla="*/ 1 h 428"/>
                <a:gd name="T78" fmla="*/ 1 w 518"/>
                <a:gd name="T79" fmla="*/ 1 h 428"/>
                <a:gd name="T80" fmla="*/ 1 w 518"/>
                <a:gd name="T81" fmla="*/ 1 h 428"/>
                <a:gd name="T82" fmla="*/ 1 w 518"/>
                <a:gd name="T83" fmla="*/ 1 h 428"/>
                <a:gd name="T84" fmla="*/ 1 w 518"/>
                <a:gd name="T85" fmla="*/ 1 h 428"/>
                <a:gd name="T86" fmla="*/ 1 w 518"/>
                <a:gd name="T87" fmla="*/ 1 h 4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8" h="428">
                  <a:moveTo>
                    <a:pt x="517" y="114"/>
                  </a:moveTo>
                  <a:lnTo>
                    <a:pt x="417" y="428"/>
                  </a:lnTo>
                  <a:lnTo>
                    <a:pt x="433" y="390"/>
                  </a:lnTo>
                  <a:lnTo>
                    <a:pt x="444" y="356"/>
                  </a:lnTo>
                  <a:lnTo>
                    <a:pt x="450" y="325"/>
                  </a:lnTo>
                  <a:lnTo>
                    <a:pt x="452" y="296"/>
                  </a:lnTo>
                  <a:lnTo>
                    <a:pt x="451" y="274"/>
                  </a:lnTo>
                  <a:lnTo>
                    <a:pt x="449" y="254"/>
                  </a:lnTo>
                  <a:lnTo>
                    <a:pt x="446" y="238"/>
                  </a:lnTo>
                  <a:lnTo>
                    <a:pt x="443" y="226"/>
                  </a:lnTo>
                  <a:lnTo>
                    <a:pt x="439" y="219"/>
                  </a:lnTo>
                  <a:lnTo>
                    <a:pt x="439" y="217"/>
                  </a:lnTo>
                  <a:lnTo>
                    <a:pt x="427" y="223"/>
                  </a:lnTo>
                  <a:lnTo>
                    <a:pt x="417" y="236"/>
                  </a:lnTo>
                  <a:lnTo>
                    <a:pt x="406" y="252"/>
                  </a:lnTo>
                  <a:lnTo>
                    <a:pt x="396" y="273"/>
                  </a:lnTo>
                  <a:lnTo>
                    <a:pt x="387" y="294"/>
                  </a:lnTo>
                  <a:lnTo>
                    <a:pt x="380" y="314"/>
                  </a:lnTo>
                  <a:lnTo>
                    <a:pt x="374" y="334"/>
                  </a:lnTo>
                  <a:lnTo>
                    <a:pt x="369" y="350"/>
                  </a:lnTo>
                  <a:lnTo>
                    <a:pt x="365" y="361"/>
                  </a:lnTo>
                  <a:lnTo>
                    <a:pt x="365" y="364"/>
                  </a:lnTo>
                  <a:lnTo>
                    <a:pt x="381" y="313"/>
                  </a:lnTo>
                  <a:lnTo>
                    <a:pt x="389" y="274"/>
                  </a:lnTo>
                  <a:lnTo>
                    <a:pt x="393" y="244"/>
                  </a:lnTo>
                  <a:lnTo>
                    <a:pt x="392" y="223"/>
                  </a:lnTo>
                  <a:lnTo>
                    <a:pt x="387" y="208"/>
                  </a:lnTo>
                  <a:lnTo>
                    <a:pt x="380" y="200"/>
                  </a:lnTo>
                  <a:lnTo>
                    <a:pt x="373" y="196"/>
                  </a:lnTo>
                  <a:lnTo>
                    <a:pt x="367" y="195"/>
                  </a:lnTo>
                  <a:lnTo>
                    <a:pt x="362" y="195"/>
                  </a:lnTo>
                  <a:lnTo>
                    <a:pt x="359" y="196"/>
                  </a:lnTo>
                  <a:lnTo>
                    <a:pt x="347" y="201"/>
                  </a:lnTo>
                  <a:lnTo>
                    <a:pt x="333" y="211"/>
                  </a:lnTo>
                  <a:lnTo>
                    <a:pt x="319" y="225"/>
                  </a:lnTo>
                  <a:lnTo>
                    <a:pt x="305" y="242"/>
                  </a:lnTo>
                  <a:lnTo>
                    <a:pt x="291" y="258"/>
                  </a:lnTo>
                  <a:lnTo>
                    <a:pt x="278" y="275"/>
                  </a:lnTo>
                  <a:lnTo>
                    <a:pt x="268" y="290"/>
                  </a:lnTo>
                  <a:lnTo>
                    <a:pt x="259" y="303"/>
                  </a:lnTo>
                  <a:lnTo>
                    <a:pt x="255" y="312"/>
                  </a:lnTo>
                  <a:lnTo>
                    <a:pt x="252" y="315"/>
                  </a:lnTo>
                  <a:lnTo>
                    <a:pt x="300" y="234"/>
                  </a:lnTo>
                  <a:lnTo>
                    <a:pt x="313" y="211"/>
                  </a:lnTo>
                  <a:lnTo>
                    <a:pt x="318" y="194"/>
                  </a:lnTo>
                  <a:lnTo>
                    <a:pt x="317" y="182"/>
                  </a:lnTo>
                  <a:lnTo>
                    <a:pt x="311" y="175"/>
                  </a:lnTo>
                  <a:lnTo>
                    <a:pt x="301" y="171"/>
                  </a:lnTo>
                  <a:lnTo>
                    <a:pt x="290" y="170"/>
                  </a:lnTo>
                  <a:lnTo>
                    <a:pt x="278" y="170"/>
                  </a:lnTo>
                  <a:lnTo>
                    <a:pt x="269" y="173"/>
                  </a:lnTo>
                  <a:lnTo>
                    <a:pt x="262" y="174"/>
                  </a:lnTo>
                  <a:lnTo>
                    <a:pt x="258" y="175"/>
                  </a:lnTo>
                  <a:lnTo>
                    <a:pt x="0" y="338"/>
                  </a:lnTo>
                  <a:lnTo>
                    <a:pt x="251" y="158"/>
                  </a:lnTo>
                  <a:lnTo>
                    <a:pt x="250" y="143"/>
                  </a:lnTo>
                  <a:lnTo>
                    <a:pt x="238" y="136"/>
                  </a:lnTo>
                  <a:lnTo>
                    <a:pt x="219" y="136"/>
                  </a:lnTo>
                  <a:lnTo>
                    <a:pt x="194" y="141"/>
                  </a:lnTo>
                  <a:lnTo>
                    <a:pt x="166" y="149"/>
                  </a:lnTo>
                  <a:lnTo>
                    <a:pt x="139" y="158"/>
                  </a:lnTo>
                  <a:lnTo>
                    <a:pt x="113" y="169"/>
                  </a:lnTo>
                  <a:lnTo>
                    <a:pt x="91" y="179"/>
                  </a:lnTo>
                  <a:lnTo>
                    <a:pt x="76" y="186"/>
                  </a:lnTo>
                  <a:lnTo>
                    <a:pt x="71" y="188"/>
                  </a:lnTo>
                  <a:lnTo>
                    <a:pt x="423" y="5"/>
                  </a:lnTo>
                  <a:lnTo>
                    <a:pt x="424" y="4"/>
                  </a:lnTo>
                  <a:lnTo>
                    <a:pt x="429" y="3"/>
                  </a:lnTo>
                  <a:lnTo>
                    <a:pt x="437" y="2"/>
                  </a:lnTo>
                  <a:lnTo>
                    <a:pt x="445" y="0"/>
                  </a:lnTo>
                  <a:lnTo>
                    <a:pt x="455" y="0"/>
                  </a:lnTo>
                  <a:lnTo>
                    <a:pt x="464" y="3"/>
                  </a:lnTo>
                  <a:lnTo>
                    <a:pt x="473" y="7"/>
                  </a:lnTo>
                  <a:lnTo>
                    <a:pt x="480" y="16"/>
                  </a:lnTo>
                  <a:lnTo>
                    <a:pt x="483" y="28"/>
                  </a:lnTo>
                  <a:lnTo>
                    <a:pt x="485" y="45"/>
                  </a:lnTo>
                  <a:lnTo>
                    <a:pt x="483" y="47"/>
                  </a:lnTo>
                  <a:lnTo>
                    <a:pt x="483" y="51"/>
                  </a:lnTo>
                  <a:lnTo>
                    <a:pt x="483" y="57"/>
                  </a:lnTo>
                  <a:lnTo>
                    <a:pt x="485" y="66"/>
                  </a:lnTo>
                  <a:lnTo>
                    <a:pt x="486" y="75"/>
                  </a:lnTo>
                  <a:lnTo>
                    <a:pt x="488" y="85"/>
                  </a:lnTo>
                  <a:lnTo>
                    <a:pt x="493" y="94"/>
                  </a:lnTo>
                  <a:lnTo>
                    <a:pt x="499" y="103"/>
                  </a:lnTo>
                  <a:lnTo>
                    <a:pt x="507" y="110"/>
                  </a:lnTo>
                  <a:lnTo>
                    <a:pt x="518" y="114"/>
                  </a:lnTo>
                  <a:lnTo>
                    <a:pt x="517" y="114"/>
                  </a:lnTo>
                  <a:close/>
                </a:path>
              </a:pathLst>
            </a:custGeom>
            <a:solidFill>
              <a:srgbClr val="FFD6E6"/>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76" name="Freeform 87"/>
            <p:cNvSpPr/>
            <p:nvPr/>
          </p:nvSpPr>
          <p:spPr bwMode="ltGray">
            <a:xfrm>
              <a:off x="4585" y="2923"/>
              <a:ext cx="257" cy="211"/>
            </a:xfrm>
            <a:custGeom>
              <a:avLst/>
              <a:gdLst>
                <a:gd name="T0" fmla="*/ 1 w 514"/>
                <a:gd name="T1" fmla="*/ 0 h 423"/>
                <a:gd name="T2" fmla="*/ 1 w 514"/>
                <a:gd name="T3" fmla="*/ 0 h 423"/>
                <a:gd name="T4" fmla="*/ 1 w 514"/>
                <a:gd name="T5" fmla="*/ 0 h 423"/>
                <a:gd name="T6" fmla="*/ 1 w 514"/>
                <a:gd name="T7" fmla="*/ 0 h 423"/>
                <a:gd name="T8" fmla="*/ 1 w 514"/>
                <a:gd name="T9" fmla="*/ 0 h 423"/>
                <a:gd name="T10" fmla="*/ 1 w 514"/>
                <a:gd name="T11" fmla="*/ 0 h 423"/>
                <a:gd name="T12" fmla="*/ 1 w 514"/>
                <a:gd name="T13" fmla="*/ 0 h 423"/>
                <a:gd name="T14" fmla="*/ 1 w 514"/>
                <a:gd name="T15" fmla="*/ 0 h 423"/>
                <a:gd name="T16" fmla="*/ 1 w 514"/>
                <a:gd name="T17" fmla="*/ 0 h 423"/>
                <a:gd name="T18" fmla="*/ 1 w 514"/>
                <a:gd name="T19" fmla="*/ 0 h 423"/>
                <a:gd name="T20" fmla="*/ 1 w 514"/>
                <a:gd name="T21" fmla="*/ 0 h 423"/>
                <a:gd name="T22" fmla="*/ 1 w 514"/>
                <a:gd name="T23" fmla="*/ 0 h 423"/>
                <a:gd name="T24" fmla="*/ 1 w 514"/>
                <a:gd name="T25" fmla="*/ 0 h 423"/>
                <a:gd name="T26" fmla="*/ 1 w 514"/>
                <a:gd name="T27" fmla="*/ 0 h 423"/>
                <a:gd name="T28" fmla="*/ 1 w 514"/>
                <a:gd name="T29" fmla="*/ 0 h 423"/>
                <a:gd name="T30" fmla="*/ 1 w 514"/>
                <a:gd name="T31" fmla="*/ 0 h 423"/>
                <a:gd name="T32" fmla="*/ 1 w 514"/>
                <a:gd name="T33" fmla="*/ 0 h 423"/>
                <a:gd name="T34" fmla="*/ 1 w 514"/>
                <a:gd name="T35" fmla="*/ 0 h 423"/>
                <a:gd name="T36" fmla="*/ 1 w 514"/>
                <a:gd name="T37" fmla="*/ 0 h 423"/>
                <a:gd name="T38" fmla="*/ 1 w 514"/>
                <a:gd name="T39" fmla="*/ 0 h 423"/>
                <a:gd name="T40" fmla="*/ 1 w 514"/>
                <a:gd name="T41" fmla="*/ 0 h 423"/>
                <a:gd name="T42" fmla="*/ 1 w 514"/>
                <a:gd name="T43" fmla="*/ 0 h 423"/>
                <a:gd name="T44" fmla="*/ 1 w 514"/>
                <a:gd name="T45" fmla="*/ 0 h 423"/>
                <a:gd name="T46" fmla="*/ 1 w 514"/>
                <a:gd name="T47" fmla="*/ 0 h 423"/>
                <a:gd name="T48" fmla="*/ 1 w 514"/>
                <a:gd name="T49" fmla="*/ 0 h 423"/>
                <a:gd name="T50" fmla="*/ 1 w 514"/>
                <a:gd name="T51" fmla="*/ 0 h 423"/>
                <a:gd name="T52" fmla="*/ 0 w 514"/>
                <a:gd name="T53" fmla="*/ 0 h 423"/>
                <a:gd name="T54" fmla="*/ 1 w 514"/>
                <a:gd name="T55" fmla="*/ 0 h 423"/>
                <a:gd name="T56" fmla="*/ 1 w 514"/>
                <a:gd name="T57" fmla="*/ 0 h 423"/>
                <a:gd name="T58" fmla="*/ 1 w 514"/>
                <a:gd name="T59" fmla="*/ 0 h 423"/>
                <a:gd name="T60" fmla="*/ 1 w 514"/>
                <a:gd name="T61" fmla="*/ 0 h 423"/>
                <a:gd name="T62" fmla="*/ 1 w 514"/>
                <a:gd name="T63" fmla="*/ 0 h 423"/>
                <a:gd name="T64" fmla="*/ 1 w 514"/>
                <a:gd name="T65" fmla="*/ 0 h 423"/>
                <a:gd name="T66" fmla="*/ 1 w 514"/>
                <a:gd name="T67" fmla="*/ 0 h 423"/>
                <a:gd name="T68" fmla="*/ 1 w 514"/>
                <a:gd name="T69" fmla="*/ 0 h 423"/>
                <a:gd name="T70" fmla="*/ 1 w 514"/>
                <a:gd name="T71" fmla="*/ 0 h 423"/>
                <a:gd name="T72" fmla="*/ 1 w 514"/>
                <a:gd name="T73" fmla="*/ 0 h 423"/>
                <a:gd name="T74" fmla="*/ 1 w 514"/>
                <a:gd name="T75" fmla="*/ 0 h 423"/>
                <a:gd name="T76" fmla="*/ 1 w 514"/>
                <a:gd name="T77" fmla="*/ 0 h 423"/>
                <a:gd name="T78" fmla="*/ 1 w 514"/>
                <a:gd name="T79" fmla="*/ 0 h 423"/>
                <a:gd name="T80" fmla="*/ 1 w 514"/>
                <a:gd name="T81" fmla="*/ 0 h 423"/>
                <a:gd name="T82" fmla="*/ 1 w 514"/>
                <a:gd name="T83" fmla="*/ 0 h 423"/>
                <a:gd name="T84" fmla="*/ 1 w 514"/>
                <a:gd name="T85" fmla="*/ 0 h 423"/>
                <a:gd name="T86" fmla="*/ 1 w 514"/>
                <a:gd name="T87" fmla="*/ 0 h 4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4" h="423">
                  <a:moveTo>
                    <a:pt x="513" y="112"/>
                  </a:moveTo>
                  <a:lnTo>
                    <a:pt x="415" y="423"/>
                  </a:lnTo>
                  <a:lnTo>
                    <a:pt x="430" y="385"/>
                  </a:lnTo>
                  <a:lnTo>
                    <a:pt x="441" y="350"/>
                  </a:lnTo>
                  <a:lnTo>
                    <a:pt x="447" y="319"/>
                  </a:lnTo>
                  <a:lnTo>
                    <a:pt x="449" y="292"/>
                  </a:lnTo>
                  <a:lnTo>
                    <a:pt x="449" y="269"/>
                  </a:lnTo>
                  <a:lnTo>
                    <a:pt x="447" y="249"/>
                  </a:lnTo>
                  <a:lnTo>
                    <a:pt x="443" y="234"/>
                  </a:lnTo>
                  <a:lnTo>
                    <a:pt x="440" y="223"/>
                  </a:lnTo>
                  <a:lnTo>
                    <a:pt x="437" y="216"/>
                  </a:lnTo>
                  <a:lnTo>
                    <a:pt x="436" y="213"/>
                  </a:lnTo>
                  <a:lnTo>
                    <a:pt x="424" y="219"/>
                  </a:lnTo>
                  <a:lnTo>
                    <a:pt x="414" y="231"/>
                  </a:lnTo>
                  <a:lnTo>
                    <a:pt x="403" y="248"/>
                  </a:lnTo>
                  <a:lnTo>
                    <a:pt x="393" y="268"/>
                  </a:lnTo>
                  <a:lnTo>
                    <a:pt x="385" y="288"/>
                  </a:lnTo>
                  <a:lnTo>
                    <a:pt x="378" y="310"/>
                  </a:lnTo>
                  <a:lnTo>
                    <a:pt x="372" y="329"/>
                  </a:lnTo>
                  <a:lnTo>
                    <a:pt x="367" y="344"/>
                  </a:lnTo>
                  <a:lnTo>
                    <a:pt x="364" y="355"/>
                  </a:lnTo>
                  <a:lnTo>
                    <a:pt x="362" y="360"/>
                  </a:lnTo>
                  <a:lnTo>
                    <a:pt x="378" y="309"/>
                  </a:lnTo>
                  <a:lnTo>
                    <a:pt x="387" y="269"/>
                  </a:lnTo>
                  <a:lnTo>
                    <a:pt x="390" y="240"/>
                  </a:lnTo>
                  <a:lnTo>
                    <a:pt x="389" y="219"/>
                  </a:lnTo>
                  <a:lnTo>
                    <a:pt x="385" y="205"/>
                  </a:lnTo>
                  <a:lnTo>
                    <a:pt x="378" y="197"/>
                  </a:lnTo>
                  <a:lnTo>
                    <a:pt x="371" y="193"/>
                  </a:lnTo>
                  <a:lnTo>
                    <a:pt x="365" y="192"/>
                  </a:lnTo>
                  <a:lnTo>
                    <a:pt x="360" y="192"/>
                  </a:lnTo>
                  <a:lnTo>
                    <a:pt x="358" y="192"/>
                  </a:lnTo>
                  <a:lnTo>
                    <a:pt x="346" y="197"/>
                  </a:lnTo>
                  <a:lnTo>
                    <a:pt x="331" y="208"/>
                  </a:lnTo>
                  <a:lnTo>
                    <a:pt x="317" y="221"/>
                  </a:lnTo>
                  <a:lnTo>
                    <a:pt x="304" y="237"/>
                  </a:lnTo>
                  <a:lnTo>
                    <a:pt x="290" y="254"/>
                  </a:lnTo>
                  <a:lnTo>
                    <a:pt x="278" y="271"/>
                  </a:lnTo>
                  <a:lnTo>
                    <a:pt x="267" y="286"/>
                  </a:lnTo>
                  <a:lnTo>
                    <a:pt x="259" y="299"/>
                  </a:lnTo>
                  <a:lnTo>
                    <a:pt x="254" y="307"/>
                  </a:lnTo>
                  <a:lnTo>
                    <a:pt x="252" y="311"/>
                  </a:lnTo>
                  <a:lnTo>
                    <a:pt x="298" y="230"/>
                  </a:lnTo>
                  <a:lnTo>
                    <a:pt x="311" y="208"/>
                  </a:lnTo>
                  <a:lnTo>
                    <a:pt x="316" y="190"/>
                  </a:lnTo>
                  <a:lnTo>
                    <a:pt x="315" y="179"/>
                  </a:lnTo>
                  <a:lnTo>
                    <a:pt x="309" y="171"/>
                  </a:lnTo>
                  <a:lnTo>
                    <a:pt x="299" y="167"/>
                  </a:lnTo>
                  <a:lnTo>
                    <a:pt x="288" y="166"/>
                  </a:lnTo>
                  <a:lnTo>
                    <a:pt x="278" y="167"/>
                  </a:lnTo>
                  <a:lnTo>
                    <a:pt x="267" y="168"/>
                  </a:lnTo>
                  <a:lnTo>
                    <a:pt x="260" y="171"/>
                  </a:lnTo>
                  <a:lnTo>
                    <a:pt x="258" y="171"/>
                  </a:lnTo>
                  <a:lnTo>
                    <a:pt x="0" y="332"/>
                  </a:lnTo>
                  <a:lnTo>
                    <a:pt x="250" y="155"/>
                  </a:lnTo>
                  <a:lnTo>
                    <a:pt x="249" y="140"/>
                  </a:lnTo>
                  <a:lnTo>
                    <a:pt x="237" y="133"/>
                  </a:lnTo>
                  <a:lnTo>
                    <a:pt x="218" y="133"/>
                  </a:lnTo>
                  <a:lnTo>
                    <a:pt x="194" y="137"/>
                  </a:lnTo>
                  <a:lnTo>
                    <a:pt x="167" y="146"/>
                  </a:lnTo>
                  <a:lnTo>
                    <a:pt x="138" y="155"/>
                  </a:lnTo>
                  <a:lnTo>
                    <a:pt x="113" y="166"/>
                  </a:lnTo>
                  <a:lnTo>
                    <a:pt x="92" y="175"/>
                  </a:lnTo>
                  <a:lnTo>
                    <a:pt x="76" y="181"/>
                  </a:lnTo>
                  <a:lnTo>
                    <a:pt x="72" y="184"/>
                  </a:lnTo>
                  <a:lnTo>
                    <a:pt x="420" y="4"/>
                  </a:lnTo>
                  <a:lnTo>
                    <a:pt x="421" y="3"/>
                  </a:lnTo>
                  <a:lnTo>
                    <a:pt x="426" y="2"/>
                  </a:lnTo>
                  <a:lnTo>
                    <a:pt x="433" y="0"/>
                  </a:lnTo>
                  <a:lnTo>
                    <a:pt x="442" y="0"/>
                  </a:lnTo>
                  <a:lnTo>
                    <a:pt x="452" y="0"/>
                  </a:lnTo>
                  <a:lnTo>
                    <a:pt x="460" y="1"/>
                  </a:lnTo>
                  <a:lnTo>
                    <a:pt x="468" y="7"/>
                  </a:lnTo>
                  <a:lnTo>
                    <a:pt x="476" y="14"/>
                  </a:lnTo>
                  <a:lnTo>
                    <a:pt x="479" y="27"/>
                  </a:lnTo>
                  <a:lnTo>
                    <a:pt x="479" y="43"/>
                  </a:lnTo>
                  <a:lnTo>
                    <a:pt x="479" y="45"/>
                  </a:lnTo>
                  <a:lnTo>
                    <a:pt x="479" y="49"/>
                  </a:lnTo>
                  <a:lnTo>
                    <a:pt x="479" y="57"/>
                  </a:lnTo>
                  <a:lnTo>
                    <a:pt x="480" y="65"/>
                  </a:lnTo>
                  <a:lnTo>
                    <a:pt x="482" y="74"/>
                  </a:lnTo>
                  <a:lnTo>
                    <a:pt x="484" y="84"/>
                  </a:lnTo>
                  <a:lnTo>
                    <a:pt x="489" y="93"/>
                  </a:lnTo>
                  <a:lnTo>
                    <a:pt x="495" y="102"/>
                  </a:lnTo>
                  <a:lnTo>
                    <a:pt x="503" y="109"/>
                  </a:lnTo>
                  <a:lnTo>
                    <a:pt x="514" y="114"/>
                  </a:lnTo>
                  <a:lnTo>
                    <a:pt x="513" y="112"/>
                  </a:lnTo>
                  <a:close/>
                </a:path>
              </a:pathLst>
            </a:custGeom>
            <a:solidFill>
              <a:srgbClr val="FFD9E7"/>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77" name="Freeform 88"/>
            <p:cNvSpPr/>
            <p:nvPr/>
          </p:nvSpPr>
          <p:spPr bwMode="ltGray">
            <a:xfrm>
              <a:off x="4587" y="2923"/>
              <a:ext cx="254" cy="209"/>
            </a:xfrm>
            <a:custGeom>
              <a:avLst/>
              <a:gdLst>
                <a:gd name="T0" fmla="*/ 1 w 506"/>
                <a:gd name="T1" fmla="*/ 1 h 418"/>
                <a:gd name="T2" fmla="*/ 1 w 506"/>
                <a:gd name="T3" fmla="*/ 1 h 418"/>
                <a:gd name="T4" fmla="*/ 1 w 506"/>
                <a:gd name="T5" fmla="*/ 1 h 418"/>
                <a:gd name="T6" fmla="*/ 1 w 506"/>
                <a:gd name="T7" fmla="*/ 1 h 418"/>
                <a:gd name="T8" fmla="*/ 1 w 506"/>
                <a:gd name="T9" fmla="*/ 1 h 418"/>
                <a:gd name="T10" fmla="*/ 1 w 506"/>
                <a:gd name="T11" fmla="*/ 1 h 418"/>
                <a:gd name="T12" fmla="*/ 1 w 506"/>
                <a:gd name="T13" fmla="*/ 1 h 418"/>
                <a:gd name="T14" fmla="*/ 1 w 506"/>
                <a:gd name="T15" fmla="*/ 1 h 418"/>
                <a:gd name="T16" fmla="*/ 1 w 506"/>
                <a:gd name="T17" fmla="*/ 1 h 418"/>
                <a:gd name="T18" fmla="*/ 1 w 506"/>
                <a:gd name="T19" fmla="*/ 1 h 418"/>
                <a:gd name="T20" fmla="*/ 1 w 506"/>
                <a:gd name="T21" fmla="*/ 1 h 418"/>
                <a:gd name="T22" fmla="*/ 1 w 506"/>
                <a:gd name="T23" fmla="*/ 1 h 418"/>
                <a:gd name="T24" fmla="*/ 1 w 506"/>
                <a:gd name="T25" fmla="*/ 1 h 418"/>
                <a:gd name="T26" fmla="*/ 1 w 506"/>
                <a:gd name="T27" fmla="*/ 1 h 418"/>
                <a:gd name="T28" fmla="*/ 1 w 506"/>
                <a:gd name="T29" fmla="*/ 1 h 418"/>
                <a:gd name="T30" fmla="*/ 1 w 506"/>
                <a:gd name="T31" fmla="*/ 1 h 418"/>
                <a:gd name="T32" fmla="*/ 1 w 506"/>
                <a:gd name="T33" fmla="*/ 1 h 418"/>
                <a:gd name="T34" fmla="*/ 1 w 506"/>
                <a:gd name="T35" fmla="*/ 1 h 418"/>
                <a:gd name="T36" fmla="*/ 1 w 506"/>
                <a:gd name="T37" fmla="*/ 1 h 418"/>
                <a:gd name="T38" fmla="*/ 1 w 506"/>
                <a:gd name="T39" fmla="*/ 1 h 418"/>
                <a:gd name="T40" fmla="*/ 1 w 506"/>
                <a:gd name="T41" fmla="*/ 1 h 418"/>
                <a:gd name="T42" fmla="*/ 1 w 506"/>
                <a:gd name="T43" fmla="*/ 1 h 418"/>
                <a:gd name="T44" fmla="*/ 1 w 506"/>
                <a:gd name="T45" fmla="*/ 1 h 418"/>
                <a:gd name="T46" fmla="*/ 1 w 506"/>
                <a:gd name="T47" fmla="*/ 1 h 418"/>
                <a:gd name="T48" fmla="*/ 1 w 506"/>
                <a:gd name="T49" fmla="*/ 1 h 418"/>
                <a:gd name="T50" fmla="*/ 1 w 506"/>
                <a:gd name="T51" fmla="*/ 1 h 418"/>
                <a:gd name="T52" fmla="*/ 0 w 506"/>
                <a:gd name="T53" fmla="*/ 1 h 418"/>
                <a:gd name="T54" fmla="*/ 1 w 506"/>
                <a:gd name="T55" fmla="*/ 1 h 418"/>
                <a:gd name="T56" fmla="*/ 1 w 506"/>
                <a:gd name="T57" fmla="*/ 1 h 418"/>
                <a:gd name="T58" fmla="*/ 1 w 506"/>
                <a:gd name="T59" fmla="*/ 1 h 418"/>
                <a:gd name="T60" fmla="*/ 1 w 506"/>
                <a:gd name="T61" fmla="*/ 1 h 418"/>
                <a:gd name="T62" fmla="*/ 1 w 506"/>
                <a:gd name="T63" fmla="*/ 1 h 418"/>
                <a:gd name="T64" fmla="*/ 1 w 506"/>
                <a:gd name="T65" fmla="*/ 1 h 418"/>
                <a:gd name="T66" fmla="*/ 1 w 506"/>
                <a:gd name="T67" fmla="*/ 1 h 418"/>
                <a:gd name="T68" fmla="*/ 1 w 506"/>
                <a:gd name="T69" fmla="*/ 0 h 418"/>
                <a:gd name="T70" fmla="*/ 1 w 506"/>
                <a:gd name="T71" fmla="*/ 1 h 418"/>
                <a:gd name="T72" fmla="*/ 1 w 506"/>
                <a:gd name="T73" fmla="*/ 1 h 418"/>
                <a:gd name="T74" fmla="*/ 1 w 506"/>
                <a:gd name="T75" fmla="*/ 1 h 418"/>
                <a:gd name="T76" fmla="*/ 1 w 506"/>
                <a:gd name="T77" fmla="*/ 1 h 418"/>
                <a:gd name="T78" fmla="*/ 1 w 506"/>
                <a:gd name="T79" fmla="*/ 1 h 418"/>
                <a:gd name="T80" fmla="*/ 1 w 506"/>
                <a:gd name="T81" fmla="*/ 1 h 418"/>
                <a:gd name="T82" fmla="*/ 1 w 506"/>
                <a:gd name="T83" fmla="*/ 1 h 418"/>
                <a:gd name="T84" fmla="*/ 1 w 506"/>
                <a:gd name="T85" fmla="*/ 1 h 4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6" h="418">
                  <a:moveTo>
                    <a:pt x="506" y="114"/>
                  </a:moveTo>
                  <a:lnTo>
                    <a:pt x="410" y="418"/>
                  </a:lnTo>
                  <a:lnTo>
                    <a:pt x="425" y="381"/>
                  </a:lnTo>
                  <a:lnTo>
                    <a:pt x="436" y="348"/>
                  </a:lnTo>
                  <a:lnTo>
                    <a:pt x="442" y="317"/>
                  </a:lnTo>
                  <a:lnTo>
                    <a:pt x="444" y="290"/>
                  </a:lnTo>
                  <a:lnTo>
                    <a:pt x="444" y="267"/>
                  </a:lnTo>
                  <a:lnTo>
                    <a:pt x="442" y="247"/>
                  </a:lnTo>
                  <a:lnTo>
                    <a:pt x="438" y="231"/>
                  </a:lnTo>
                  <a:lnTo>
                    <a:pt x="435" y="221"/>
                  </a:lnTo>
                  <a:lnTo>
                    <a:pt x="432" y="213"/>
                  </a:lnTo>
                  <a:lnTo>
                    <a:pt x="431" y="211"/>
                  </a:lnTo>
                  <a:lnTo>
                    <a:pt x="421" y="217"/>
                  </a:lnTo>
                  <a:lnTo>
                    <a:pt x="409" y="229"/>
                  </a:lnTo>
                  <a:lnTo>
                    <a:pt x="399" y="246"/>
                  </a:lnTo>
                  <a:lnTo>
                    <a:pt x="390" y="266"/>
                  </a:lnTo>
                  <a:lnTo>
                    <a:pt x="381" y="286"/>
                  </a:lnTo>
                  <a:lnTo>
                    <a:pt x="373" y="307"/>
                  </a:lnTo>
                  <a:lnTo>
                    <a:pt x="367" y="326"/>
                  </a:lnTo>
                  <a:lnTo>
                    <a:pt x="362" y="342"/>
                  </a:lnTo>
                  <a:lnTo>
                    <a:pt x="360" y="353"/>
                  </a:lnTo>
                  <a:lnTo>
                    <a:pt x="359" y="356"/>
                  </a:lnTo>
                  <a:lnTo>
                    <a:pt x="374" y="306"/>
                  </a:lnTo>
                  <a:lnTo>
                    <a:pt x="382" y="267"/>
                  </a:lnTo>
                  <a:lnTo>
                    <a:pt x="386" y="237"/>
                  </a:lnTo>
                  <a:lnTo>
                    <a:pt x="385" y="217"/>
                  </a:lnTo>
                  <a:lnTo>
                    <a:pt x="380" y="203"/>
                  </a:lnTo>
                  <a:lnTo>
                    <a:pt x="374" y="194"/>
                  </a:lnTo>
                  <a:lnTo>
                    <a:pt x="367" y="191"/>
                  </a:lnTo>
                  <a:lnTo>
                    <a:pt x="360" y="190"/>
                  </a:lnTo>
                  <a:lnTo>
                    <a:pt x="355" y="190"/>
                  </a:lnTo>
                  <a:lnTo>
                    <a:pt x="354" y="191"/>
                  </a:lnTo>
                  <a:lnTo>
                    <a:pt x="341" y="196"/>
                  </a:lnTo>
                  <a:lnTo>
                    <a:pt x="328" y="205"/>
                  </a:lnTo>
                  <a:lnTo>
                    <a:pt x="314" y="219"/>
                  </a:lnTo>
                  <a:lnTo>
                    <a:pt x="300" y="235"/>
                  </a:lnTo>
                  <a:lnTo>
                    <a:pt x="287" y="252"/>
                  </a:lnTo>
                  <a:lnTo>
                    <a:pt x="274" y="268"/>
                  </a:lnTo>
                  <a:lnTo>
                    <a:pt x="264" y="284"/>
                  </a:lnTo>
                  <a:lnTo>
                    <a:pt x="256" y="297"/>
                  </a:lnTo>
                  <a:lnTo>
                    <a:pt x="250" y="305"/>
                  </a:lnTo>
                  <a:lnTo>
                    <a:pt x="249" y="307"/>
                  </a:lnTo>
                  <a:lnTo>
                    <a:pt x="295" y="228"/>
                  </a:lnTo>
                  <a:lnTo>
                    <a:pt x="307" y="205"/>
                  </a:lnTo>
                  <a:lnTo>
                    <a:pt x="313" y="189"/>
                  </a:lnTo>
                  <a:lnTo>
                    <a:pt x="311" y="177"/>
                  </a:lnTo>
                  <a:lnTo>
                    <a:pt x="305" y="169"/>
                  </a:lnTo>
                  <a:lnTo>
                    <a:pt x="297" y="166"/>
                  </a:lnTo>
                  <a:lnTo>
                    <a:pt x="285" y="165"/>
                  </a:lnTo>
                  <a:lnTo>
                    <a:pt x="274" y="166"/>
                  </a:lnTo>
                  <a:lnTo>
                    <a:pt x="264" y="167"/>
                  </a:lnTo>
                  <a:lnTo>
                    <a:pt x="257" y="168"/>
                  </a:lnTo>
                  <a:lnTo>
                    <a:pt x="255" y="169"/>
                  </a:lnTo>
                  <a:lnTo>
                    <a:pt x="0" y="330"/>
                  </a:lnTo>
                  <a:lnTo>
                    <a:pt x="247" y="154"/>
                  </a:lnTo>
                  <a:lnTo>
                    <a:pt x="245" y="139"/>
                  </a:lnTo>
                  <a:lnTo>
                    <a:pt x="235" y="131"/>
                  </a:lnTo>
                  <a:lnTo>
                    <a:pt x="216" y="131"/>
                  </a:lnTo>
                  <a:lnTo>
                    <a:pt x="192" y="136"/>
                  </a:lnTo>
                  <a:lnTo>
                    <a:pt x="164" y="145"/>
                  </a:lnTo>
                  <a:lnTo>
                    <a:pt x="137" y="154"/>
                  </a:lnTo>
                  <a:lnTo>
                    <a:pt x="112" y="165"/>
                  </a:lnTo>
                  <a:lnTo>
                    <a:pt x="90" y="173"/>
                  </a:lnTo>
                  <a:lnTo>
                    <a:pt x="76" y="180"/>
                  </a:lnTo>
                  <a:lnTo>
                    <a:pt x="70" y="183"/>
                  </a:lnTo>
                  <a:lnTo>
                    <a:pt x="415" y="5"/>
                  </a:lnTo>
                  <a:lnTo>
                    <a:pt x="416" y="4"/>
                  </a:lnTo>
                  <a:lnTo>
                    <a:pt x="421" y="3"/>
                  </a:lnTo>
                  <a:lnTo>
                    <a:pt x="428" y="1"/>
                  </a:lnTo>
                  <a:lnTo>
                    <a:pt x="436" y="0"/>
                  </a:lnTo>
                  <a:lnTo>
                    <a:pt x="446" y="1"/>
                  </a:lnTo>
                  <a:lnTo>
                    <a:pt x="454" y="2"/>
                  </a:lnTo>
                  <a:lnTo>
                    <a:pt x="462" y="7"/>
                  </a:lnTo>
                  <a:lnTo>
                    <a:pt x="468" y="15"/>
                  </a:lnTo>
                  <a:lnTo>
                    <a:pt x="473" y="27"/>
                  </a:lnTo>
                  <a:lnTo>
                    <a:pt x="473" y="45"/>
                  </a:lnTo>
                  <a:lnTo>
                    <a:pt x="473" y="46"/>
                  </a:lnTo>
                  <a:lnTo>
                    <a:pt x="473" y="51"/>
                  </a:lnTo>
                  <a:lnTo>
                    <a:pt x="473" y="57"/>
                  </a:lnTo>
                  <a:lnTo>
                    <a:pt x="474" y="65"/>
                  </a:lnTo>
                  <a:lnTo>
                    <a:pt x="475" y="74"/>
                  </a:lnTo>
                  <a:lnTo>
                    <a:pt x="478" y="84"/>
                  </a:lnTo>
                  <a:lnTo>
                    <a:pt x="482" y="93"/>
                  </a:lnTo>
                  <a:lnTo>
                    <a:pt x="488" y="102"/>
                  </a:lnTo>
                  <a:lnTo>
                    <a:pt x="497" y="109"/>
                  </a:lnTo>
                  <a:lnTo>
                    <a:pt x="506" y="114"/>
                  </a:lnTo>
                  <a:close/>
                </a:path>
              </a:pathLst>
            </a:custGeom>
            <a:solidFill>
              <a:srgbClr val="FFDCE9"/>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78" name="Freeform 89"/>
            <p:cNvSpPr/>
            <p:nvPr/>
          </p:nvSpPr>
          <p:spPr bwMode="ltGray">
            <a:xfrm>
              <a:off x="4590" y="2923"/>
              <a:ext cx="250" cy="207"/>
            </a:xfrm>
            <a:custGeom>
              <a:avLst/>
              <a:gdLst>
                <a:gd name="T0" fmla="*/ 1 w 500"/>
                <a:gd name="T1" fmla="*/ 1 h 413"/>
                <a:gd name="T2" fmla="*/ 1 w 500"/>
                <a:gd name="T3" fmla="*/ 1 h 413"/>
                <a:gd name="T4" fmla="*/ 1 w 500"/>
                <a:gd name="T5" fmla="*/ 1 h 413"/>
                <a:gd name="T6" fmla="*/ 1 w 500"/>
                <a:gd name="T7" fmla="*/ 1 h 413"/>
                <a:gd name="T8" fmla="*/ 1 w 500"/>
                <a:gd name="T9" fmla="*/ 1 h 413"/>
                <a:gd name="T10" fmla="*/ 1 w 500"/>
                <a:gd name="T11" fmla="*/ 1 h 413"/>
                <a:gd name="T12" fmla="*/ 1 w 500"/>
                <a:gd name="T13" fmla="*/ 1 h 413"/>
                <a:gd name="T14" fmla="*/ 1 w 500"/>
                <a:gd name="T15" fmla="*/ 1 h 413"/>
                <a:gd name="T16" fmla="*/ 1 w 500"/>
                <a:gd name="T17" fmla="*/ 1 h 413"/>
                <a:gd name="T18" fmla="*/ 1 w 500"/>
                <a:gd name="T19" fmla="*/ 1 h 413"/>
                <a:gd name="T20" fmla="*/ 1 w 500"/>
                <a:gd name="T21" fmla="*/ 1 h 413"/>
                <a:gd name="T22" fmla="*/ 1 w 500"/>
                <a:gd name="T23" fmla="*/ 1 h 413"/>
                <a:gd name="T24" fmla="*/ 1 w 500"/>
                <a:gd name="T25" fmla="*/ 1 h 413"/>
                <a:gd name="T26" fmla="*/ 1 w 500"/>
                <a:gd name="T27" fmla="*/ 1 h 413"/>
                <a:gd name="T28" fmla="*/ 1 w 500"/>
                <a:gd name="T29" fmla="*/ 1 h 413"/>
                <a:gd name="T30" fmla="*/ 1 w 500"/>
                <a:gd name="T31" fmla="*/ 1 h 413"/>
                <a:gd name="T32" fmla="*/ 1 w 500"/>
                <a:gd name="T33" fmla="*/ 1 h 413"/>
                <a:gd name="T34" fmla="*/ 1 w 500"/>
                <a:gd name="T35" fmla="*/ 1 h 413"/>
                <a:gd name="T36" fmla="*/ 1 w 500"/>
                <a:gd name="T37" fmla="*/ 1 h 413"/>
                <a:gd name="T38" fmla="*/ 1 w 500"/>
                <a:gd name="T39" fmla="*/ 1 h 413"/>
                <a:gd name="T40" fmla="*/ 1 w 500"/>
                <a:gd name="T41" fmla="*/ 1 h 413"/>
                <a:gd name="T42" fmla="*/ 1 w 500"/>
                <a:gd name="T43" fmla="*/ 1 h 413"/>
                <a:gd name="T44" fmla="*/ 1 w 500"/>
                <a:gd name="T45" fmla="*/ 1 h 413"/>
                <a:gd name="T46" fmla="*/ 1 w 500"/>
                <a:gd name="T47" fmla="*/ 1 h 413"/>
                <a:gd name="T48" fmla="*/ 1 w 500"/>
                <a:gd name="T49" fmla="*/ 1 h 413"/>
                <a:gd name="T50" fmla="*/ 1 w 500"/>
                <a:gd name="T51" fmla="*/ 1 h 413"/>
                <a:gd name="T52" fmla="*/ 0 w 500"/>
                <a:gd name="T53" fmla="*/ 1 h 413"/>
                <a:gd name="T54" fmla="*/ 1 w 500"/>
                <a:gd name="T55" fmla="*/ 1 h 413"/>
                <a:gd name="T56" fmla="*/ 1 w 500"/>
                <a:gd name="T57" fmla="*/ 1 h 413"/>
                <a:gd name="T58" fmla="*/ 1 w 500"/>
                <a:gd name="T59" fmla="*/ 1 h 413"/>
                <a:gd name="T60" fmla="*/ 1 w 500"/>
                <a:gd name="T61" fmla="*/ 1 h 413"/>
                <a:gd name="T62" fmla="*/ 1 w 500"/>
                <a:gd name="T63" fmla="*/ 1 h 413"/>
                <a:gd name="T64" fmla="*/ 1 w 500"/>
                <a:gd name="T65" fmla="*/ 1 h 413"/>
                <a:gd name="T66" fmla="*/ 1 w 500"/>
                <a:gd name="T67" fmla="*/ 1 h 413"/>
                <a:gd name="T68" fmla="*/ 1 w 500"/>
                <a:gd name="T69" fmla="*/ 0 h 413"/>
                <a:gd name="T70" fmla="*/ 1 w 500"/>
                <a:gd name="T71" fmla="*/ 1 h 413"/>
                <a:gd name="T72" fmla="*/ 1 w 500"/>
                <a:gd name="T73" fmla="*/ 1 h 413"/>
                <a:gd name="T74" fmla="*/ 1 w 500"/>
                <a:gd name="T75" fmla="*/ 1 h 413"/>
                <a:gd name="T76" fmla="*/ 1 w 500"/>
                <a:gd name="T77" fmla="*/ 1 h 413"/>
                <a:gd name="T78" fmla="*/ 1 w 500"/>
                <a:gd name="T79" fmla="*/ 1 h 413"/>
                <a:gd name="T80" fmla="*/ 1 w 500"/>
                <a:gd name="T81" fmla="*/ 1 h 413"/>
                <a:gd name="T82" fmla="*/ 1 w 500"/>
                <a:gd name="T83" fmla="*/ 1 h 413"/>
                <a:gd name="T84" fmla="*/ 1 w 500"/>
                <a:gd name="T85" fmla="*/ 1 h 4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0" h="413">
                  <a:moveTo>
                    <a:pt x="500" y="113"/>
                  </a:moveTo>
                  <a:lnTo>
                    <a:pt x="406" y="413"/>
                  </a:lnTo>
                  <a:lnTo>
                    <a:pt x="421" y="377"/>
                  </a:lnTo>
                  <a:lnTo>
                    <a:pt x="431" y="343"/>
                  </a:lnTo>
                  <a:lnTo>
                    <a:pt x="437" y="312"/>
                  </a:lnTo>
                  <a:lnTo>
                    <a:pt x="439" y="286"/>
                  </a:lnTo>
                  <a:lnTo>
                    <a:pt x="439" y="262"/>
                  </a:lnTo>
                  <a:lnTo>
                    <a:pt x="437" y="243"/>
                  </a:lnTo>
                  <a:lnTo>
                    <a:pt x="433" y="229"/>
                  </a:lnTo>
                  <a:lnTo>
                    <a:pt x="431" y="217"/>
                  </a:lnTo>
                  <a:lnTo>
                    <a:pt x="427" y="211"/>
                  </a:lnTo>
                  <a:lnTo>
                    <a:pt x="426" y="209"/>
                  </a:lnTo>
                  <a:lnTo>
                    <a:pt x="416" y="214"/>
                  </a:lnTo>
                  <a:lnTo>
                    <a:pt x="405" y="226"/>
                  </a:lnTo>
                  <a:lnTo>
                    <a:pt x="394" y="242"/>
                  </a:lnTo>
                  <a:lnTo>
                    <a:pt x="385" y="262"/>
                  </a:lnTo>
                  <a:lnTo>
                    <a:pt x="376" y="283"/>
                  </a:lnTo>
                  <a:lnTo>
                    <a:pt x="369" y="303"/>
                  </a:lnTo>
                  <a:lnTo>
                    <a:pt x="363" y="322"/>
                  </a:lnTo>
                  <a:lnTo>
                    <a:pt x="358" y="337"/>
                  </a:lnTo>
                  <a:lnTo>
                    <a:pt x="356" y="348"/>
                  </a:lnTo>
                  <a:lnTo>
                    <a:pt x="355" y="352"/>
                  </a:lnTo>
                  <a:lnTo>
                    <a:pt x="370" y="302"/>
                  </a:lnTo>
                  <a:lnTo>
                    <a:pt x="379" y="264"/>
                  </a:lnTo>
                  <a:lnTo>
                    <a:pt x="382" y="235"/>
                  </a:lnTo>
                  <a:lnTo>
                    <a:pt x="381" y="214"/>
                  </a:lnTo>
                  <a:lnTo>
                    <a:pt x="376" y="201"/>
                  </a:lnTo>
                  <a:lnTo>
                    <a:pt x="370" y="192"/>
                  </a:lnTo>
                  <a:lnTo>
                    <a:pt x="363" y="189"/>
                  </a:lnTo>
                  <a:lnTo>
                    <a:pt x="356" y="188"/>
                  </a:lnTo>
                  <a:lnTo>
                    <a:pt x="351" y="188"/>
                  </a:lnTo>
                  <a:lnTo>
                    <a:pt x="350" y="188"/>
                  </a:lnTo>
                  <a:lnTo>
                    <a:pt x="337" y="192"/>
                  </a:lnTo>
                  <a:lnTo>
                    <a:pt x="324" y="203"/>
                  </a:lnTo>
                  <a:lnTo>
                    <a:pt x="311" y="216"/>
                  </a:lnTo>
                  <a:lnTo>
                    <a:pt x="296" y="231"/>
                  </a:lnTo>
                  <a:lnTo>
                    <a:pt x="283" y="248"/>
                  </a:lnTo>
                  <a:lnTo>
                    <a:pt x="271" y="265"/>
                  </a:lnTo>
                  <a:lnTo>
                    <a:pt x="261" y="280"/>
                  </a:lnTo>
                  <a:lnTo>
                    <a:pt x="252" y="292"/>
                  </a:lnTo>
                  <a:lnTo>
                    <a:pt x="248" y="300"/>
                  </a:lnTo>
                  <a:lnTo>
                    <a:pt x="245" y="304"/>
                  </a:lnTo>
                  <a:lnTo>
                    <a:pt x="292" y="224"/>
                  </a:lnTo>
                  <a:lnTo>
                    <a:pt x="305" y="202"/>
                  </a:lnTo>
                  <a:lnTo>
                    <a:pt x="309" y="185"/>
                  </a:lnTo>
                  <a:lnTo>
                    <a:pt x="308" y="174"/>
                  </a:lnTo>
                  <a:lnTo>
                    <a:pt x="302" y="167"/>
                  </a:lnTo>
                  <a:lnTo>
                    <a:pt x="293" y="164"/>
                  </a:lnTo>
                  <a:lnTo>
                    <a:pt x="282" y="163"/>
                  </a:lnTo>
                  <a:lnTo>
                    <a:pt x="271" y="163"/>
                  </a:lnTo>
                  <a:lnTo>
                    <a:pt x="261" y="165"/>
                  </a:lnTo>
                  <a:lnTo>
                    <a:pt x="255" y="166"/>
                  </a:lnTo>
                  <a:lnTo>
                    <a:pt x="251" y="167"/>
                  </a:lnTo>
                  <a:lnTo>
                    <a:pt x="0" y="325"/>
                  </a:lnTo>
                  <a:lnTo>
                    <a:pt x="244" y="152"/>
                  </a:lnTo>
                  <a:lnTo>
                    <a:pt x="243" y="136"/>
                  </a:lnTo>
                  <a:lnTo>
                    <a:pt x="232" y="129"/>
                  </a:lnTo>
                  <a:lnTo>
                    <a:pt x="213" y="129"/>
                  </a:lnTo>
                  <a:lnTo>
                    <a:pt x="189" y="134"/>
                  </a:lnTo>
                  <a:lnTo>
                    <a:pt x="163" y="141"/>
                  </a:lnTo>
                  <a:lnTo>
                    <a:pt x="136" y="152"/>
                  </a:lnTo>
                  <a:lnTo>
                    <a:pt x="109" y="161"/>
                  </a:lnTo>
                  <a:lnTo>
                    <a:pt x="89" y="171"/>
                  </a:lnTo>
                  <a:lnTo>
                    <a:pt x="75" y="178"/>
                  </a:lnTo>
                  <a:lnTo>
                    <a:pt x="69" y="180"/>
                  </a:lnTo>
                  <a:lnTo>
                    <a:pt x="410" y="4"/>
                  </a:lnTo>
                  <a:lnTo>
                    <a:pt x="411" y="4"/>
                  </a:lnTo>
                  <a:lnTo>
                    <a:pt x="416" y="3"/>
                  </a:lnTo>
                  <a:lnTo>
                    <a:pt x="423" y="1"/>
                  </a:lnTo>
                  <a:lnTo>
                    <a:pt x="431" y="0"/>
                  </a:lnTo>
                  <a:lnTo>
                    <a:pt x="439" y="0"/>
                  </a:lnTo>
                  <a:lnTo>
                    <a:pt x="449" y="2"/>
                  </a:lnTo>
                  <a:lnTo>
                    <a:pt x="456" y="7"/>
                  </a:lnTo>
                  <a:lnTo>
                    <a:pt x="462" y="15"/>
                  </a:lnTo>
                  <a:lnTo>
                    <a:pt x="466" y="27"/>
                  </a:lnTo>
                  <a:lnTo>
                    <a:pt x="467" y="44"/>
                  </a:lnTo>
                  <a:lnTo>
                    <a:pt x="467" y="46"/>
                  </a:lnTo>
                  <a:lnTo>
                    <a:pt x="467" y="50"/>
                  </a:lnTo>
                  <a:lnTo>
                    <a:pt x="467" y="57"/>
                  </a:lnTo>
                  <a:lnTo>
                    <a:pt x="467" y="65"/>
                  </a:lnTo>
                  <a:lnTo>
                    <a:pt x="469" y="73"/>
                  </a:lnTo>
                  <a:lnTo>
                    <a:pt x="472" y="84"/>
                  </a:lnTo>
                  <a:lnTo>
                    <a:pt x="476" y="92"/>
                  </a:lnTo>
                  <a:lnTo>
                    <a:pt x="482" y="101"/>
                  </a:lnTo>
                  <a:lnTo>
                    <a:pt x="491" y="108"/>
                  </a:lnTo>
                  <a:lnTo>
                    <a:pt x="500" y="113"/>
                  </a:lnTo>
                  <a:close/>
                </a:path>
              </a:pathLst>
            </a:custGeom>
            <a:solidFill>
              <a:srgbClr val="FFDFEB"/>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79" name="Freeform 90"/>
            <p:cNvSpPr/>
            <p:nvPr/>
          </p:nvSpPr>
          <p:spPr bwMode="ltGray">
            <a:xfrm>
              <a:off x="4592" y="2924"/>
              <a:ext cx="247" cy="204"/>
            </a:xfrm>
            <a:custGeom>
              <a:avLst/>
              <a:gdLst>
                <a:gd name="T0" fmla="*/ 0 w 496"/>
                <a:gd name="T1" fmla="*/ 0 h 409"/>
                <a:gd name="T2" fmla="*/ 0 w 496"/>
                <a:gd name="T3" fmla="*/ 0 h 409"/>
                <a:gd name="T4" fmla="*/ 0 w 496"/>
                <a:gd name="T5" fmla="*/ 0 h 409"/>
                <a:gd name="T6" fmla="*/ 0 w 496"/>
                <a:gd name="T7" fmla="*/ 0 h 409"/>
                <a:gd name="T8" fmla="*/ 0 w 496"/>
                <a:gd name="T9" fmla="*/ 0 h 409"/>
                <a:gd name="T10" fmla="*/ 0 w 496"/>
                <a:gd name="T11" fmla="*/ 0 h 409"/>
                <a:gd name="T12" fmla="*/ 0 w 496"/>
                <a:gd name="T13" fmla="*/ 0 h 409"/>
                <a:gd name="T14" fmla="*/ 0 w 496"/>
                <a:gd name="T15" fmla="*/ 0 h 409"/>
                <a:gd name="T16" fmla="*/ 0 w 496"/>
                <a:gd name="T17" fmla="*/ 0 h 409"/>
                <a:gd name="T18" fmla="*/ 0 w 496"/>
                <a:gd name="T19" fmla="*/ 0 h 409"/>
                <a:gd name="T20" fmla="*/ 0 w 496"/>
                <a:gd name="T21" fmla="*/ 0 h 409"/>
                <a:gd name="T22" fmla="*/ 0 w 496"/>
                <a:gd name="T23" fmla="*/ 0 h 409"/>
                <a:gd name="T24" fmla="*/ 0 w 496"/>
                <a:gd name="T25" fmla="*/ 0 h 409"/>
                <a:gd name="T26" fmla="*/ 0 w 496"/>
                <a:gd name="T27" fmla="*/ 0 h 409"/>
                <a:gd name="T28" fmla="*/ 0 w 496"/>
                <a:gd name="T29" fmla="*/ 0 h 409"/>
                <a:gd name="T30" fmla="*/ 0 w 496"/>
                <a:gd name="T31" fmla="*/ 0 h 409"/>
                <a:gd name="T32" fmla="*/ 0 w 496"/>
                <a:gd name="T33" fmla="*/ 0 h 409"/>
                <a:gd name="T34" fmla="*/ 0 w 496"/>
                <a:gd name="T35" fmla="*/ 0 h 409"/>
                <a:gd name="T36" fmla="*/ 0 w 496"/>
                <a:gd name="T37" fmla="*/ 0 h 409"/>
                <a:gd name="T38" fmla="*/ 0 w 496"/>
                <a:gd name="T39" fmla="*/ 0 h 409"/>
                <a:gd name="T40" fmla="*/ 0 w 496"/>
                <a:gd name="T41" fmla="*/ 0 h 409"/>
                <a:gd name="T42" fmla="*/ 0 w 496"/>
                <a:gd name="T43" fmla="*/ 0 h 409"/>
                <a:gd name="T44" fmla="*/ 0 w 496"/>
                <a:gd name="T45" fmla="*/ 0 h 409"/>
                <a:gd name="T46" fmla="*/ 0 w 496"/>
                <a:gd name="T47" fmla="*/ 0 h 409"/>
                <a:gd name="T48" fmla="*/ 0 w 496"/>
                <a:gd name="T49" fmla="*/ 0 h 409"/>
                <a:gd name="T50" fmla="*/ 0 w 496"/>
                <a:gd name="T51" fmla="*/ 0 h 409"/>
                <a:gd name="T52" fmla="*/ 0 w 496"/>
                <a:gd name="T53" fmla="*/ 0 h 409"/>
                <a:gd name="T54" fmla="*/ 0 w 496"/>
                <a:gd name="T55" fmla="*/ 0 h 409"/>
                <a:gd name="T56" fmla="*/ 0 w 496"/>
                <a:gd name="T57" fmla="*/ 0 h 409"/>
                <a:gd name="T58" fmla="*/ 0 w 496"/>
                <a:gd name="T59" fmla="*/ 0 h 409"/>
                <a:gd name="T60" fmla="*/ 0 w 496"/>
                <a:gd name="T61" fmla="*/ 0 h 409"/>
                <a:gd name="T62" fmla="*/ 0 w 496"/>
                <a:gd name="T63" fmla="*/ 0 h 409"/>
                <a:gd name="T64" fmla="*/ 0 w 496"/>
                <a:gd name="T65" fmla="*/ 0 h 409"/>
                <a:gd name="T66" fmla="*/ 0 w 496"/>
                <a:gd name="T67" fmla="*/ 0 h 409"/>
                <a:gd name="T68" fmla="*/ 0 w 496"/>
                <a:gd name="T69" fmla="*/ 0 h 409"/>
                <a:gd name="T70" fmla="*/ 0 w 496"/>
                <a:gd name="T71" fmla="*/ 0 h 409"/>
                <a:gd name="T72" fmla="*/ 0 w 496"/>
                <a:gd name="T73" fmla="*/ 0 h 409"/>
                <a:gd name="T74" fmla="*/ 0 w 496"/>
                <a:gd name="T75" fmla="*/ 0 h 409"/>
                <a:gd name="T76" fmla="*/ 0 w 496"/>
                <a:gd name="T77" fmla="*/ 0 h 409"/>
                <a:gd name="T78" fmla="*/ 0 w 496"/>
                <a:gd name="T79" fmla="*/ 0 h 409"/>
                <a:gd name="T80" fmla="*/ 0 w 496"/>
                <a:gd name="T81" fmla="*/ 0 h 409"/>
                <a:gd name="T82" fmla="*/ 0 w 496"/>
                <a:gd name="T83" fmla="*/ 0 h 409"/>
                <a:gd name="T84" fmla="*/ 0 w 496"/>
                <a:gd name="T85" fmla="*/ 0 h 409"/>
                <a:gd name="T86" fmla="*/ 0 w 496"/>
                <a:gd name="T87" fmla="*/ 0 h 4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96" h="409">
                  <a:moveTo>
                    <a:pt x="496" y="112"/>
                  </a:moveTo>
                  <a:lnTo>
                    <a:pt x="403" y="409"/>
                  </a:lnTo>
                  <a:lnTo>
                    <a:pt x="418" y="372"/>
                  </a:lnTo>
                  <a:lnTo>
                    <a:pt x="429" y="339"/>
                  </a:lnTo>
                  <a:lnTo>
                    <a:pt x="435" y="309"/>
                  </a:lnTo>
                  <a:lnTo>
                    <a:pt x="438" y="283"/>
                  </a:lnTo>
                  <a:lnTo>
                    <a:pt x="436" y="259"/>
                  </a:lnTo>
                  <a:lnTo>
                    <a:pt x="434" y="240"/>
                  </a:lnTo>
                  <a:lnTo>
                    <a:pt x="432" y="226"/>
                  </a:lnTo>
                  <a:lnTo>
                    <a:pt x="428" y="215"/>
                  </a:lnTo>
                  <a:lnTo>
                    <a:pt x="426" y="208"/>
                  </a:lnTo>
                  <a:lnTo>
                    <a:pt x="424" y="206"/>
                  </a:lnTo>
                  <a:lnTo>
                    <a:pt x="413" y="211"/>
                  </a:lnTo>
                  <a:lnTo>
                    <a:pt x="402" y="223"/>
                  </a:lnTo>
                  <a:lnTo>
                    <a:pt x="392" y="239"/>
                  </a:lnTo>
                  <a:lnTo>
                    <a:pt x="383" y="259"/>
                  </a:lnTo>
                  <a:lnTo>
                    <a:pt x="374" y="279"/>
                  </a:lnTo>
                  <a:lnTo>
                    <a:pt x="367" y="299"/>
                  </a:lnTo>
                  <a:lnTo>
                    <a:pt x="361" y="318"/>
                  </a:lnTo>
                  <a:lnTo>
                    <a:pt x="357" y="334"/>
                  </a:lnTo>
                  <a:lnTo>
                    <a:pt x="354" y="343"/>
                  </a:lnTo>
                  <a:lnTo>
                    <a:pt x="353" y="348"/>
                  </a:lnTo>
                  <a:lnTo>
                    <a:pt x="368" y="298"/>
                  </a:lnTo>
                  <a:lnTo>
                    <a:pt x="377" y="260"/>
                  </a:lnTo>
                  <a:lnTo>
                    <a:pt x="379" y="232"/>
                  </a:lnTo>
                  <a:lnTo>
                    <a:pt x="378" y="211"/>
                  </a:lnTo>
                  <a:lnTo>
                    <a:pt x="374" y="197"/>
                  </a:lnTo>
                  <a:lnTo>
                    <a:pt x="367" y="189"/>
                  </a:lnTo>
                  <a:lnTo>
                    <a:pt x="361" y="185"/>
                  </a:lnTo>
                  <a:lnTo>
                    <a:pt x="354" y="184"/>
                  </a:lnTo>
                  <a:lnTo>
                    <a:pt x="349" y="185"/>
                  </a:lnTo>
                  <a:lnTo>
                    <a:pt x="348" y="185"/>
                  </a:lnTo>
                  <a:lnTo>
                    <a:pt x="335" y="190"/>
                  </a:lnTo>
                  <a:lnTo>
                    <a:pt x="322" y="200"/>
                  </a:lnTo>
                  <a:lnTo>
                    <a:pt x="309" y="213"/>
                  </a:lnTo>
                  <a:lnTo>
                    <a:pt x="295" y="228"/>
                  </a:lnTo>
                  <a:lnTo>
                    <a:pt x="281" y="245"/>
                  </a:lnTo>
                  <a:lnTo>
                    <a:pt x="270" y="261"/>
                  </a:lnTo>
                  <a:lnTo>
                    <a:pt x="260" y="277"/>
                  </a:lnTo>
                  <a:lnTo>
                    <a:pt x="252" y="289"/>
                  </a:lnTo>
                  <a:lnTo>
                    <a:pt x="246" y="297"/>
                  </a:lnTo>
                  <a:lnTo>
                    <a:pt x="245" y="301"/>
                  </a:lnTo>
                  <a:lnTo>
                    <a:pt x="290" y="222"/>
                  </a:lnTo>
                  <a:lnTo>
                    <a:pt x="303" y="200"/>
                  </a:lnTo>
                  <a:lnTo>
                    <a:pt x="308" y="183"/>
                  </a:lnTo>
                  <a:lnTo>
                    <a:pt x="306" y="171"/>
                  </a:lnTo>
                  <a:lnTo>
                    <a:pt x="301" y="165"/>
                  </a:lnTo>
                  <a:lnTo>
                    <a:pt x="291" y="162"/>
                  </a:lnTo>
                  <a:lnTo>
                    <a:pt x="280" y="160"/>
                  </a:lnTo>
                  <a:lnTo>
                    <a:pt x="270" y="160"/>
                  </a:lnTo>
                  <a:lnTo>
                    <a:pt x="260" y="163"/>
                  </a:lnTo>
                  <a:lnTo>
                    <a:pt x="253" y="164"/>
                  </a:lnTo>
                  <a:lnTo>
                    <a:pt x="250" y="164"/>
                  </a:lnTo>
                  <a:lnTo>
                    <a:pt x="0" y="322"/>
                  </a:lnTo>
                  <a:lnTo>
                    <a:pt x="243" y="150"/>
                  </a:lnTo>
                  <a:lnTo>
                    <a:pt x="242" y="134"/>
                  </a:lnTo>
                  <a:lnTo>
                    <a:pt x="231" y="127"/>
                  </a:lnTo>
                  <a:lnTo>
                    <a:pt x="212" y="127"/>
                  </a:lnTo>
                  <a:lnTo>
                    <a:pt x="189" y="132"/>
                  </a:lnTo>
                  <a:lnTo>
                    <a:pt x="162" y="139"/>
                  </a:lnTo>
                  <a:lnTo>
                    <a:pt x="135" y="150"/>
                  </a:lnTo>
                  <a:lnTo>
                    <a:pt x="110" y="159"/>
                  </a:lnTo>
                  <a:lnTo>
                    <a:pt x="90" y="169"/>
                  </a:lnTo>
                  <a:lnTo>
                    <a:pt x="75" y="175"/>
                  </a:lnTo>
                  <a:lnTo>
                    <a:pt x="71" y="177"/>
                  </a:lnTo>
                  <a:lnTo>
                    <a:pt x="407" y="5"/>
                  </a:lnTo>
                  <a:lnTo>
                    <a:pt x="408" y="5"/>
                  </a:lnTo>
                  <a:lnTo>
                    <a:pt x="413" y="3"/>
                  </a:lnTo>
                  <a:lnTo>
                    <a:pt x="420" y="1"/>
                  </a:lnTo>
                  <a:lnTo>
                    <a:pt x="427" y="0"/>
                  </a:lnTo>
                  <a:lnTo>
                    <a:pt x="436" y="0"/>
                  </a:lnTo>
                  <a:lnTo>
                    <a:pt x="445" y="2"/>
                  </a:lnTo>
                  <a:lnTo>
                    <a:pt x="452" y="7"/>
                  </a:lnTo>
                  <a:lnTo>
                    <a:pt x="458" y="15"/>
                  </a:lnTo>
                  <a:lnTo>
                    <a:pt x="461" y="27"/>
                  </a:lnTo>
                  <a:lnTo>
                    <a:pt x="461" y="44"/>
                  </a:lnTo>
                  <a:lnTo>
                    <a:pt x="461" y="45"/>
                  </a:lnTo>
                  <a:lnTo>
                    <a:pt x="461" y="50"/>
                  </a:lnTo>
                  <a:lnTo>
                    <a:pt x="463" y="56"/>
                  </a:lnTo>
                  <a:lnTo>
                    <a:pt x="463" y="64"/>
                  </a:lnTo>
                  <a:lnTo>
                    <a:pt x="465" y="74"/>
                  </a:lnTo>
                  <a:lnTo>
                    <a:pt x="467" y="83"/>
                  </a:lnTo>
                  <a:lnTo>
                    <a:pt x="472" y="93"/>
                  </a:lnTo>
                  <a:lnTo>
                    <a:pt x="478" y="101"/>
                  </a:lnTo>
                  <a:lnTo>
                    <a:pt x="486" y="108"/>
                  </a:lnTo>
                  <a:lnTo>
                    <a:pt x="496" y="113"/>
                  </a:lnTo>
                  <a:lnTo>
                    <a:pt x="496" y="112"/>
                  </a:lnTo>
                  <a:close/>
                </a:path>
              </a:pathLst>
            </a:custGeom>
            <a:solidFill>
              <a:srgbClr val="FFE2ED"/>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80" name="Freeform 91"/>
            <p:cNvSpPr/>
            <p:nvPr/>
          </p:nvSpPr>
          <p:spPr bwMode="ltGray">
            <a:xfrm>
              <a:off x="4594" y="2925"/>
              <a:ext cx="245" cy="202"/>
            </a:xfrm>
            <a:custGeom>
              <a:avLst/>
              <a:gdLst>
                <a:gd name="T0" fmla="*/ 1 w 490"/>
                <a:gd name="T1" fmla="*/ 1 h 404"/>
                <a:gd name="T2" fmla="*/ 1 w 490"/>
                <a:gd name="T3" fmla="*/ 1 h 404"/>
                <a:gd name="T4" fmla="*/ 1 w 490"/>
                <a:gd name="T5" fmla="*/ 1 h 404"/>
                <a:gd name="T6" fmla="*/ 1 w 490"/>
                <a:gd name="T7" fmla="*/ 1 h 404"/>
                <a:gd name="T8" fmla="*/ 1 w 490"/>
                <a:gd name="T9" fmla="*/ 1 h 404"/>
                <a:gd name="T10" fmla="*/ 1 w 490"/>
                <a:gd name="T11" fmla="*/ 1 h 404"/>
                <a:gd name="T12" fmla="*/ 1 w 490"/>
                <a:gd name="T13" fmla="*/ 1 h 404"/>
                <a:gd name="T14" fmla="*/ 1 w 490"/>
                <a:gd name="T15" fmla="*/ 1 h 404"/>
                <a:gd name="T16" fmla="*/ 1 w 490"/>
                <a:gd name="T17" fmla="*/ 1 h 404"/>
                <a:gd name="T18" fmla="*/ 1 w 490"/>
                <a:gd name="T19" fmla="*/ 1 h 404"/>
                <a:gd name="T20" fmla="*/ 1 w 490"/>
                <a:gd name="T21" fmla="*/ 1 h 404"/>
                <a:gd name="T22" fmla="*/ 1 w 490"/>
                <a:gd name="T23" fmla="*/ 1 h 404"/>
                <a:gd name="T24" fmla="*/ 1 w 490"/>
                <a:gd name="T25" fmla="*/ 1 h 404"/>
                <a:gd name="T26" fmla="*/ 1 w 490"/>
                <a:gd name="T27" fmla="*/ 1 h 404"/>
                <a:gd name="T28" fmla="*/ 1 w 490"/>
                <a:gd name="T29" fmla="*/ 1 h 404"/>
                <a:gd name="T30" fmla="*/ 1 w 490"/>
                <a:gd name="T31" fmla="*/ 1 h 404"/>
                <a:gd name="T32" fmla="*/ 1 w 490"/>
                <a:gd name="T33" fmla="*/ 1 h 404"/>
                <a:gd name="T34" fmla="*/ 1 w 490"/>
                <a:gd name="T35" fmla="*/ 1 h 404"/>
                <a:gd name="T36" fmla="*/ 1 w 490"/>
                <a:gd name="T37" fmla="*/ 1 h 404"/>
                <a:gd name="T38" fmla="*/ 1 w 490"/>
                <a:gd name="T39" fmla="*/ 1 h 404"/>
                <a:gd name="T40" fmla="*/ 1 w 490"/>
                <a:gd name="T41" fmla="*/ 1 h 404"/>
                <a:gd name="T42" fmla="*/ 1 w 490"/>
                <a:gd name="T43" fmla="*/ 1 h 404"/>
                <a:gd name="T44" fmla="*/ 1 w 490"/>
                <a:gd name="T45" fmla="*/ 1 h 404"/>
                <a:gd name="T46" fmla="*/ 1 w 490"/>
                <a:gd name="T47" fmla="*/ 1 h 404"/>
                <a:gd name="T48" fmla="*/ 1 w 490"/>
                <a:gd name="T49" fmla="*/ 1 h 404"/>
                <a:gd name="T50" fmla="*/ 1 w 490"/>
                <a:gd name="T51" fmla="*/ 1 h 404"/>
                <a:gd name="T52" fmla="*/ 0 w 490"/>
                <a:gd name="T53" fmla="*/ 1 h 404"/>
                <a:gd name="T54" fmla="*/ 1 w 490"/>
                <a:gd name="T55" fmla="*/ 1 h 404"/>
                <a:gd name="T56" fmla="*/ 1 w 490"/>
                <a:gd name="T57" fmla="*/ 1 h 404"/>
                <a:gd name="T58" fmla="*/ 1 w 490"/>
                <a:gd name="T59" fmla="*/ 1 h 404"/>
                <a:gd name="T60" fmla="*/ 1 w 490"/>
                <a:gd name="T61" fmla="*/ 1 h 404"/>
                <a:gd name="T62" fmla="*/ 1 w 490"/>
                <a:gd name="T63" fmla="*/ 1 h 404"/>
                <a:gd name="T64" fmla="*/ 1 w 490"/>
                <a:gd name="T65" fmla="*/ 1 h 404"/>
                <a:gd name="T66" fmla="*/ 1 w 490"/>
                <a:gd name="T67" fmla="*/ 1 h 404"/>
                <a:gd name="T68" fmla="*/ 1 w 490"/>
                <a:gd name="T69" fmla="*/ 0 h 404"/>
                <a:gd name="T70" fmla="*/ 1 w 490"/>
                <a:gd name="T71" fmla="*/ 1 h 404"/>
                <a:gd name="T72" fmla="*/ 1 w 490"/>
                <a:gd name="T73" fmla="*/ 1 h 404"/>
                <a:gd name="T74" fmla="*/ 1 w 490"/>
                <a:gd name="T75" fmla="*/ 1 h 404"/>
                <a:gd name="T76" fmla="*/ 1 w 490"/>
                <a:gd name="T77" fmla="*/ 1 h 404"/>
                <a:gd name="T78" fmla="*/ 1 w 490"/>
                <a:gd name="T79" fmla="*/ 1 h 404"/>
                <a:gd name="T80" fmla="*/ 1 w 490"/>
                <a:gd name="T81" fmla="*/ 1 h 404"/>
                <a:gd name="T82" fmla="*/ 1 w 490"/>
                <a:gd name="T83" fmla="*/ 1 h 404"/>
                <a:gd name="T84" fmla="*/ 1 w 490"/>
                <a:gd name="T85" fmla="*/ 1 h 4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90" h="404">
                  <a:moveTo>
                    <a:pt x="490" y="112"/>
                  </a:moveTo>
                  <a:lnTo>
                    <a:pt x="398" y="404"/>
                  </a:lnTo>
                  <a:lnTo>
                    <a:pt x="413" y="369"/>
                  </a:lnTo>
                  <a:lnTo>
                    <a:pt x="424" y="335"/>
                  </a:lnTo>
                  <a:lnTo>
                    <a:pt x="430" y="306"/>
                  </a:lnTo>
                  <a:lnTo>
                    <a:pt x="433" y="279"/>
                  </a:lnTo>
                  <a:lnTo>
                    <a:pt x="431" y="256"/>
                  </a:lnTo>
                  <a:lnTo>
                    <a:pt x="430" y="238"/>
                  </a:lnTo>
                  <a:lnTo>
                    <a:pt x="427" y="222"/>
                  </a:lnTo>
                  <a:lnTo>
                    <a:pt x="423" y="212"/>
                  </a:lnTo>
                  <a:lnTo>
                    <a:pt x="421" y="205"/>
                  </a:lnTo>
                  <a:lnTo>
                    <a:pt x="419" y="202"/>
                  </a:lnTo>
                  <a:lnTo>
                    <a:pt x="409" y="208"/>
                  </a:lnTo>
                  <a:lnTo>
                    <a:pt x="398" y="220"/>
                  </a:lnTo>
                  <a:lnTo>
                    <a:pt x="387" y="237"/>
                  </a:lnTo>
                  <a:lnTo>
                    <a:pt x="379" y="256"/>
                  </a:lnTo>
                  <a:lnTo>
                    <a:pt x="371" y="276"/>
                  </a:lnTo>
                  <a:lnTo>
                    <a:pt x="363" y="296"/>
                  </a:lnTo>
                  <a:lnTo>
                    <a:pt x="357" y="314"/>
                  </a:lnTo>
                  <a:lnTo>
                    <a:pt x="353" y="329"/>
                  </a:lnTo>
                  <a:lnTo>
                    <a:pt x="350" y="340"/>
                  </a:lnTo>
                  <a:lnTo>
                    <a:pt x="349" y="344"/>
                  </a:lnTo>
                  <a:lnTo>
                    <a:pt x="363" y="295"/>
                  </a:lnTo>
                  <a:lnTo>
                    <a:pt x="372" y="257"/>
                  </a:lnTo>
                  <a:lnTo>
                    <a:pt x="375" y="228"/>
                  </a:lnTo>
                  <a:lnTo>
                    <a:pt x="374" y="208"/>
                  </a:lnTo>
                  <a:lnTo>
                    <a:pt x="369" y="195"/>
                  </a:lnTo>
                  <a:lnTo>
                    <a:pt x="363" y="187"/>
                  </a:lnTo>
                  <a:lnTo>
                    <a:pt x="356" y="183"/>
                  </a:lnTo>
                  <a:lnTo>
                    <a:pt x="350" y="182"/>
                  </a:lnTo>
                  <a:lnTo>
                    <a:pt x="346" y="182"/>
                  </a:lnTo>
                  <a:lnTo>
                    <a:pt x="343" y="182"/>
                  </a:lnTo>
                  <a:lnTo>
                    <a:pt x="331" y="188"/>
                  </a:lnTo>
                  <a:lnTo>
                    <a:pt x="318" y="197"/>
                  </a:lnTo>
                  <a:lnTo>
                    <a:pt x="305" y="210"/>
                  </a:lnTo>
                  <a:lnTo>
                    <a:pt x="292" y="226"/>
                  </a:lnTo>
                  <a:lnTo>
                    <a:pt x="279" y="243"/>
                  </a:lnTo>
                  <a:lnTo>
                    <a:pt x="267" y="258"/>
                  </a:lnTo>
                  <a:lnTo>
                    <a:pt x="256" y="273"/>
                  </a:lnTo>
                  <a:lnTo>
                    <a:pt x="249" y="285"/>
                  </a:lnTo>
                  <a:lnTo>
                    <a:pt x="243" y="294"/>
                  </a:lnTo>
                  <a:lnTo>
                    <a:pt x="242" y="296"/>
                  </a:lnTo>
                  <a:lnTo>
                    <a:pt x="287" y="219"/>
                  </a:lnTo>
                  <a:lnTo>
                    <a:pt x="299" y="196"/>
                  </a:lnTo>
                  <a:lnTo>
                    <a:pt x="304" y="181"/>
                  </a:lnTo>
                  <a:lnTo>
                    <a:pt x="303" y="169"/>
                  </a:lnTo>
                  <a:lnTo>
                    <a:pt x="297" y="162"/>
                  </a:lnTo>
                  <a:lnTo>
                    <a:pt x="288" y="158"/>
                  </a:lnTo>
                  <a:lnTo>
                    <a:pt x="278" y="157"/>
                  </a:lnTo>
                  <a:lnTo>
                    <a:pt x="267" y="158"/>
                  </a:lnTo>
                  <a:lnTo>
                    <a:pt x="257" y="159"/>
                  </a:lnTo>
                  <a:lnTo>
                    <a:pt x="250" y="162"/>
                  </a:lnTo>
                  <a:lnTo>
                    <a:pt x="248" y="162"/>
                  </a:lnTo>
                  <a:lnTo>
                    <a:pt x="0" y="317"/>
                  </a:lnTo>
                  <a:lnTo>
                    <a:pt x="240" y="146"/>
                  </a:lnTo>
                  <a:lnTo>
                    <a:pt x="240" y="132"/>
                  </a:lnTo>
                  <a:lnTo>
                    <a:pt x="228" y="125"/>
                  </a:lnTo>
                  <a:lnTo>
                    <a:pt x="210" y="125"/>
                  </a:lnTo>
                  <a:lnTo>
                    <a:pt x="186" y="130"/>
                  </a:lnTo>
                  <a:lnTo>
                    <a:pt x="160" y="137"/>
                  </a:lnTo>
                  <a:lnTo>
                    <a:pt x="133" y="146"/>
                  </a:lnTo>
                  <a:lnTo>
                    <a:pt x="108" y="157"/>
                  </a:lnTo>
                  <a:lnTo>
                    <a:pt x="88" y="166"/>
                  </a:lnTo>
                  <a:lnTo>
                    <a:pt x="74" y="172"/>
                  </a:lnTo>
                  <a:lnTo>
                    <a:pt x="69" y="175"/>
                  </a:lnTo>
                  <a:lnTo>
                    <a:pt x="402" y="5"/>
                  </a:lnTo>
                  <a:lnTo>
                    <a:pt x="403" y="5"/>
                  </a:lnTo>
                  <a:lnTo>
                    <a:pt x="408" y="2"/>
                  </a:lnTo>
                  <a:lnTo>
                    <a:pt x="413" y="1"/>
                  </a:lnTo>
                  <a:lnTo>
                    <a:pt x="422" y="0"/>
                  </a:lnTo>
                  <a:lnTo>
                    <a:pt x="430" y="0"/>
                  </a:lnTo>
                  <a:lnTo>
                    <a:pt x="439" y="2"/>
                  </a:lnTo>
                  <a:lnTo>
                    <a:pt x="446" y="7"/>
                  </a:lnTo>
                  <a:lnTo>
                    <a:pt x="452" y="14"/>
                  </a:lnTo>
                  <a:lnTo>
                    <a:pt x="455" y="26"/>
                  </a:lnTo>
                  <a:lnTo>
                    <a:pt x="455" y="43"/>
                  </a:lnTo>
                  <a:lnTo>
                    <a:pt x="455" y="45"/>
                  </a:lnTo>
                  <a:lnTo>
                    <a:pt x="455" y="49"/>
                  </a:lnTo>
                  <a:lnTo>
                    <a:pt x="455" y="56"/>
                  </a:lnTo>
                  <a:lnTo>
                    <a:pt x="456" y="64"/>
                  </a:lnTo>
                  <a:lnTo>
                    <a:pt x="459" y="73"/>
                  </a:lnTo>
                  <a:lnTo>
                    <a:pt x="461" y="82"/>
                  </a:lnTo>
                  <a:lnTo>
                    <a:pt x="466" y="92"/>
                  </a:lnTo>
                  <a:lnTo>
                    <a:pt x="472" y="100"/>
                  </a:lnTo>
                  <a:lnTo>
                    <a:pt x="479" y="107"/>
                  </a:lnTo>
                  <a:lnTo>
                    <a:pt x="490" y="112"/>
                  </a:lnTo>
                  <a:close/>
                </a:path>
              </a:pathLst>
            </a:custGeom>
            <a:solidFill>
              <a:srgbClr val="FFE5EF"/>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81" name="Freeform 92"/>
            <p:cNvSpPr/>
            <p:nvPr/>
          </p:nvSpPr>
          <p:spPr bwMode="ltGray">
            <a:xfrm>
              <a:off x="4596" y="2925"/>
              <a:ext cx="242" cy="200"/>
            </a:xfrm>
            <a:custGeom>
              <a:avLst/>
              <a:gdLst>
                <a:gd name="T0" fmla="*/ 0 w 485"/>
                <a:gd name="T1" fmla="*/ 1 h 400"/>
                <a:gd name="T2" fmla="*/ 0 w 485"/>
                <a:gd name="T3" fmla="*/ 1 h 400"/>
                <a:gd name="T4" fmla="*/ 0 w 485"/>
                <a:gd name="T5" fmla="*/ 1 h 400"/>
                <a:gd name="T6" fmla="*/ 0 w 485"/>
                <a:gd name="T7" fmla="*/ 1 h 400"/>
                <a:gd name="T8" fmla="*/ 0 w 485"/>
                <a:gd name="T9" fmla="*/ 1 h 400"/>
                <a:gd name="T10" fmla="*/ 0 w 485"/>
                <a:gd name="T11" fmla="*/ 1 h 400"/>
                <a:gd name="T12" fmla="*/ 0 w 485"/>
                <a:gd name="T13" fmla="*/ 1 h 400"/>
                <a:gd name="T14" fmla="*/ 0 w 485"/>
                <a:gd name="T15" fmla="*/ 1 h 400"/>
                <a:gd name="T16" fmla="*/ 0 w 485"/>
                <a:gd name="T17" fmla="*/ 1 h 400"/>
                <a:gd name="T18" fmla="*/ 0 w 485"/>
                <a:gd name="T19" fmla="*/ 1 h 400"/>
                <a:gd name="T20" fmla="*/ 0 w 485"/>
                <a:gd name="T21" fmla="*/ 1 h 400"/>
                <a:gd name="T22" fmla="*/ 0 w 485"/>
                <a:gd name="T23" fmla="*/ 1 h 400"/>
                <a:gd name="T24" fmla="*/ 0 w 485"/>
                <a:gd name="T25" fmla="*/ 1 h 400"/>
                <a:gd name="T26" fmla="*/ 0 w 485"/>
                <a:gd name="T27" fmla="*/ 1 h 400"/>
                <a:gd name="T28" fmla="*/ 0 w 485"/>
                <a:gd name="T29" fmla="*/ 1 h 400"/>
                <a:gd name="T30" fmla="*/ 0 w 485"/>
                <a:gd name="T31" fmla="*/ 1 h 400"/>
                <a:gd name="T32" fmla="*/ 0 w 485"/>
                <a:gd name="T33" fmla="*/ 1 h 400"/>
                <a:gd name="T34" fmla="*/ 0 w 485"/>
                <a:gd name="T35" fmla="*/ 1 h 400"/>
                <a:gd name="T36" fmla="*/ 0 w 485"/>
                <a:gd name="T37" fmla="*/ 1 h 400"/>
                <a:gd name="T38" fmla="*/ 0 w 485"/>
                <a:gd name="T39" fmla="*/ 1 h 400"/>
                <a:gd name="T40" fmla="*/ 0 w 485"/>
                <a:gd name="T41" fmla="*/ 1 h 400"/>
                <a:gd name="T42" fmla="*/ 0 w 485"/>
                <a:gd name="T43" fmla="*/ 1 h 400"/>
                <a:gd name="T44" fmla="*/ 0 w 485"/>
                <a:gd name="T45" fmla="*/ 1 h 400"/>
                <a:gd name="T46" fmla="*/ 0 w 485"/>
                <a:gd name="T47" fmla="*/ 1 h 400"/>
                <a:gd name="T48" fmla="*/ 0 w 485"/>
                <a:gd name="T49" fmla="*/ 1 h 400"/>
                <a:gd name="T50" fmla="*/ 0 w 485"/>
                <a:gd name="T51" fmla="*/ 1 h 400"/>
                <a:gd name="T52" fmla="*/ 0 w 485"/>
                <a:gd name="T53" fmla="*/ 1 h 400"/>
                <a:gd name="T54" fmla="*/ 0 w 485"/>
                <a:gd name="T55" fmla="*/ 1 h 400"/>
                <a:gd name="T56" fmla="*/ 0 w 485"/>
                <a:gd name="T57" fmla="*/ 1 h 400"/>
                <a:gd name="T58" fmla="*/ 0 w 485"/>
                <a:gd name="T59" fmla="*/ 1 h 400"/>
                <a:gd name="T60" fmla="*/ 0 w 485"/>
                <a:gd name="T61" fmla="*/ 1 h 400"/>
                <a:gd name="T62" fmla="*/ 0 w 485"/>
                <a:gd name="T63" fmla="*/ 1 h 400"/>
                <a:gd name="T64" fmla="*/ 0 w 485"/>
                <a:gd name="T65" fmla="*/ 1 h 400"/>
                <a:gd name="T66" fmla="*/ 0 w 485"/>
                <a:gd name="T67" fmla="*/ 1 h 400"/>
                <a:gd name="T68" fmla="*/ 0 w 485"/>
                <a:gd name="T69" fmla="*/ 0 h 400"/>
                <a:gd name="T70" fmla="*/ 0 w 485"/>
                <a:gd name="T71" fmla="*/ 1 h 400"/>
                <a:gd name="T72" fmla="*/ 0 w 485"/>
                <a:gd name="T73" fmla="*/ 1 h 400"/>
                <a:gd name="T74" fmla="*/ 0 w 485"/>
                <a:gd name="T75" fmla="*/ 1 h 400"/>
                <a:gd name="T76" fmla="*/ 0 w 485"/>
                <a:gd name="T77" fmla="*/ 1 h 400"/>
                <a:gd name="T78" fmla="*/ 0 w 485"/>
                <a:gd name="T79" fmla="*/ 1 h 400"/>
                <a:gd name="T80" fmla="*/ 0 w 485"/>
                <a:gd name="T81" fmla="*/ 1 h 400"/>
                <a:gd name="T82" fmla="*/ 0 w 485"/>
                <a:gd name="T83" fmla="*/ 1 h 400"/>
                <a:gd name="T84" fmla="*/ 0 w 485"/>
                <a:gd name="T85" fmla="*/ 1 h 400"/>
                <a:gd name="T86" fmla="*/ 0 w 485"/>
                <a:gd name="T87" fmla="*/ 1 h 4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5" h="400">
                  <a:moveTo>
                    <a:pt x="483" y="111"/>
                  </a:moveTo>
                  <a:lnTo>
                    <a:pt x="395" y="400"/>
                  </a:lnTo>
                  <a:lnTo>
                    <a:pt x="411" y="364"/>
                  </a:lnTo>
                  <a:lnTo>
                    <a:pt x="420" y="331"/>
                  </a:lnTo>
                  <a:lnTo>
                    <a:pt x="426" y="301"/>
                  </a:lnTo>
                  <a:lnTo>
                    <a:pt x="429" y="275"/>
                  </a:lnTo>
                  <a:lnTo>
                    <a:pt x="429" y="252"/>
                  </a:lnTo>
                  <a:lnTo>
                    <a:pt x="426" y="234"/>
                  </a:lnTo>
                  <a:lnTo>
                    <a:pt x="423" y="219"/>
                  </a:lnTo>
                  <a:lnTo>
                    <a:pt x="419" y="208"/>
                  </a:lnTo>
                  <a:lnTo>
                    <a:pt x="417" y="202"/>
                  </a:lnTo>
                  <a:lnTo>
                    <a:pt x="415" y="200"/>
                  </a:lnTo>
                  <a:lnTo>
                    <a:pt x="405" y="205"/>
                  </a:lnTo>
                  <a:lnTo>
                    <a:pt x="394" y="217"/>
                  </a:lnTo>
                  <a:lnTo>
                    <a:pt x="384" y="233"/>
                  </a:lnTo>
                  <a:lnTo>
                    <a:pt x="375" y="252"/>
                  </a:lnTo>
                  <a:lnTo>
                    <a:pt x="367" y="272"/>
                  </a:lnTo>
                  <a:lnTo>
                    <a:pt x="359" y="291"/>
                  </a:lnTo>
                  <a:lnTo>
                    <a:pt x="353" y="311"/>
                  </a:lnTo>
                  <a:lnTo>
                    <a:pt x="350" y="325"/>
                  </a:lnTo>
                  <a:lnTo>
                    <a:pt x="346" y="335"/>
                  </a:lnTo>
                  <a:lnTo>
                    <a:pt x="346" y="339"/>
                  </a:lnTo>
                  <a:lnTo>
                    <a:pt x="361" y="291"/>
                  </a:lnTo>
                  <a:lnTo>
                    <a:pt x="369" y="253"/>
                  </a:lnTo>
                  <a:lnTo>
                    <a:pt x="373" y="225"/>
                  </a:lnTo>
                  <a:lnTo>
                    <a:pt x="371" y="205"/>
                  </a:lnTo>
                  <a:lnTo>
                    <a:pt x="367" y="192"/>
                  </a:lnTo>
                  <a:lnTo>
                    <a:pt x="361" y="185"/>
                  </a:lnTo>
                  <a:lnTo>
                    <a:pt x="353" y="180"/>
                  </a:lnTo>
                  <a:lnTo>
                    <a:pt x="348" y="179"/>
                  </a:lnTo>
                  <a:lnTo>
                    <a:pt x="343" y="180"/>
                  </a:lnTo>
                  <a:lnTo>
                    <a:pt x="340" y="180"/>
                  </a:lnTo>
                  <a:lnTo>
                    <a:pt x="328" y="185"/>
                  </a:lnTo>
                  <a:lnTo>
                    <a:pt x="317" y="194"/>
                  </a:lnTo>
                  <a:lnTo>
                    <a:pt x="302" y="207"/>
                  </a:lnTo>
                  <a:lnTo>
                    <a:pt x="289" y="223"/>
                  </a:lnTo>
                  <a:lnTo>
                    <a:pt x="276" y="239"/>
                  </a:lnTo>
                  <a:lnTo>
                    <a:pt x="264" y="255"/>
                  </a:lnTo>
                  <a:lnTo>
                    <a:pt x="255" y="270"/>
                  </a:lnTo>
                  <a:lnTo>
                    <a:pt x="246" y="282"/>
                  </a:lnTo>
                  <a:lnTo>
                    <a:pt x="241" y="289"/>
                  </a:lnTo>
                  <a:lnTo>
                    <a:pt x="239" y="293"/>
                  </a:lnTo>
                  <a:lnTo>
                    <a:pt x="284" y="215"/>
                  </a:lnTo>
                  <a:lnTo>
                    <a:pt x="296" y="194"/>
                  </a:lnTo>
                  <a:lnTo>
                    <a:pt x="301" y="177"/>
                  </a:lnTo>
                  <a:lnTo>
                    <a:pt x="300" y="167"/>
                  </a:lnTo>
                  <a:lnTo>
                    <a:pt x="294" y="160"/>
                  </a:lnTo>
                  <a:lnTo>
                    <a:pt x="286" y="156"/>
                  </a:lnTo>
                  <a:lnTo>
                    <a:pt x="275" y="155"/>
                  </a:lnTo>
                  <a:lnTo>
                    <a:pt x="264" y="156"/>
                  </a:lnTo>
                  <a:lnTo>
                    <a:pt x="255" y="157"/>
                  </a:lnTo>
                  <a:lnTo>
                    <a:pt x="247" y="158"/>
                  </a:lnTo>
                  <a:lnTo>
                    <a:pt x="245" y="160"/>
                  </a:lnTo>
                  <a:lnTo>
                    <a:pt x="0" y="314"/>
                  </a:lnTo>
                  <a:lnTo>
                    <a:pt x="238" y="144"/>
                  </a:lnTo>
                  <a:lnTo>
                    <a:pt x="237" y="130"/>
                  </a:lnTo>
                  <a:lnTo>
                    <a:pt x="226" y="123"/>
                  </a:lnTo>
                  <a:lnTo>
                    <a:pt x="208" y="123"/>
                  </a:lnTo>
                  <a:lnTo>
                    <a:pt x="185" y="127"/>
                  </a:lnTo>
                  <a:lnTo>
                    <a:pt x="159" y="135"/>
                  </a:lnTo>
                  <a:lnTo>
                    <a:pt x="133" y="144"/>
                  </a:lnTo>
                  <a:lnTo>
                    <a:pt x="108" y="155"/>
                  </a:lnTo>
                  <a:lnTo>
                    <a:pt x="88" y="163"/>
                  </a:lnTo>
                  <a:lnTo>
                    <a:pt x="73" y="170"/>
                  </a:lnTo>
                  <a:lnTo>
                    <a:pt x="69" y="173"/>
                  </a:lnTo>
                  <a:lnTo>
                    <a:pt x="398" y="5"/>
                  </a:lnTo>
                  <a:lnTo>
                    <a:pt x="399" y="5"/>
                  </a:lnTo>
                  <a:lnTo>
                    <a:pt x="404" y="3"/>
                  </a:lnTo>
                  <a:lnTo>
                    <a:pt x="409" y="1"/>
                  </a:lnTo>
                  <a:lnTo>
                    <a:pt x="418" y="0"/>
                  </a:lnTo>
                  <a:lnTo>
                    <a:pt x="425" y="0"/>
                  </a:lnTo>
                  <a:lnTo>
                    <a:pt x="433" y="3"/>
                  </a:lnTo>
                  <a:lnTo>
                    <a:pt x="440" y="7"/>
                  </a:lnTo>
                  <a:lnTo>
                    <a:pt x="446" y="15"/>
                  </a:lnTo>
                  <a:lnTo>
                    <a:pt x="450" y="26"/>
                  </a:lnTo>
                  <a:lnTo>
                    <a:pt x="450" y="43"/>
                  </a:lnTo>
                  <a:lnTo>
                    <a:pt x="450" y="44"/>
                  </a:lnTo>
                  <a:lnTo>
                    <a:pt x="450" y="49"/>
                  </a:lnTo>
                  <a:lnTo>
                    <a:pt x="450" y="55"/>
                  </a:lnTo>
                  <a:lnTo>
                    <a:pt x="451" y="63"/>
                  </a:lnTo>
                  <a:lnTo>
                    <a:pt x="454" y="73"/>
                  </a:lnTo>
                  <a:lnTo>
                    <a:pt x="456" y="82"/>
                  </a:lnTo>
                  <a:lnTo>
                    <a:pt x="461" y="92"/>
                  </a:lnTo>
                  <a:lnTo>
                    <a:pt x="467" y="100"/>
                  </a:lnTo>
                  <a:lnTo>
                    <a:pt x="474" y="107"/>
                  </a:lnTo>
                  <a:lnTo>
                    <a:pt x="485" y="112"/>
                  </a:lnTo>
                  <a:lnTo>
                    <a:pt x="483" y="111"/>
                  </a:lnTo>
                  <a:close/>
                </a:path>
              </a:pathLst>
            </a:custGeom>
            <a:solidFill>
              <a:srgbClr val="FFE8F0"/>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82" name="Freeform 93"/>
            <p:cNvSpPr/>
            <p:nvPr/>
          </p:nvSpPr>
          <p:spPr bwMode="ltGray">
            <a:xfrm>
              <a:off x="4598" y="2926"/>
              <a:ext cx="240" cy="197"/>
            </a:xfrm>
            <a:custGeom>
              <a:avLst/>
              <a:gdLst>
                <a:gd name="T0" fmla="*/ 1 w 479"/>
                <a:gd name="T1" fmla="*/ 0 h 395"/>
                <a:gd name="T2" fmla="*/ 1 w 479"/>
                <a:gd name="T3" fmla="*/ 0 h 395"/>
                <a:gd name="T4" fmla="*/ 1 w 479"/>
                <a:gd name="T5" fmla="*/ 0 h 395"/>
                <a:gd name="T6" fmla="*/ 1 w 479"/>
                <a:gd name="T7" fmla="*/ 0 h 395"/>
                <a:gd name="T8" fmla="*/ 1 w 479"/>
                <a:gd name="T9" fmla="*/ 0 h 395"/>
                <a:gd name="T10" fmla="*/ 1 w 479"/>
                <a:gd name="T11" fmla="*/ 0 h 395"/>
                <a:gd name="T12" fmla="*/ 1 w 479"/>
                <a:gd name="T13" fmla="*/ 0 h 395"/>
                <a:gd name="T14" fmla="*/ 1 w 479"/>
                <a:gd name="T15" fmla="*/ 0 h 395"/>
                <a:gd name="T16" fmla="*/ 1 w 479"/>
                <a:gd name="T17" fmla="*/ 0 h 395"/>
                <a:gd name="T18" fmla="*/ 1 w 479"/>
                <a:gd name="T19" fmla="*/ 0 h 395"/>
                <a:gd name="T20" fmla="*/ 1 w 479"/>
                <a:gd name="T21" fmla="*/ 0 h 395"/>
                <a:gd name="T22" fmla="*/ 1 w 479"/>
                <a:gd name="T23" fmla="*/ 0 h 395"/>
                <a:gd name="T24" fmla="*/ 1 w 479"/>
                <a:gd name="T25" fmla="*/ 0 h 395"/>
                <a:gd name="T26" fmla="*/ 1 w 479"/>
                <a:gd name="T27" fmla="*/ 0 h 395"/>
                <a:gd name="T28" fmla="*/ 1 w 479"/>
                <a:gd name="T29" fmla="*/ 0 h 395"/>
                <a:gd name="T30" fmla="*/ 1 w 479"/>
                <a:gd name="T31" fmla="*/ 0 h 395"/>
                <a:gd name="T32" fmla="*/ 1 w 479"/>
                <a:gd name="T33" fmla="*/ 0 h 395"/>
                <a:gd name="T34" fmla="*/ 1 w 479"/>
                <a:gd name="T35" fmla="*/ 0 h 395"/>
                <a:gd name="T36" fmla="*/ 1 w 479"/>
                <a:gd name="T37" fmla="*/ 0 h 395"/>
                <a:gd name="T38" fmla="*/ 1 w 479"/>
                <a:gd name="T39" fmla="*/ 0 h 395"/>
                <a:gd name="T40" fmla="*/ 1 w 479"/>
                <a:gd name="T41" fmla="*/ 0 h 395"/>
                <a:gd name="T42" fmla="*/ 1 w 479"/>
                <a:gd name="T43" fmla="*/ 0 h 395"/>
                <a:gd name="T44" fmla="*/ 1 w 479"/>
                <a:gd name="T45" fmla="*/ 0 h 395"/>
                <a:gd name="T46" fmla="*/ 1 w 479"/>
                <a:gd name="T47" fmla="*/ 0 h 395"/>
                <a:gd name="T48" fmla="*/ 1 w 479"/>
                <a:gd name="T49" fmla="*/ 0 h 395"/>
                <a:gd name="T50" fmla="*/ 1 w 479"/>
                <a:gd name="T51" fmla="*/ 0 h 395"/>
                <a:gd name="T52" fmla="*/ 0 w 479"/>
                <a:gd name="T53" fmla="*/ 0 h 395"/>
                <a:gd name="T54" fmla="*/ 1 w 479"/>
                <a:gd name="T55" fmla="*/ 0 h 395"/>
                <a:gd name="T56" fmla="*/ 1 w 479"/>
                <a:gd name="T57" fmla="*/ 0 h 395"/>
                <a:gd name="T58" fmla="*/ 1 w 479"/>
                <a:gd name="T59" fmla="*/ 0 h 395"/>
                <a:gd name="T60" fmla="*/ 1 w 479"/>
                <a:gd name="T61" fmla="*/ 0 h 395"/>
                <a:gd name="T62" fmla="*/ 1 w 479"/>
                <a:gd name="T63" fmla="*/ 0 h 395"/>
                <a:gd name="T64" fmla="*/ 1 w 479"/>
                <a:gd name="T65" fmla="*/ 0 h 395"/>
                <a:gd name="T66" fmla="*/ 1 w 479"/>
                <a:gd name="T67" fmla="*/ 0 h 395"/>
                <a:gd name="T68" fmla="*/ 1 w 479"/>
                <a:gd name="T69" fmla="*/ 0 h 395"/>
                <a:gd name="T70" fmla="*/ 1 w 479"/>
                <a:gd name="T71" fmla="*/ 0 h 395"/>
                <a:gd name="T72" fmla="*/ 1 w 479"/>
                <a:gd name="T73" fmla="*/ 0 h 395"/>
                <a:gd name="T74" fmla="*/ 1 w 479"/>
                <a:gd name="T75" fmla="*/ 0 h 395"/>
                <a:gd name="T76" fmla="*/ 1 w 479"/>
                <a:gd name="T77" fmla="*/ 0 h 395"/>
                <a:gd name="T78" fmla="*/ 1 w 479"/>
                <a:gd name="T79" fmla="*/ 0 h 395"/>
                <a:gd name="T80" fmla="*/ 1 w 479"/>
                <a:gd name="T81" fmla="*/ 0 h 395"/>
                <a:gd name="T82" fmla="*/ 1 w 479"/>
                <a:gd name="T83" fmla="*/ 0 h 395"/>
                <a:gd name="T84" fmla="*/ 1 w 479"/>
                <a:gd name="T85" fmla="*/ 0 h 395"/>
                <a:gd name="T86" fmla="*/ 1 w 479"/>
                <a:gd name="T87" fmla="*/ 0 h 3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9" h="395">
                  <a:moveTo>
                    <a:pt x="478" y="111"/>
                  </a:moveTo>
                  <a:lnTo>
                    <a:pt x="391" y="395"/>
                  </a:lnTo>
                  <a:lnTo>
                    <a:pt x="407" y="359"/>
                  </a:lnTo>
                  <a:lnTo>
                    <a:pt x="416" y="326"/>
                  </a:lnTo>
                  <a:lnTo>
                    <a:pt x="422" y="298"/>
                  </a:lnTo>
                  <a:lnTo>
                    <a:pt x="425" y="271"/>
                  </a:lnTo>
                  <a:lnTo>
                    <a:pt x="425" y="249"/>
                  </a:lnTo>
                  <a:lnTo>
                    <a:pt x="422" y="231"/>
                  </a:lnTo>
                  <a:lnTo>
                    <a:pt x="419" y="217"/>
                  </a:lnTo>
                  <a:lnTo>
                    <a:pt x="416" y="206"/>
                  </a:lnTo>
                  <a:lnTo>
                    <a:pt x="414" y="199"/>
                  </a:lnTo>
                  <a:lnTo>
                    <a:pt x="413" y="197"/>
                  </a:lnTo>
                  <a:lnTo>
                    <a:pt x="402" y="203"/>
                  </a:lnTo>
                  <a:lnTo>
                    <a:pt x="391" y="213"/>
                  </a:lnTo>
                  <a:lnTo>
                    <a:pt x="380" y="230"/>
                  </a:lnTo>
                  <a:lnTo>
                    <a:pt x="372" y="249"/>
                  </a:lnTo>
                  <a:lnTo>
                    <a:pt x="364" y="268"/>
                  </a:lnTo>
                  <a:lnTo>
                    <a:pt x="357" y="288"/>
                  </a:lnTo>
                  <a:lnTo>
                    <a:pt x="351" y="306"/>
                  </a:lnTo>
                  <a:lnTo>
                    <a:pt x="347" y="321"/>
                  </a:lnTo>
                  <a:lnTo>
                    <a:pt x="344" y="331"/>
                  </a:lnTo>
                  <a:lnTo>
                    <a:pt x="342" y="334"/>
                  </a:lnTo>
                  <a:lnTo>
                    <a:pt x="358" y="287"/>
                  </a:lnTo>
                  <a:lnTo>
                    <a:pt x="366" y="250"/>
                  </a:lnTo>
                  <a:lnTo>
                    <a:pt x="369" y="222"/>
                  </a:lnTo>
                  <a:lnTo>
                    <a:pt x="367" y="203"/>
                  </a:lnTo>
                  <a:lnTo>
                    <a:pt x="364" y="189"/>
                  </a:lnTo>
                  <a:lnTo>
                    <a:pt x="358" y="181"/>
                  </a:lnTo>
                  <a:lnTo>
                    <a:pt x="351" y="178"/>
                  </a:lnTo>
                  <a:lnTo>
                    <a:pt x="345" y="176"/>
                  </a:lnTo>
                  <a:lnTo>
                    <a:pt x="340" y="176"/>
                  </a:lnTo>
                  <a:lnTo>
                    <a:pt x="338" y="178"/>
                  </a:lnTo>
                  <a:lnTo>
                    <a:pt x="326" y="182"/>
                  </a:lnTo>
                  <a:lnTo>
                    <a:pt x="314" y="191"/>
                  </a:lnTo>
                  <a:lnTo>
                    <a:pt x="299" y="204"/>
                  </a:lnTo>
                  <a:lnTo>
                    <a:pt x="286" y="219"/>
                  </a:lnTo>
                  <a:lnTo>
                    <a:pt x="274" y="236"/>
                  </a:lnTo>
                  <a:lnTo>
                    <a:pt x="262" y="251"/>
                  </a:lnTo>
                  <a:lnTo>
                    <a:pt x="252" y="266"/>
                  </a:lnTo>
                  <a:lnTo>
                    <a:pt x="245" y="277"/>
                  </a:lnTo>
                  <a:lnTo>
                    <a:pt x="239" y="286"/>
                  </a:lnTo>
                  <a:lnTo>
                    <a:pt x="237" y="289"/>
                  </a:lnTo>
                  <a:lnTo>
                    <a:pt x="282" y="213"/>
                  </a:lnTo>
                  <a:lnTo>
                    <a:pt x="293" y="191"/>
                  </a:lnTo>
                  <a:lnTo>
                    <a:pt x="298" y="175"/>
                  </a:lnTo>
                  <a:lnTo>
                    <a:pt x="297" y="163"/>
                  </a:lnTo>
                  <a:lnTo>
                    <a:pt x="292" y="157"/>
                  </a:lnTo>
                  <a:lnTo>
                    <a:pt x="283" y="154"/>
                  </a:lnTo>
                  <a:lnTo>
                    <a:pt x="272" y="153"/>
                  </a:lnTo>
                  <a:lnTo>
                    <a:pt x="261" y="153"/>
                  </a:lnTo>
                  <a:lnTo>
                    <a:pt x="253" y="155"/>
                  </a:lnTo>
                  <a:lnTo>
                    <a:pt x="246" y="156"/>
                  </a:lnTo>
                  <a:lnTo>
                    <a:pt x="243" y="157"/>
                  </a:lnTo>
                  <a:lnTo>
                    <a:pt x="0" y="310"/>
                  </a:lnTo>
                  <a:lnTo>
                    <a:pt x="236" y="142"/>
                  </a:lnTo>
                  <a:lnTo>
                    <a:pt x="235" y="128"/>
                  </a:lnTo>
                  <a:lnTo>
                    <a:pt x="224" y="121"/>
                  </a:lnTo>
                  <a:lnTo>
                    <a:pt x="206" y="121"/>
                  </a:lnTo>
                  <a:lnTo>
                    <a:pt x="184" y="125"/>
                  </a:lnTo>
                  <a:lnTo>
                    <a:pt x="158" y="132"/>
                  </a:lnTo>
                  <a:lnTo>
                    <a:pt x="131" y="142"/>
                  </a:lnTo>
                  <a:lnTo>
                    <a:pt x="108" y="151"/>
                  </a:lnTo>
                  <a:lnTo>
                    <a:pt x="87" y="161"/>
                  </a:lnTo>
                  <a:lnTo>
                    <a:pt x="74" y="167"/>
                  </a:lnTo>
                  <a:lnTo>
                    <a:pt x="68" y="169"/>
                  </a:lnTo>
                  <a:lnTo>
                    <a:pt x="394" y="5"/>
                  </a:lnTo>
                  <a:lnTo>
                    <a:pt x="395" y="4"/>
                  </a:lnTo>
                  <a:lnTo>
                    <a:pt x="400" y="3"/>
                  </a:lnTo>
                  <a:lnTo>
                    <a:pt x="405" y="2"/>
                  </a:lnTo>
                  <a:lnTo>
                    <a:pt x="413" y="0"/>
                  </a:lnTo>
                  <a:lnTo>
                    <a:pt x="421" y="0"/>
                  </a:lnTo>
                  <a:lnTo>
                    <a:pt x="428" y="3"/>
                  </a:lnTo>
                  <a:lnTo>
                    <a:pt x="435" y="6"/>
                  </a:lnTo>
                  <a:lnTo>
                    <a:pt x="441" y="15"/>
                  </a:lnTo>
                  <a:lnTo>
                    <a:pt x="444" y="27"/>
                  </a:lnTo>
                  <a:lnTo>
                    <a:pt x="445" y="42"/>
                  </a:lnTo>
                  <a:lnTo>
                    <a:pt x="445" y="44"/>
                  </a:lnTo>
                  <a:lnTo>
                    <a:pt x="445" y="48"/>
                  </a:lnTo>
                  <a:lnTo>
                    <a:pt x="445" y="55"/>
                  </a:lnTo>
                  <a:lnTo>
                    <a:pt x="446" y="63"/>
                  </a:lnTo>
                  <a:lnTo>
                    <a:pt x="447" y="72"/>
                  </a:lnTo>
                  <a:lnTo>
                    <a:pt x="451" y="81"/>
                  </a:lnTo>
                  <a:lnTo>
                    <a:pt x="456" y="91"/>
                  </a:lnTo>
                  <a:lnTo>
                    <a:pt x="461" y="99"/>
                  </a:lnTo>
                  <a:lnTo>
                    <a:pt x="469" y="106"/>
                  </a:lnTo>
                  <a:lnTo>
                    <a:pt x="479" y="111"/>
                  </a:lnTo>
                  <a:lnTo>
                    <a:pt x="478" y="111"/>
                  </a:lnTo>
                  <a:close/>
                </a:path>
              </a:pathLst>
            </a:custGeom>
            <a:solidFill>
              <a:srgbClr val="FFEBF2"/>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83" name="Freeform 94"/>
            <p:cNvSpPr/>
            <p:nvPr/>
          </p:nvSpPr>
          <p:spPr bwMode="ltGray">
            <a:xfrm>
              <a:off x="4600" y="2926"/>
              <a:ext cx="237" cy="195"/>
            </a:xfrm>
            <a:custGeom>
              <a:avLst/>
              <a:gdLst>
                <a:gd name="T0" fmla="*/ 1 w 474"/>
                <a:gd name="T1" fmla="*/ 1 h 390"/>
                <a:gd name="T2" fmla="*/ 1 w 474"/>
                <a:gd name="T3" fmla="*/ 1 h 390"/>
                <a:gd name="T4" fmla="*/ 1 w 474"/>
                <a:gd name="T5" fmla="*/ 1 h 390"/>
                <a:gd name="T6" fmla="*/ 1 w 474"/>
                <a:gd name="T7" fmla="*/ 1 h 390"/>
                <a:gd name="T8" fmla="*/ 1 w 474"/>
                <a:gd name="T9" fmla="*/ 1 h 390"/>
                <a:gd name="T10" fmla="*/ 1 w 474"/>
                <a:gd name="T11" fmla="*/ 1 h 390"/>
                <a:gd name="T12" fmla="*/ 1 w 474"/>
                <a:gd name="T13" fmla="*/ 1 h 390"/>
                <a:gd name="T14" fmla="*/ 1 w 474"/>
                <a:gd name="T15" fmla="*/ 1 h 390"/>
                <a:gd name="T16" fmla="*/ 1 w 474"/>
                <a:gd name="T17" fmla="*/ 1 h 390"/>
                <a:gd name="T18" fmla="*/ 1 w 474"/>
                <a:gd name="T19" fmla="*/ 1 h 390"/>
                <a:gd name="T20" fmla="*/ 1 w 474"/>
                <a:gd name="T21" fmla="*/ 1 h 390"/>
                <a:gd name="T22" fmla="*/ 1 w 474"/>
                <a:gd name="T23" fmla="*/ 1 h 390"/>
                <a:gd name="T24" fmla="*/ 1 w 474"/>
                <a:gd name="T25" fmla="*/ 1 h 390"/>
                <a:gd name="T26" fmla="*/ 1 w 474"/>
                <a:gd name="T27" fmla="*/ 1 h 390"/>
                <a:gd name="T28" fmla="*/ 1 w 474"/>
                <a:gd name="T29" fmla="*/ 1 h 390"/>
                <a:gd name="T30" fmla="*/ 1 w 474"/>
                <a:gd name="T31" fmla="*/ 1 h 390"/>
                <a:gd name="T32" fmla="*/ 1 w 474"/>
                <a:gd name="T33" fmla="*/ 1 h 390"/>
                <a:gd name="T34" fmla="*/ 1 w 474"/>
                <a:gd name="T35" fmla="*/ 1 h 390"/>
                <a:gd name="T36" fmla="*/ 1 w 474"/>
                <a:gd name="T37" fmla="*/ 1 h 390"/>
                <a:gd name="T38" fmla="*/ 1 w 474"/>
                <a:gd name="T39" fmla="*/ 1 h 390"/>
                <a:gd name="T40" fmla="*/ 1 w 474"/>
                <a:gd name="T41" fmla="*/ 1 h 390"/>
                <a:gd name="T42" fmla="*/ 1 w 474"/>
                <a:gd name="T43" fmla="*/ 1 h 390"/>
                <a:gd name="T44" fmla="*/ 1 w 474"/>
                <a:gd name="T45" fmla="*/ 1 h 390"/>
                <a:gd name="T46" fmla="*/ 1 w 474"/>
                <a:gd name="T47" fmla="*/ 1 h 390"/>
                <a:gd name="T48" fmla="*/ 1 w 474"/>
                <a:gd name="T49" fmla="*/ 1 h 390"/>
                <a:gd name="T50" fmla="*/ 1 w 474"/>
                <a:gd name="T51" fmla="*/ 1 h 390"/>
                <a:gd name="T52" fmla="*/ 0 w 474"/>
                <a:gd name="T53" fmla="*/ 1 h 390"/>
                <a:gd name="T54" fmla="*/ 1 w 474"/>
                <a:gd name="T55" fmla="*/ 1 h 390"/>
                <a:gd name="T56" fmla="*/ 1 w 474"/>
                <a:gd name="T57" fmla="*/ 1 h 390"/>
                <a:gd name="T58" fmla="*/ 1 w 474"/>
                <a:gd name="T59" fmla="*/ 1 h 390"/>
                <a:gd name="T60" fmla="*/ 1 w 474"/>
                <a:gd name="T61" fmla="*/ 1 h 390"/>
                <a:gd name="T62" fmla="*/ 1 w 474"/>
                <a:gd name="T63" fmla="*/ 1 h 390"/>
                <a:gd name="T64" fmla="*/ 1 w 474"/>
                <a:gd name="T65" fmla="*/ 1 h 390"/>
                <a:gd name="T66" fmla="*/ 1 w 474"/>
                <a:gd name="T67" fmla="*/ 1 h 390"/>
                <a:gd name="T68" fmla="*/ 1 w 474"/>
                <a:gd name="T69" fmla="*/ 0 h 390"/>
                <a:gd name="T70" fmla="*/ 1 w 474"/>
                <a:gd name="T71" fmla="*/ 1 h 390"/>
                <a:gd name="T72" fmla="*/ 1 w 474"/>
                <a:gd name="T73" fmla="*/ 1 h 390"/>
                <a:gd name="T74" fmla="*/ 1 w 474"/>
                <a:gd name="T75" fmla="*/ 1 h 390"/>
                <a:gd name="T76" fmla="*/ 1 w 474"/>
                <a:gd name="T77" fmla="*/ 1 h 390"/>
                <a:gd name="T78" fmla="*/ 1 w 474"/>
                <a:gd name="T79" fmla="*/ 1 h 390"/>
                <a:gd name="T80" fmla="*/ 1 w 474"/>
                <a:gd name="T81" fmla="*/ 1 h 390"/>
                <a:gd name="T82" fmla="*/ 1 w 474"/>
                <a:gd name="T83" fmla="*/ 1 h 390"/>
                <a:gd name="T84" fmla="*/ 1 w 474"/>
                <a:gd name="T85" fmla="*/ 1 h 390"/>
                <a:gd name="T86" fmla="*/ 1 w 474"/>
                <a:gd name="T87" fmla="*/ 1 h 3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4" h="390">
                  <a:moveTo>
                    <a:pt x="473" y="109"/>
                  </a:moveTo>
                  <a:lnTo>
                    <a:pt x="388" y="390"/>
                  </a:lnTo>
                  <a:lnTo>
                    <a:pt x="403" y="354"/>
                  </a:lnTo>
                  <a:lnTo>
                    <a:pt x="413" y="322"/>
                  </a:lnTo>
                  <a:lnTo>
                    <a:pt x="418" y="292"/>
                  </a:lnTo>
                  <a:lnTo>
                    <a:pt x="421" y="267"/>
                  </a:lnTo>
                  <a:lnTo>
                    <a:pt x="421" y="245"/>
                  </a:lnTo>
                  <a:lnTo>
                    <a:pt x="418" y="227"/>
                  </a:lnTo>
                  <a:lnTo>
                    <a:pt x="416" y="212"/>
                  </a:lnTo>
                  <a:lnTo>
                    <a:pt x="412" y="202"/>
                  </a:lnTo>
                  <a:lnTo>
                    <a:pt x="410" y="195"/>
                  </a:lnTo>
                  <a:lnTo>
                    <a:pt x="409" y="193"/>
                  </a:lnTo>
                  <a:lnTo>
                    <a:pt x="398" y="198"/>
                  </a:lnTo>
                  <a:lnTo>
                    <a:pt x="387" y="210"/>
                  </a:lnTo>
                  <a:lnTo>
                    <a:pt x="378" y="225"/>
                  </a:lnTo>
                  <a:lnTo>
                    <a:pt x="368" y="245"/>
                  </a:lnTo>
                  <a:lnTo>
                    <a:pt x="361" y="264"/>
                  </a:lnTo>
                  <a:lnTo>
                    <a:pt x="354" y="284"/>
                  </a:lnTo>
                  <a:lnTo>
                    <a:pt x="348" y="302"/>
                  </a:lnTo>
                  <a:lnTo>
                    <a:pt x="343" y="316"/>
                  </a:lnTo>
                  <a:lnTo>
                    <a:pt x="341" y="327"/>
                  </a:lnTo>
                  <a:lnTo>
                    <a:pt x="340" y="330"/>
                  </a:lnTo>
                  <a:lnTo>
                    <a:pt x="355" y="283"/>
                  </a:lnTo>
                  <a:lnTo>
                    <a:pt x="362" y="246"/>
                  </a:lnTo>
                  <a:lnTo>
                    <a:pt x="366" y="218"/>
                  </a:lnTo>
                  <a:lnTo>
                    <a:pt x="365" y="198"/>
                  </a:lnTo>
                  <a:lnTo>
                    <a:pt x="360" y="185"/>
                  </a:lnTo>
                  <a:lnTo>
                    <a:pt x="354" y="178"/>
                  </a:lnTo>
                  <a:lnTo>
                    <a:pt x="348" y="173"/>
                  </a:lnTo>
                  <a:lnTo>
                    <a:pt x="341" y="172"/>
                  </a:lnTo>
                  <a:lnTo>
                    <a:pt x="337" y="173"/>
                  </a:lnTo>
                  <a:lnTo>
                    <a:pt x="335" y="173"/>
                  </a:lnTo>
                  <a:lnTo>
                    <a:pt x="323" y="178"/>
                  </a:lnTo>
                  <a:lnTo>
                    <a:pt x="311" y="187"/>
                  </a:lnTo>
                  <a:lnTo>
                    <a:pt x="298" y="201"/>
                  </a:lnTo>
                  <a:lnTo>
                    <a:pt x="285" y="215"/>
                  </a:lnTo>
                  <a:lnTo>
                    <a:pt x="272" y="231"/>
                  </a:lnTo>
                  <a:lnTo>
                    <a:pt x="260" y="247"/>
                  </a:lnTo>
                  <a:lnTo>
                    <a:pt x="250" y="261"/>
                  </a:lnTo>
                  <a:lnTo>
                    <a:pt x="242" y="273"/>
                  </a:lnTo>
                  <a:lnTo>
                    <a:pt x="237" y="281"/>
                  </a:lnTo>
                  <a:lnTo>
                    <a:pt x="236" y="284"/>
                  </a:lnTo>
                  <a:lnTo>
                    <a:pt x="280" y="209"/>
                  </a:lnTo>
                  <a:lnTo>
                    <a:pt x="292" y="187"/>
                  </a:lnTo>
                  <a:lnTo>
                    <a:pt x="297" y="171"/>
                  </a:lnTo>
                  <a:lnTo>
                    <a:pt x="295" y="160"/>
                  </a:lnTo>
                  <a:lnTo>
                    <a:pt x="289" y="153"/>
                  </a:lnTo>
                  <a:lnTo>
                    <a:pt x="280" y="149"/>
                  </a:lnTo>
                  <a:lnTo>
                    <a:pt x="270" y="149"/>
                  </a:lnTo>
                  <a:lnTo>
                    <a:pt x="260" y="149"/>
                  </a:lnTo>
                  <a:lnTo>
                    <a:pt x="250" y="151"/>
                  </a:lnTo>
                  <a:lnTo>
                    <a:pt x="244" y="153"/>
                  </a:lnTo>
                  <a:lnTo>
                    <a:pt x="241" y="153"/>
                  </a:lnTo>
                  <a:lnTo>
                    <a:pt x="0" y="305"/>
                  </a:lnTo>
                  <a:lnTo>
                    <a:pt x="233" y="139"/>
                  </a:lnTo>
                  <a:lnTo>
                    <a:pt x="233" y="124"/>
                  </a:lnTo>
                  <a:lnTo>
                    <a:pt x="223" y="117"/>
                  </a:lnTo>
                  <a:lnTo>
                    <a:pt x="205" y="117"/>
                  </a:lnTo>
                  <a:lnTo>
                    <a:pt x="182" y="122"/>
                  </a:lnTo>
                  <a:lnTo>
                    <a:pt x="157" y="129"/>
                  </a:lnTo>
                  <a:lnTo>
                    <a:pt x="131" y="139"/>
                  </a:lnTo>
                  <a:lnTo>
                    <a:pt x="107" y="148"/>
                  </a:lnTo>
                  <a:lnTo>
                    <a:pt x="87" y="158"/>
                  </a:lnTo>
                  <a:lnTo>
                    <a:pt x="74" y="164"/>
                  </a:lnTo>
                  <a:lnTo>
                    <a:pt x="68" y="166"/>
                  </a:lnTo>
                  <a:lnTo>
                    <a:pt x="390" y="4"/>
                  </a:lnTo>
                  <a:lnTo>
                    <a:pt x="391" y="3"/>
                  </a:lnTo>
                  <a:lnTo>
                    <a:pt x="396" y="2"/>
                  </a:lnTo>
                  <a:lnTo>
                    <a:pt x="401" y="1"/>
                  </a:lnTo>
                  <a:lnTo>
                    <a:pt x="409" y="0"/>
                  </a:lnTo>
                  <a:lnTo>
                    <a:pt x="416" y="0"/>
                  </a:lnTo>
                  <a:lnTo>
                    <a:pt x="424" y="1"/>
                  </a:lnTo>
                  <a:lnTo>
                    <a:pt x="430" y="6"/>
                  </a:lnTo>
                  <a:lnTo>
                    <a:pt x="436" y="14"/>
                  </a:lnTo>
                  <a:lnTo>
                    <a:pt x="438" y="25"/>
                  </a:lnTo>
                  <a:lnTo>
                    <a:pt x="438" y="41"/>
                  </a:lnTo>
                  <a:lnTo>
                    <a:pt x="438" y="42"/>
                  </a:lnTo>
                  <a:lnTo>
                    <a:pt x="438" y="47"/>
                  </a:lnTo>
                  <a:lnTo>
                    <a:pt x="440" y="53"/>
                  </a:lnTo>
                  <a:lnTo>
                    <a:pt x="441" y="61"/>
                  </a:lnTo>
                  <a:lnTo>
                    <a:pt x="442" y="71"/>
                  </a:lnTo>
                  <a:lnTo>
                    <a:pt x="446" y="80"/>
                  </a:lnTo>
                  <a:lnTo>
                    <a:pt x="450" y="90"/>
                  </a:lnTo>
                  <a:lnTo>
                    <a:pt x="456" y="98"/>
                  </a:lnTo>
                  <a:lnTo>
                    <a:pt x="463" y="104"/>
                  </a:lnTo>
                  <a:lnTo>
                    <a:pt x="474" y="109"/>
                  </a:lnTo>
                  <a:lnTo>
                    <a:pt x="473" y="109"/>
                  </a:lnTo>
                  <a:close/>
                </a:path>
              </a:pathLst>
            </a:custGeom>
            <a:solidFill>
              <a:srgbClr val="FFEEF4"/>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84" name="Freeform 95"/>
            <p:cNvSpPr/>
            <p:nvPr/>
          </p:nvSpPr>
          <p:spPr bwMode="ltGray">
            <a:xfrm>
              <a:off x="4602" y="2927"/>
              <a:ext cx="234" cy="192"/>
            </a:xfrm>
            <a:custGeom>
              <a:avLst/>
              <a:gdLst>
                <a:gd name="T0" fmla="*/ 1 w 467"/>
                <a:gd name="T1" fmla="*/ 1 h 384"/>
                <a:gd name="T2" fmla="*/ 1 w 467"/>
                <a:gd name="T3" fmla="*/ 1 h 384"/>
                <a:gd name="T4" fmla="*/ 1 w 467"/>
                <a:gd name="T5" fmla="*/ 1 h 384"/>
                <a:gd name="T6" fmla="*/ 1 w 467"/>
                <a:gd name="T7" fmla="*/ 1 h 384"/>
                <a:gd name="T8" fmla="*/ 1 w 467"/>
                <a:gd name="T9" fmla="*/ 1 h 384"/>
                <a:gd name="T10" fmla="*/ 1 w 467"/>
                <a:gd name="T11" fmla="*/ 1 h 384"/>
                <a:gd name="T12" fmla="*/ 1 w 467"/>
                <a:gd name="T13" fmla="*/ 1 h 384"/>
                <a:gd name="T14" fmla="*/ 1 w 467"/>
                <a:gd name="T15" fmla="*/ 1 h 384"/>
                <a:gd name="T16" fmla="*/ 1 w 467"/>
                <a:gd name="T17" fmla="*/ 1 h 384"/>
                <a:gd name="T18" fmla="*/ 1 w 467"/>
                <a:gd name="T19" fmla="*/ 1 h 384"/>
                <a:gd name="T20" fmla="*/ 1 w 467"/>
                <a:gd name="T21" fmla="*/ 1 h 384"/>
                <a:gd name="T22" fmla="*/ 1 w 467"/>
                <a:gd name="T23" fmla="*/ 1 h 384"/>
                <a:gd name="T24" fmla="*/ 1 w 467"/>
                <a:gd name="T25" fmla="*/ 1 h 384"/>
                <a:gd name="T26" fmla="*/ 1 w 467"/>
                <a:gd name="T27" fmla="*/ 1 h 384"/>
                <a:gd name="T28" fmla="*/ 1 w 467"/>
                <a:gd name="T29" fmla="*/ 1 h 384"/>
                <a:gd name="T30" fmla="*/ 1 w 467"/>
                <a:gd name="T31" fmla="*/ 1 h 384"/>
                <a:gd name="T32" fmla="*/ 1 w 467"/>
                <a:gd name="T33" fmla="*/ 1 h 384"/>
                <a:gd name="T34" fmla="*/ 1 w 467"/>
                <a:gd name="T35" fmla="*/ 1 h 384"/>
                <a:gd name="T36" fmla="*/ 1 w 467"/>
                <a:gd name="T37" fmla="*/ 1 h 384"/>
                <a:gd name="T38" fmla="*/ 1 w 467"/>
                <a:gd name="T39" fmla="*/ 1 h 384"/>
                <a:gd name="T40" fmla="*/ 1 w 467"/>
                <a:gd name="T41" fmla="*/ 1 h 384"/>
                <a:gd name="T42" fmla="*/ 1 w 467"/>
                <a:gd name="T43" fmla="*/ 1 h 384"/>
                <a:gd name="T44" fmla="*/ 1 w 467"/>
                <a:gd name="T45" fmla="*/ 1 h 384"/>
                <a:gd name="T46" fmla="*/ 1 w 467"/>
                <a:gd name="T47" fmla="*/ 1 h 384"/>
                <a:gd name="T48" fmla="*/ 1 w 467"/>
                <a:gd name="T49" fmla="*/ 1 h 384"/>
                <a:gd name="T50" fmla="*/ 1 w 467"/>
                <a:gd name="T51" fmla="*/ 1 h 384"/>
                <a:gd name="T52" fmla="*/ 0 w 467"/>
                <a:gd name="T53" fmla="*/ 1 h 384"/>
                <a:gd name="T54" fmla="*/ 1 w 467"/>
                <a:gd name="T55" fmla="*/ 1 h 384"/>
                <a:gd name="T56" fmla="*/ 1 w 467"/>
                <a:gd name="T57" fmla="*/ 1 h 384"/>
                <a:gd name="T58" fmla="*/ 1 w 467"/>
                <a:gd name="T59" fmla="*/ 1 h 384"/>
                <a:gd name="T60" fmla="*/ 1 w 467"/>
                <a:gd name="T61" fmla="*/ 1 h 384"/>
                <a:gd name="T62" fmla="*/ 1 w 467"/>
                <a:gd name="T63" fmla="*/ 1 h 384"/>
                <a:gd name="T64" fmla="*/ 1 w 467"/>
                <a:gd name="T65" fmla="*/ 1 h 384"/>
                <a:gd name="T66" fmla="*/ 1 w 467"/>
                <a:gd name="T67" fmla="*/ 1 h 384"/>
                <a:gd name="T68" fmla="*/ 1 w 467"/>
                <a:gd name="T69" fmla="*/ 0 h 384"/>
                <a:gd name="T70" fmla="*/ 1 w 467"/>
                <a:gd name="T71" fmla="*/ 1 h 384"/>
                <a:gd name="T72" fmla="*/ 1 w 467"/>
                <a:gd name="T73" fmla="*/ 1 h 384"/>
                <a:gd name="T74" fmla="*/ 1 w 467"/>
                <a:gd name="T75" fmla="*/ 1 h 384"/>
                <a:gd name="T76" fmla="*/ 1 w 467"/>
                <a:gd name="T77" fmla="*/ 1 h 384"/>
                <a:gd name="T78" fmla="*/ 1 w 467"/>
                <a:gd name="T79" fmla="*/ 1 h 384"/>
                <a:gd name="T80" fmla="*/ 1 w 467"/>
                <a:gd name="T81" fmla="*/ 1 h 384"/>
                <a:gd name="T82" fmla="*/ 1 w 467"/>
                <a:gd name="T83" fmla="*/ 1 h 384"/>
                <a:gd name="T84" fmla="*/ 1 w 467"/>
                <a:gd name="T85" fmla="*/ 1 h 384"/>
                <a:gd name="T86" fmla="*/ 1 w 467"/>
                <a:gd name="T87" fmla="*/ 1 h 3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67" h="384">
                  <a:moveTo>
                    <a:pt x="467" y="108"/>
                  </a:moveTo>
                  <a:lnTo>
                    <a:pt x="383" y="384"/>
                  </a:lnTo>
                  <a:lnTo>
                    <a:pt x="399" y="349"/>
                  </a:lnTo>
                  <a:lnTo>
                    <a:pt x="408" y="317"/>
                  </a:lnTo>
                  <a:lnTo>
                    <a:pt x="414" y="289"/>
                  </a:lnTo>
                  <a:lnTo>
                    <a:pt x="417" y="264"/>
                  </a:lnTo>
                  <a:lnTo>
                    <a:pt x="416" y="241"/>
                  </a:lnTo>
                  <a:lnTo>
                    <a:pt x="413" y="223"/>
                  </a:lnTo>
                  <a:lnTo>
                    <a:pt x="411" y="209"/>
                  </a:lnTo>
                  <a:lnTo>
                    <a:pt x="407" y="198"/>
                  </a:lnTo>
                  <a:lnTo>
                    <a:pt x="405" y="192"/>
                  </a:lnTo>
                  <a:lnTo>
                    <a:pt x="404" y="190"/>
                  </a:lnTo>
                  <a:lnTo>
                    <a:pt x="393" y="196"/>
                  </a:lnTo>
                  <a:lnTo>
                    <a:pt x="383" y="207"/>
                  </a:lnTo>
                  <a:lnTo>
                    <a:pt x="374" y="222"/>
                  </a:lnTo>
                  <a:lnTo>
                    <a:pt x="364" y="241"/>
                  </a:lnTo>
                  <a:lnTo>
                    <a:pt x="356" y="260"/>
                  </a:lnTo>
                  <a:lnTo>
                    <a:pt x="350" y="280"/>
                  </a:lnTo>
                  <a:lnTo>
                    <a:pt x="344" y="297"/>
                  </a:lnTo>
                  <a:lnTo>
                    <a:pt x="339" y="312"/>
                  </a:lnTo>
                  <a:lnTo>
                    <a:pt x="337" y="322"/>
                  </a:lnTo>
                  <a:lnTo>
                    <a:pt x="336" y="326"/>
                  </a:lnTo>
                  <a:lnTo>
                    <a:pt x="350" y="279"/>
                  </a:lnTo>
                  <a:lnTo>
                    <a:pt x="358" y="242"/>
                  </a:lnTo>
                  <a:lnTo>
                    <a:pt x="362" y="215"/>
                  </a:lnTo>
                  <a:lnTo>
                    <a:pt x="360" y="195"/>
                  </a:lnTo>
                  <a:lnTo>
                    <a:pt x="356" y="183"/>
                  </a:lnTo>
                  <a:lnTo>
                    <a:pt x="350" y="175"/>
                  </a:lnTo>
                  <a:lnTo>
                    <a:pt x="343" y="171"/>
                  </a:lnTo>
                  <a:lnTo>
                    <a:pt x="337" y="170"/>
                  </a:lnTo>
                  <a:lnTo>
                    <a:pt x="332" y="170"/>
                  </a:lnTo>
                  <a:lnTo>
                    <a:pt x="331" y="171"/>
                  </a:lnTo>
                  <a:lnTo>
                    <a:pt x="319" y="176"/>
                  </a:lnTo>
                  <a:lnTo>
                    <a:pt x="307" y="184"/>
                  </a:lnTo>
                  <a:lnTo>
                    <a:pt x="294" y="197"/>
                  </a:lnTo>
                  <a:lnTo>
                    <a:pt x="281" y="213"/>
                  </a:lnTo>
                  <a:lnTo>
                    <a:pt x="268" y="228"/>
                  </a:lnTo>
                  <a:lnTo>
                    <a:pt x="257" y="244"/>
                  </a:lnTo>
                  <a:lnTo>
                    <a:pt x="246" y="258"/>
                  </a:lnTo>
                  <a:lnTo>
                    <a:pt x="239" y="270"/>
                  </a:lnTo>
                  <a:lnTo>
                    <a:pt x="234" y="278"/>
                  </a:lnTo>
                  <a:lnTo>
                    <a:pt x="232" y="280"/>
                  </a:lnTo>
                  <a:lnTo>
                    <a:pt x="276" y="205"/>
                  </a:lnTo>
                  <a:lnTo>
                    <a:pt x="288" y="184"/>
                  </a:lnTo>
                  <a:lnTo>
                    <a:pt x="293" y="169"/>
                  </a:lnTo>
                  <a:lnTo>
                    <a:pt x="292" y="158"/>
                  </a:lnTo>
                  <a:lnTo>
                    <a:pt x="286" y="151"/>
                  </a:lnTo>
                  <a:lnTo>
                    <a:pt x="277" y="147"/>
                  </a:lnTo>
                  <a:lnTo>
                    <a:pt x="267" y="146"/>
                  </a:lnTo>
                  <a:lnTo>
                    <a:pt x="256" y="147"/>
                  </a:lnTo>
                  <a:lnTo>
                    <a:pt x="248" y="148"/>
                  </a:lnTo>
                  <a:lnTo>
                    <a:pt x="240" y="150"/>
                  </a:lnTo>
                  <a:lnTo>
                    <a:pt x="238" y="151"/>
                  </a:lnTo>
                  <a:lnTo>
                    <a:pt x="0" y="301"/>
                  </a:lnTo>
                  <a:lnTo>
                    <a:pt x="231" y="137"/>
                  </a:lnTo>
                  <a:lnTo>
                    <a:pt x="230" y="122"/>
                  </a:lnTo>
                  <a:lnTo>
                    <a:pt x="220" y="115"/>
                  </a:lnTo>
                  <a:lnTo>
                    <a:pt x="202" y="115"/>
                  </a:lnTo>
                  <a:lnTo>
                    <a:pt x="180" y="120"/>
                  </a:lnTo>
                  <a:lnTo>
                    <a:pt x="155" y="127"/>
                  </a:lnTo>
                  <a:lnTo>
                    <a:pt x="130" y="137"/>
                  </a:lnTo>
                  <a:lnTo>
                    <a:pt x="106" y="146"/>
                  </a:lnTo>
                  <a:lnTo>
                    <a:pt x="85" y="154"/>
                  </a:lnTo>
                  <a:lnTo>
                    <a:pt x="72" y="161"/>
                  </a:lnTo>
                  <a:lnTo>
                    <a:pt x="68" y="164"/>
                  </a:lnTo>
                  <a:lnTo>
                    <a:pt x="385" y="5"/>
                  </a:lnTo>
                  <a:lnTo>
                    <a:pt x="387" y="3"/>
                  </a:lnTo>
                  <a:lnTo>
                    <a:pt x="391" y="2"/>
                  </a:lnTo>
                  <a:lnTo>
                    <a:pt x="396" y="1"/>
                  </a:lnTo>
                  <a:lnTo>
                    <a:pt x="402" y="0"/>
                  </a:lnTo>
                  <a:lnTo>
                    <a:pt x="411" y="0"/>
                  </a:lnTo>
                  <a:lnTo>
                    <a:pt x="418" y="1"/>
                  </a:lnTo>
                  <a:lnTo>
                    <a:pt x="424" y="6"/>
                  </a:lnTo>
                  <a:lnTo>
                    <a:pt x="429" y="13"/>
                  </a:lnTo>
                  <a:lnTo>
                    <a:pt x="432" y="25"/>
                  </a:lnTo>
                  <a:lnTo>
                    <a:pt x="432" y="40"/>
                  </a:lnTo>
                  <a:lnTo>
                    <a:pt x="432" y="43"/>
                  </a:lnTo>
                  <a:lnTo>
                    <a:pt x="432" y="46"/>
                  </a:lnTo>
                  <a:lnTo>
                    <a:pt x="433" y="53"/>
                  </a:lnTo>
                  <a:lnTo>
                    <a:pt x="435" y="62"/>
                  </a:lnTo>
                  <a:lnTo>
                    <a:pt x="436" y="70"/>
                  </a:lnTo>
                  <a:lnTo>
                    <a:pt x="439" y="79"/>
                  </a:lnTo>
                  <a:lnTo>
                    <a:pt x="443" y="89"/>
                  </a:lnTo>
                  <a:lnTo>
                    <a:pt x="450" y="97"/>
                  </a:lnTo>
                  <a:lnTo>
                    <a:pt x="457" y="104"/>
                  </a:lnTo>
                  <a:lnTo>
                    <a:pt x="467" y="109"/>
                  </a:lnTo>
                  <a:lnTo>
                    <a:pt x="467" y="108"/>
                  </a:lnTo>
                  <a:close/>
                </a:path>
              </a:pathLst>
            </a:custGeom>
            <a:solidFill>
              <a:srgbClr val="FFF0F6"/>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85" name="Freeform 96"/>
            <p:cNvSpPr/>
            <p:nvPr/>
          </p:nvSpPr>
          <p:spPr bwMode="ltGray">
            <a:xfrm>
              <a:off x="4604" y="2927"/>
              <a:ext cx="231" cy="190"/>
            </a:xfrm>
            <a:custGeom>
              <a:avLst/>
              <a:gdLst>
                <a:gd name="T0" fmla="*/ 0 w 463"/>
                <a:gd name="T1" fmla="*/ 1 h 380"/>
                <a:gd name="T2" fmla="*/ 0 w 463"/>
                <a:gd name="T3" fmla="*/ 1 h 380"/>
                <a:gd name="T4" fmla="*/ 0 w 463"/>
                <a:gd name="T5" fmla="*/ 1 h 380"/>
                <a:gd name="T6" fmla="*/ 0 w 463"/>
                <a:gd name="T7" fmla="*/ 1 h 380"/>
                <a:gd name="T8" fmla="*/ 0 w 463"/>
                <a:gd name="T9" fmla="*/ 1 h 380"/>
                <a:gd name="T10" fmla="*/ 0 w 463"/>
                <a:gd name="T11" fmla="*/ 1 h 380"/>
                <a:gd name="T12" fmla="*/ 0 w 463"/>
                <a:gd name="T13" fmla="*/ 1 h 380"/>
                <a:gd name="T14" fmla="*/ 0 w 463"/>
                <a:gd name="T15" fmla="*/ 1 h 380"/>
                <a:gd name="T16" fmla="*/ 0 w 463"/>
                <a:gd name="T17" fmla="*/ 1 h 380"/>
                <a:gd name="T18" fmla="*/ 0 w 463"/>
                <a:gd name="T19" fmla="*/ 1 h 380"/>
                <a:gd name="T20" fmla="*/ 0 w 463"/>
                <a:gd name="T21" fmla="*/ 1 h 380"/>
                <a:gd name="T22" fmla="*/ 0 w 463"/>
                <a:gd name="T23" fmla="*/ 1 h 380"/>
                <a:gd name="T24" fmla="*/ 0 w 463"/>
                <a:gd name="T25" fmla="*/ 1 h 380"/>
                <a:gd name="T26" fmla="*/ 0 w 463"/>
                <a:gd name="T27" fmla="*/ 1 h 380"/>
                <a:gd name="T28" fmla="*/ 0 w 463"/>
                <a:gd name="T29" fmla="*/ 1 h 380"/>
                <a:gd name="T30" fmla="*/ 0 w 463"/>
                <a:gd name="T31" fmla="*/ 1 h 380"/>
                <a:gd name="T32" fmla="*/ 0 w 463"/>
                <a:gd name="T33" fmla="*/ 1 h 380"/>
                <a:gd name="T34" fmla="*/ 0 w 463"/>
                <a:gd name="T35" fmla="*/ 1 h 380"/>
                <a:gd name="T36" fmla="*/ 0 w 463"/>
                <a:gd name="T37" fmla="*/ 1 h 380"/>
                <a:gd name="T38" fmla="*/ 0 w 463"/>
                <a:gd name="T39" fmla="*/ 1 h 380"/>
                <a:gd name="T40" fmla="*/ 0 w 463"/>
                <a:gd name="T41" fmla="*/ 1 h 380"/>
                <a:gd name="T42" fmla="*/ 0 w 463"/>
                <a:gd name="T43" fmla="*/ 1 h 380"/>
                <a:gd name="T44" fmla="*/ 0 w 463"/>
                <a:gd name="T45" fmla="*/ 1 h 380"/>
                <a:gd name="T46" fmla="*/ 0 w 463"/>
                <a:gd name="T47" fmla="*/ 1 h 380"/>
                <a:gd name="T48" fmla="*/ 0 w 463"/>
                <a:gd name="T49" fmla="*/ 1 h 380"/>
                <a:gd name="T50" fmla="*/ 0 w 463"/>
                <a:gd name="T51" fmla="*/ 1 h 380"/>
                <a:gd name="T52" fmla="*/ 0 w 463"/>
                <a:gd name="T53" fmla="*/ 1 h 380"/>
                <a:gd name="T54" fmla="*/ 0 w 463"/>
                <a:gd name="T55" fmla="*/ 1 h 380"/>
                <a:gd name="T56" fmla="*/ 0 w 463"/>
                <a:gd name="T57" fmla="*/ 1 h 380"/>
                <a:gd name="T58" fmla="*/ 0 w 463"/>
                <a:gd name="T59" fmla="*/ 1 h 380"/>
                <a:gd name="T60" fmla="*/ 0 w 463"/>
                <a:gd name="T61" fmla="*/ 1 h 380"/>
                <a:gd name="T62" fmla="*/ 0 w 463"/>
                <a:gd name="T63" fmla="*/ 1 h 380"/>
                <a:gd name="T64" fmla="*/ 0 w 463"/>
                <a:gd name="T65" fmla="*/ 1 h 380"/>
                <a:gd name="T66" fmla="*/ 0 w 463"/>
                <a:gd name="T67" fmla="*/ 1 h 380"/>
                <a:gd name="T68" fmla="*/ 0 w 463"/>
                <a:gd name="T69" fmla="*/ 0 h 380"/>
                <a:gd name="T70" fmla="*/ 0 w 463"/>
                <a:gd name="T71" fmla="*/ 1 h 380"/>
                <a:gd name="T72" fmla="*/ 0 w 463"/>
                <a:gd name="T73" fmla="*/ 1 h 380"/>
                <a:gd name="T74" fmla="*/ 0 w 463"/>
                <a:gd name="T75" fmla="*/ 1 h 380"/>
                <a:gd name="T76" fmla="*/ 0 w 463"/>
                <a:gd name="T77" fmla="*/ 1 h 380"/>
                <a:gd name="T78" fmla="*/ 0 w 463"/>
                <a:gd name="T79" fmla="*/ 1 h 380"/>
                <a:gd name="T80" fmla="*/ 0 w 463"/>
                <a:gd name="T81" fmla="*/ 1 h 380"/>
                <a:gd name="T82" fmla="*/ 0 w 463"/>
                <a:gd name="T83" fmla="*/ 1 h 380"/>
                <a:gd name="T84" fmla="*/ 0 w 463"/>
                <a:gd name="T85" fmla="*/ 1 h 3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3" h="380">
                  <a:moveTo>
                    <a:pt x="463" y="109"/>
                  </a:moveTo>
                  <a:lnTo>
                    <a:pt x="382" y="380"/>
                  </a:lnTo>
                  <a:lnTo>
                    <a:pt x="396" y="346"/>
                  </a:lnTo>
                  <a:lnTo>
                    <a:pt x="405" y="315"/>
                  </a:lnTo>
                  <a:lnTo>
                    <a:pt x="411" y="286"/>
                  </a:lnTo>
                  <a:lnTo>
                    <a:pt x="414" y="261"/>
                  </a:lnTo>
                  <a:lnTo>
                    <a:pt x="413" y="239"/>
                  </a:lnTo>
                  <a:lnTo>
                    <a:pt x="411" y="221"/>
                  </a:lnTo>
                  <a:lnTo>
                    <a:pt x="408" y="207"/>
                  </a:lnTo>
                  <a:lnTo>
                    <a:pt x="404" y="197"/>
                  </a:lnTo>
                  <a:lnTo>
                    <a:pt x="402" y="190"/>
                  </a:lnTo>
                  <a:lnTo>
                    <a:pt x="402" y="188"/>
                  </a:lnTo>
                  <a:lnTo>
                    <a:pt x="391" y="194"/>
                  </a:lnTo>
                  <a:lnTo>
                    <a:pt x="380" y="204"/>
                  </a:lnTo>
                  <a:lnTo>
                    <a:pt x="371" y="220"/>
                  </a:lnTo>
                  <a:lnTo>
                    <a:pt x="363" y="239"/>
                  </a:lnTo>
                  <a:lnTo>
                    <a:pt x="354" y="258"/>
                  </a:lnTo>
                  <a:lnTo>
                    <a:pt x="347" y="277"/>
                  </a:lnTo>
                  <a:lnTo>
                    <a:pt x="342" y="295"/>
                  </a:lnTo>
                  <a:lnTo>
                    <a:pt x="337" y="309"/>
                  </a:lnTo>
                  <a:lnTo>
                    <a:pt x="335" y="318"/>
                  </a:lnTo>
                  <a:lnTo>
                    <a:pt x="334" y="322"/>
                  </a:lnTo>
                  <a:lnTo>
                    <a:pt x="348" y="276"/>
                  </a:lnTo>
                  <a:lnTo>
                    <a:pt x="357" y="240"/>
                  </a:lnTo>
                  <a:lnTo>
                    <a:pt x="359" y="213"/>
                  </a:lnTo>
                  <a:lnTo>
                    <a:pt x="358" y="194"/>
                  </a:lnTo>
                  <a:lnTo>
                    <a:pt x="354" y="181"/>
                  </a:lnTo>
                  <a:lnTo>
                    <a:pt x="348" y="173"/>
                  </a:lnTo>
                  <a:lnTo>
                    <a:pt x="341" y="169"/>
                  </a:lnTo>
                  <a:lnTo>
                    <a:pt x="335" y="169"/>
                  </a:lnTo>
                  <a:lnTo>
                    <a:pt x="330" y="169"/>
                  </a:lnTo>
                  <a:lnTo>
                    <a:pt x="329" y="169"/>
                  </a:lnTo>
                  <a:lnTo>
                    <a:pt x="317" y="173"/>
                  </a:lnTo>
                  <a:lnTo>
                    <a:pt x="305" y="183"/>
                  </a:lnTo>
                  <a:lnTo>
                    <a:pt x="292" y="195"/>
                  </a:lnTo>
                  <a:lnTo>
                    <a:pt x="279" y="210"/>
                  </a:lnTo>
                  <a:lnTo>
                    <a:pt x="267" y="226"/>
                  </a:lnTo>
                  <a:lnTo>
                    <a:pt x="255" y="241"/>
                  </a:lnTo>
                  <a:lnTo>
                    <a:pt x="246" y="255"/>
                  </a:lnTo>
                  <a:lnTo>
                    <a:pt x="239" y="267"/>
                  </a:lnTo>
                  <a:lnTo>
                    <a:pt x="233" y="274"/>
                  </a:lnTo>
                  <a:lnTo>
                    <a:pt x="231" y="278"/>
                  </a:lnTo>
                  <a:lnTo>
                    <a:pt x="274" y="203"/>
                  </a:lnTo>
                  <a:lnTo>
                    <a:pt x="286" y="182"/>
                  </a:lnTo>
                  <a:lnTo>
                    <a:pt x="291" y="166"/>
                  </a:lnTo>
                  <a:lnTo>
                    <a:pt x="290" y="156"/>
                  </a:lnTo>
                  <a:lnTo>
                    <a:pt x="284" y="150"/>
                  </a:lnTo>
                  <a:lnTo>
                    <a:pt x="276" y="146"/>
                  </a:lnTo>
                  <a:lnTo>
                    <a:pt x="266" y="145"/>
                  </a:lnTo>
                  <a:lnTo>
                    <a:pt x="255" y="146"/>
                  </a:lnTo>
                  <a:lnTo>
                    <a:pt x="246" y="147"/>
                  </a:lnTo>
                  <a:lnTo>
                    <a:pt x="240" y="148"/>
                  </a:lnTo>
                  <a:lnTo>
                    <a:pt x="237" y="150"/>
                  </a:lnTo>
                  <a:lnTo>
                    <a:pt x="0" y="298"/>
                  </a:lnTo>
                  <a:lnTo>
                    <a:pt x="230" y="135"/>
                  </a:lnTo>
                  <a:lnTo>
                    <a:pt x="229" y="121"/>
                  </a:lnTo>
                  <a:lnTo>
                    <a:pt x="218" y="114"/>
                  </a:lnTo>
                  <a:lnTo>
                    <a:pt x="202" y="114"/>
                  </a:lnTo>
                  <a:lnTo>
                    <a:pt x="179" y="119"/>
                  </a:lnTo>
                  <a:lnTo>
                    <a:pt x="154" y="126"/>
                  </a:lnTo>
                  <a:lnTo>
                    <a:pt x="129" y="135"/>
                  </a:lnTo>
                  <a:lnTo>
                    <a:pt x="106" y="145"/>
                  </a:lnTo>
                  <a:lnTo>
                    <a:pt x="86" y="153"/>
                  </a:lnTo>
                  <a:lnTo>
                    <a:pt x="73" y="159"/>
                  </a:lnTo>
                  <a:lnTo>
                    <a:pt x="68" y="161"/>
                  </a:lnTo>
                  <a:lnTo>
                    <a:pt x="382" y="5"/>
                  </a:lnTo>
                  <a:lnTo>
                    <a:pt x="384" y="5"/>
                  </a:lnTo>
                  <a:lnTo>
                    <a:pt x="388" y="3"/>
                  </a:lnTo>
                  <a:lnTo>
                    <a:pt x="392" y="1"/>
                  </a:lnTo>
                  <a:lnTo>
                    <a:pt x="399" y="0"/>
                  </a:lnTo>
                  <a:lnTo>
                    <a:pt x="407" y="1"/>
                  </a:lnTo>
                  <a:lnTo>
                    <a:pt x="414" y="2"/>
                  </a:lnTo>
                  <a:lnTo>
                    <a:pt x="420" y="7"/>
                  </a:lnTo>
                  <a:lnTo>
                    <a:pt x="424" y="14"/>
                  </a:lnTo>
                  <a:lnTo>
                    <a:pt x="428" y="26"/>
                  </a:lnTo>
                  <a:lnTo>
                    <a:pt x="428" y="41"/>
                  </a:lnTo>
                  <a:lnTo>
                    <a:pt x="428" y="43"/>
                  </a:lnTo>
                  <a:lnTo>
                    <a:pt x="428" y="47"/>
                  </a:lnTo>
                  <a:lnTo>
                    <a:pt x="428" y="53"/>
                  </a:lnTo>
                  <a:lnTo>
                    <a:pt x="429" y="62"/>
                  </a:lnTo>
                  <a:lnTo>
                    <a:pt x="432" y="71"/>
                  </a:lnTo>
                  <a:lnTo>
                    <a:pt x="435" y="81"/>
                  </a:lnTo>
                  <a:lnTo>
                    <a:pt x="439" y="89"/>
                  </a:lnTo>
                  <a:lnTo>
                    <a:pt x="445" y="97"/>
                  </a:lnTo>
                  <a:lnTo>
                    <a:pt x="453" y="104"/>
                  </a:lnTo>
                  <a:lnTo>
                    <a:pt x="463" y="109"/>
                  </a:lnTo>
                  <a:close/>
                </a:path>
              </a:pathLst>
            </a:custGeom>
            <a:solidFill>
              <a:srgbClr val="FFF3F8"/>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86" name="Freeform 97"/>
            <p:cNvSpPr/>
            <p:nvPr/>
          </p:nvSpPr>
          <p:spPr bwMode="ltGray">
            <a:xfrm>
              <a:off x="4607" y="2928"/>
              <a:ext cx="228" cy="187"/>
            </a:xfrm>
            <a:custGeom>
              <a:avLst/>
              <a:gdLst>
                <a:gd name="T0" fmla="*/ 1 w 456"/>
                <a:gd name="T1" fmla="*/ 0 h 376"/>
                <a:gd name="T2" fmla="*/ 1 w 456"/>
                <a:gd name="T3" fmla="*/ 0 h 376"/>
                <a:gd name="T4" fmla="*/ 1 w 456"/>
                <a:gd name="T5" fmla="*/ 0 h 376"/>
                <a:gd name="T6" fmla="*/ 1 w 456"/>
                <a:gd name="T7" fmla="*/ 0 h 376"/>
                <a:gd name="T8" fmla="*/ 1 w 456"/>
                <a:gd name="T9" fmla="*/ 0 h 376"/>
                <a:gd name="T10" fmla="*/ 1 w 456"/>
                <a:gd name="T11" fmla="*/ 0 h 376"/>
                <a:gd name="T12" fmla="*/ 1 w 456"/>
                <a:gd name="T13" fmla="*/ 0 h 376"/>
                <a:gd name="T14" fmla="*/ 1 w 456"/>
                <a:gd name="T15" fmla="*/ 0 h 376"/>
                <a:gd name="T16" fmla="*/ 1 w 456"/>
                <a:gd name="T17" fmla="*/ 0 h 376"/>
                <a:gd name="T18" fmla="*/ 1 w 456"/>
                <a:gd name="T19" fmla="*/ 0 h 376"/>
                <a:gd name="T20" fmla="*/ 1 w 456"/>
                <a:gd name="T21" fmla="*/ 0 h 376"/>
                <a:gd name="T22" fmla="*/ 1 w 456"/>
                <a:gd name="T23" fmla="*/ 0 h 376"/>
                <a:gd name="T24" fmla="*/ 1 w 456"/>
                <a:gd name="T25" fmla="*/ 0 h 376"/>
                <a:gd name="T26" fmla="*/ 1 w 456"/>
                <a:gd name="T27" fmla="*/ 0 h 376"/>
                <a:gd name="T28" fmla="*/ 1 w 456"/>
                <a:gd name="T29" fmla="*/ 0 h 376"/>
                <a:gd name="T30" fmla="*/ 1 w 456"/>
                <a:gd name="T31" fmla="*/ 0 h 376"/>
                <a:gd name="T32" fmla="*/ 1 w 456"/>
                <a:gd name="T33" fmla="*/ 0 h 376"/>
                <a:gd name="T34" fmla="*/ 1 w 456"/>
                <a:gd name="T35" fmla="*/ 0 h 376"/>
                <a:gd name="T36" fmla="*/ 1 w 456"/>
                <a:gd name="T37" fmla="*/ 0 h 376"/>
                <a:gd name="T38" fmla="*/ 1 w 456"/>
                <a:gd name="T39" fmla="*/ 0 h 376"/>
                <a:gd name="T40" fmla="*/ 1 w 456"/>
                <a:gd name="T41" fmla="*/ 0 h 376"/>
                <a:gd name="T42" fmla="*/ 1 w 456"/>
                <a:gd name="T43" fmla="*/ 0 h 376"/>
                <a:gd name="T44" fmla="*/ 1 w 456"/>
                <a:gd name="T45" fmla="*/ 0 h 376"/>
                <a:gd name="T46" fmla="*/ 1 w 456"/>
                <a:gd name="T47" fmla="*/ 0 h 376"/>
                <a:gd name="T48" fmla="*/ 1 w 456"/>
                <a:gd name="T49" fmla="*/ 0 h 376"/>
                <a:gd name="T50" fmla="*/ 1 w 456"/>
                <a:gd name="T51" fmla="*/ 0 h 376"/>
                <a:gd name="T52" fmla="*/ 0 w 456"/>
                <a:gd name="T53" fmla="*/ 0 h 376"/>
                <a:gd name="T54" fmla="*/ 1 w 456"/>
                <a:gd name="T55" fmla="*/ 0 h 376"/>
                <a:gd name="T56" fmla="*/ 1 w 456"/>
                <a:gd name="T57" fmla="*/ 0 h 376"/>
                <a:gd name="T58" fmla="*/ 1 w 456"/>
                <a:gd name="T59" fmla="*/ 0 h 376"/>
                <a:gd name="T60" fmla="*/ 1 w 456"/>
                <a:gd name="T61" fmla="*/ 0 h 376"/>
                <a:gd name="T62" fmla="*/ 1 w 456"/>
                <a:gd name="T63" fmla="*/ 0 h 376"/>
                <a:gd name="T64" fmla="*/ 1 w 456"/>
                <a:gd name="T65" fmla="*/ 0 h 376"/>
                <a:gd name="T66" fmla="*/ 1 w 456"/>
                <a:gd name="T67" fmla="*/ 0 h 376"/>
                <a:gd name="T68" fmla="*/ 1 w 456"/>
                <a:gd name="T69" fmla="*/ 0 h 376"/>
                <a:gd name="T70" fmla="*/ 1 w 456"/>
                <a:gd name="T71" fmla="*/ 0 h 376"/>
                <a:gd name="T72" fmla="*/ 1 w 456"/>
                <a:gd name="T73" fmla="*/ 0 h 376"/>
                <a:gd name="T74" fmla="*/ 1 w 456"/>
                <a:gd name="T75" fmla="*/ 0 h 376"/>
                <a:gd name="T76" fmla="*/ 1 w 456"/>
                <a:gd name="T77" fmla="*/ 0 h 376"/>
                <a:gd name="T78" fmla="*/ 1 w 456"/>
                <a:gd name="T79" fmla="*/ 0 h 376"/>
                <a:gd name="T80" fmla="*/ 1 w 456"/>
                <a:gd name="T81" fmla="*/ 0 h 376"/>
                <a:gd name="T82" fmla="*/ 1 w 456"/>
                <a:gd name="T83" fmla="*/ 0 h 376"/>
                <a:gd name="T84" fmla="*/ 1 w 456"/>
                <a:gd name="T85" fmla="*/ 0 h 3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6" h="376">
                  <a:moveTo>
                    <a:pt x="456" y="108"/>
                  </a:moveTo>
                  <a:lnTo>
                    <a:pt x="377" y="376"/>
                  </a:lnTo>
                  <a:lnTo>
                    <a:pt x="391" y="341"/>
                  </a:lnTo>
                  <a:lnTo>
                    <a:pt x="402" y="310"/>
                  </a:lnTo>
                  <a:lnTo>
                    <a:pt x="406" y="282"/>
                  </a:lnTo>
                  <a:lnTo>
                    <a:pt x="409" y="257"/>
                  </a:lnTo>
                  <a:lnTo>
                    <a:pt x="409" y="235"/>
                  </a:lnTo>
                  <a:lnTo>
                    <a:pt x="406" y="218"/>
                  </a:lnTo>
                  <a:lnTo>
                    <a:pt x="403" y="203"/>
                  </a:lnTo>
                  <a:lnTo>
                    <a:pt x="400" y="194"/>
                  </a:lnTo>
                  <a:lnTo>
                    <a:pt x="398" y="188"/>
                  </a:lnTo>
                  <a:lnTo>
                    <a:pt x="397" y="185"/>
                  </a:lnTo>
                  <a:lnTo>
                    <a:pt x="386" y="190"/>
                  </a:lnTo>
                  <a:lnTo>
                    <a:pt x="377" y="201"/>
                  </a:lnTo>
                  <a:lnTo>
                    <a:pt x="367" y="216"/>
                  </a:lnTo>
                  <a:lnTo>
                    <a:pt x="358" y="235"/>
                  </a:lnTo>
                  <a:lnTo>
                    <a:pt x="350" y="254"/>
                  </a:lnTo>
                  <a:lnTo>
                    <a:pt x="343" y="273"/>
                  </a:lnTo>
                  <a:lnTo>
                    <a:pt x="337" y="291"/>
                  </a:lnTo>
                  <a:lnTo>
                    <a:pt x="334" y="306"/>
                  </a:lnTo>
                  <a:lnTo>
                    <a:pt x="331" y="315"/>
                  </a:lnTo>
                  <a:lnTo>
                    <a:pt x="330" y="319"/>
                  </a:lnTo>
                  <a:lnTo>
                    <a:pt x="344" y="272"/>
                  </a:lnTo>
                  <a:lnTo>
                    <a:pt x="352" y="237"/>
                  </a:lnTo>
                  <a:lnTo>
                    <a:pt x="355" y="209"/>
                  </a:lnTo>
                  <a:lnTo>
                    <a:pt x="354" y="190"/>
                  </a:lnTo>
                  <a:lnTo>
                    <a:pt x="349" y="177"/>
                  </a:lnTo>
                  <a:lnTo>
                    <a:pt x="343" y="170"/>
                  </a:lnTo>
                  <a:lnTo>
                    <a:pt x="337" y="166"/>
                  </a:lnTo>
                  <a:lnTo>
                    <a:pt x="331" y="165"/>
                  </a:lnTo>
                  <a:lnTo>
                    <a:pt x="327" y="165"/>
                  </a:lnTo>
                  <a:lnTo>
                    <a:pt x="325" y="166"/>
                  </a:lnTo>
                  <a:lnTo>
                    <a:pt x="313" y="171"/>
                  </a:lnTo>
                  <a:lnTo>
                    <a:pt x="301" y="180"/>
                  </a:lnTo>
                  <a:lnTo>
                    <a:pt x="288" y="193"/>
                  </a:lnTo>
                  <a:lnTo>
                    <a:pt x="275" y="207"/>
                  </a:lnTo>
                  <a:lnTo>
                    <a:pt x="263" y="222"/>
                  </a:lnTo>
                  <a:lnTo>
                    <a:pt x="253" y="238"/>
                  </a:lnTo>
                  <a:lnTo>
                    <a:pt x="243" y="252"/>
                  </a:lnTo>
                  <a:lnTo>
                    <a:pt x="235" y="263"/>
                  </a:lnTo>
                  <a:lnTo>
                    <a:pt x="230" y="271"/>
                  </a:lnTo>
                  <a:lnTo>
                    <a:pt x="229" y="273"/>
                  </a:lnTo>
                  <a:lnTo>
                    <a:pt x="272" y="201"/>
                  </a:lnTo>
                  <a:lnTo>
                    <a:pt x="282" y="180"/>
                  </a:lnTo>
                  <a:lnTo>
                    <a:pt x="287" y="164"/>
                  </a:lnTo>
                  <a:lnTo>
                    <a:pt x="286" y="153"/>
                  </a:lnTo>
                  <a:lnTo>
                    <a:pt x="281" y="147"/>
                  </a:lnTo>
                  <a:lnTo>
                    <a:pt x="272" y="144"/>
                  </a:lnTo>
                  <a:lnTo>
                    <a:pt x="262" y="143"/>
                  </a:lnTo>
                  <a:lnTo>
                    <a:pt x="251" y="143"/>
                  </a:lnTo>
                  <a:lnTo>
                    <a:pt x="243" y="145"/>
                  </a:lnTo>
                  <a:lnTo>
                    <a:pt x="236" y="146"/>
                  </a:lnTo>
                  <a:lnTo>
                    <a:pt x="234" y="146"/>
                  </a:lnTo>
                  <a:lnTo>
                    <a:pt x="0" y="294"/>
                  </a:lnTo>
                  <a:lnTo>
                    <a:pt x="228" y="132"/>
                  </a:lnTo>
                  <a:lnTo>
                    <a:pt x="226" y="119"/>
                  </a:lnTo>
                  <a:lnTo>
                    <a:pt x="216" y="112"/>
                  </a:lnTo>
                  <a:lnTo>
                    <a:pt x="199" y="112"/>
                  </a:lnTo>
                  <a:lnTo>
                    <a:pt x="176" y="117"/>
                  </a:lnTo>
                  <a:lnTo>
                    <a:pt x="153" y="124"/>
                  </a:lnTo>
                  <a:lnTo>
                    <a:pt x="128" y="133"/>
                  </a:lnTo>
                  <a:lnTo>
                    <a:pt x="105" y="143"/>
                  </a:lnTo>
                  <a:lnTo>
                    <a:pt x="85" y="151"/>
                  </a:lnTo>
                  <a:lnTo>
                    <a:pt x="72" y="157"/>
                  </a:lnTo>
                  <a:lnTo>
                    <a:pt x="67" y="159"/>
                  </a:lnTo>
                  <a:lnTo>
                    <a:pt x="377" y="5"/>
                  </a:lnTo>
                  <a:lnTo>
                    <a:pt x="379" y="5"/>
                  </a:lnTo>
                  <a:lnTo>
                    <a:pt x="383" y="4"/>
                  </a:lnTo>
                  <a:lnTo>
                    <a:pt x="387" y="1"/>
                  </a:lnTo>
                  <a:lnTo>
                    <a:pt x="394" y="0"/>
                  </a:lnTo>
                  <a:lnTo>
                    <a:pt x="400" y="0"/>
                  </a:lnTo>
                  <a:lnTo>
                    <a:pt x="408" y="2"/>
                  </a:lnTo>
                  <a:lnTo>
                    <a:pt x="414" y="7"/>
                  </a:lnTo>
                  <a:lnTo>
                    <a:pt x="418" y="14"/>
                  </a:lnTo>
                  <a:lnTo>
                    <a:pt x="421" y="25"/>
                  </a:lnTo>
                  <a:lnTo>
                    <a:pt x="422" y="40"/>
                  </a:lnTo>
                  <a:lnTo>
                    <a:pt x="422" y="43"/>
                  </a:lnTo>
                  <a:lnTo>
                    <a:pt x="422" y="46"/>
                  </a:lnTo>
                  <a:lnTo>
                    <a:pt x="422" y="54"/>
                  </a:lnTo>
                  <a:lnTo>
                    <a:pt x="423" y="62"/>
                  </a:lnTo>
                  <a:lnTo>
                    <a:pt x="425" y="70"/>
                  </a:lnTo>
                  <a:lnTo>
                    <a:pt x="429" y="80"/>
                  </a:lnTo>
                  <a:lnTo>
                    <a:pt x="433" y="89"/>
                  </a:lnTo>
                  <a:lnTo>
                    <a:pt x="439" y="97"/>
                  </a:lnTo>
                  <a:lnTo>
                    <a:pt x="447" y="103"/>
                  </a:lnTo>
                  <a:lnTo>
                    <a:pt x="456" y="108"/>
                  </a:lnTo>
                  <a:close/>
                </a:path>
              </a:pathLst>
            </a:custGeom>
            <a:solidFill>
              <a:srgbClr val="FFF6FA"/>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87" name="Freeform 98"/>
            <p:cNvSpPr/>
            <p:nvPr/>
          </p:nvSpPr>
          <p:spPr bwMode="ltGray">
            <a:xfrm>
              <a:off x="4608" y="2928"/>
              <a:ext cx="226" cy="186"/>
            </a:xfrm>
            <a:custGeom>
              <a:avLst/>
              <a:gdLst>
                <a:gd name="T0" fmla="*/ 1 w 451"/>
                <a:gd name="T1" fmla="*/ 1 h 371"/>
                <a:gd name="T2" fmla="*/ 1 w 451"/>
                <a:gd name="T3" fmla="*/ 1 h 371"/>
                <a:gd name="T4" fmla="*/ 1 w 451"/>
                <a:gd name="T5" fmla="*/ 1 h 371"/>
                <a:gd name="T6" fmla="*/ 1 w 451"/>
                <a:gd name="T7" fmla="*/ 1 h 371"/>
                <a:gd name="T8" fmla="*/ 1 w 451"/>
                <a:gd name="T9" fmla="*/ 1 h 371"/>
                <a:gd name="T10" fmla="*/ 1 w 451"/>
                <a:gd name="T11" fmla="*/ 1 h 371"/>
                <a:gd name="T12" fmla="*/ 1 w 451"/>
                <a:gd name="T13" fmla="*/ 1 h 371"/>
                <a:gd name="T14" fmla="*/ 1 w 451"/>
                <a:gd name="T15" fmla="*/ 1 h 371"/>
                <a:gd name="T16" fmla="*/ 1 w 451"/>
                <a:gd name="T17" fmla="*/ 1 h 371"/>
                <a:gd name="T18" fmla="*/ 1 w 451"/>
                <a:gd name="T19" fmla="*/ 1 h 371"/>
                <a:gd name="T20" fmla="*/ 1 w 451"/>
                <a:gd name="T21" fmla="*/ 1 h 371"/>
                <a:gd name="T22" fmla="*/ 1 w 451"/>
                <a:gd name="T23" fmla="*/ 1 h 371"/>
                <a:gd name="T24" fmla="*/ 1 w 451"/>
                <a:gd name="T25" fmla="*/ 1 h 371"/>
                <a:gd name="T26" fmla="*/ 1 w 451"/>
                <a:gd name="T27" fmla="*/ 1 h 371"/>
                <a:gd name="T28" fmla="*/ 1 w 451"/>
                <a:gd name="T29" fmla="*/ 1 h 371"/>
                <a:gd name="T30" fmla="*/ 1 w 451"/>
                <a:gd name="T31" fmla="*/ 1 h 371"/>
                <a:gd name="T32" fmla="*/ 1 w 451"/>
                <a:gd name="T33" fmla="*/ 1 h 371"/>
                <a:gd name="T34" fmla="*/ 1 w 451"/>
                <a:gd name="T35" fmla="*/ 1 h 371"/>
                <a:gd name="T36" fmla="*/ 1 w 451"/>
                <a:gd name="T37" fmla="*/ 1 h 371"/>
                <a:gd name="T38" fmla="*/ 1 w 451"/>
                <a:gd name="T39" fmla="*/ 1 h 371"/>
                <a:gd name="T40" fmla="*/ 1 w 451"/>
                <a:gd name="T41" fmla="*/ 1 h 371"/>
                <a:gd name="T42" fmla="*/ 1 w 451"/>
                <a:gd name="T43" fmla="*/ 1 h 371"/>
                <a:gd name="T44" fmla="*/ 1 w 451"/>
                <a:gd name="T45" fmla="*/ 1 h 371"/>
                <a:gd name="T46" fmla="*/ 1 w 451"/>
                <a:gd name="T47" fmla="*/ 1 h 371"/>
                <a:gd name="T48" fmla="*/ 1 w 451"/>
                <a:gd name="T49" fmla="*/ 1 h 371"/>
                <a:gd name="T50" fmla="*/ 1 w 451"/>
                <a:gd name="T51" fmla="*/ 1 h 371"/>
                <a:gd name="T52" fmla="*/ 0 w 451"/>
                <a:gd name="T53" fmla="*/ 1 h 371"/>
                <a:gd name="T54" fmla="*/ 1 w 451"/>
                <a:gd name="T55" fmla="*/ 1 h 371"/>
                <a:gd name="T56" fmla="*/ 1 w 451"/>
                <a:gd name="T57" fmla="*/ 1 h 371"/>
                <a:gd name="T58" fmla="*/ 1 w 451"/>
                <a:gd name="T59" fmla="*/ 1 h 371"/>
                <a:gd name="T60" fmla="*/ 1 w 451"/>
                <a:gd name="T61" fmla="*/ 1 h 371"/>
                <a:gd name="T62" fmla="*/ 1 w 451"/>
                <a:gd name="T63" fmla="*/ 1 h 371"/>
                <a:gd name="T64" fmla="*/ 1 w 451"/>
                <a:gd name="T65" fmla="*/ 1 h 371"/>
                <a:gd name="T66" fmla="*/ 1 w 451"/>
                <a:gd name="T67" fmla="*/ 1 h 371"/>
                <a:gd name="T68" fmla="*/ 1 w 451"/>
                <a:gd name="T69" fmla="*/ 0 h 371"/>
                <a:gd name="T70" fmla="*/ 1 w 451"/>
                <a:gd name="T71" fmla="*/ 1 h 371"/>
                <a:gd name="T72" fmla="*/ 1 w 451"/>
                <a:gd name="T73" fmla="*/ 1 h 371"/>
                <a:gd name="T74" fmla="*/ 1 w 451"/>
                <a:gd name="T75" fmla="*/ 1 h 371"/>
                <a:gd name="T76" fmla="*/ 1 w 451"/>
                <a:gd name="T77" fmla="*/ 1 h 371"/>
                <a:gd name="T78" fmla="*/ 1 w 451"/>
                <a:gd name="T79" fmla="*/ 1 h 371"/>
                <a:gd name="T80" fmla="*/ 1 w 451"/>
                <a:gd name="T81" fmla="*/ 1 h 371"/>
                <a:gd name="T82" fmla="*/ 1 w 451"/>
                <a:gd name="T83" fmla="*/ 1 h 371"/>
                <a:gd name="T84" fmla="*/ 1 w 451"/>
                <a:gd name="T85" fmla="*/ 1 h 371"/>
                <a:gd name="T86" fmla="*/ 1 w 451"/>
                <a:gd name="T87" fmla="*/ 1 h 3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51" h="371">
                  <a:moveTo>
                    <a:pt x="450" y="107"/>
                  </a:moveTo>
                  <a:lnTo>
                    <a:pt x="374" y="371"/>
                  </a:lnTo>
                  <a:lnTo>
                    <a:pt x="388" y="337"/>
                  </a:lnTo>
                  <a:lnTo>
                    <a:pt x="398" y="306"/>
                  </a:lnTo>
                  <a:lnTo>
                    <a:pt x="402" y="278"/>
                  </a:lnTo>
                  <a:lnTo>
                    <a:pt x="405" y="253"/>
                  </a:lnTo>
                  <a:lnTo>
                    <a:pt x="405" y="232"/>
                  </a:lnTo>
                  <a:lnTo>
                    <a:pt x="402" y="214"/>
                  </a:lnTo>
                  <a:lnTo>
                    <a:pt x="400" y="201"/>
                  </a:lnTo>
                  <a:lnTo>
                    <a:pt x="396" y="190"/>
                  </a:lnTo>
                  <a:lnTo>
                    <a:pt x="394" y="184"/>
                  </a:lnTo>
                  <a:lnTo>
                    <a:pt x="393" y="182"/>
                  </a:lnTo>
                  <a:lnTo>
                    <a:pt x="382" y="188"/>
                  </a:lnTo>
                  <a:lnTo>
                    <a:pt x="373" y="199"/>
                  </a:lnTo>
                  <a:lnTo>
                    <a:pt x="363" y="213"/>
                  </a:lnTo>
                  <a:lnTo>
                    <a:pt x="355" y="231"/>
                  </a:lnTo>
                  <a:lnTo>
                    <a:pt x="346" y="251"/>
                  </a:lnTo>
                  <a:lnTo>
                    <a:pt x="340" y="270"/>
                  </a:lnTo>
                  <a:lnTo>
                    <a:pt x="334" y="287"/>
                  </a:lnTo>
                  <a:lnTo>
                    <a:pt x="331" y="301"/>
                  </a:lnTo>
                  <a:lnTo>
                    <a:pt x="327" y="310"/>
                  </a:lnTo>
                  <a:lnTo>
                    <a:pt x="327" y="314"/>
                  </a:lnTo>
                  <a:lnTo>
                    <a:pt x="340" y="269"/>
                  </a:lnTo>
                  <a:lnTo>
                    <a:pt x="349" y="233"/>
                  </a:lnTo>
                  <a:lnTo>
                    <a:pt x="351" y="206"/>
                  </a:lnTo>
                  <a:lnTo>
                    <a:pt x="350" y="187"/>
                  </a:lnTo>
                  <a:lnTo>
                    <a:pt x="346" y="175"/>
                  </a:lnTo>
                  <a:lnTo>
                    <a:pt x="340" y="168"/>
                  </a:lnTo>
                  <a:lnTo>
                    <a:pt x="334" y="164"/>
                  </a:lnTo>
                  <a:lnTo>
                    <a:pt x="328" y="163"/>
                  </a:lnTo>
                  <a:lnTo>
                    <a:pt x="324" y="163"/>
                  </a:lnTo>
                  <a:lnTo>
                    <a:pt x="323" y="163"/>
                  </a:lnTo>
                  <a:lnTo>
                    <a:pt x="311" y="168"/>
                  </a:lnTo>
                  <a:lnTo>
                    <a:pt x="299" y="177"/>
                  </a:lnTo>
                  <a:lnTo>
                    <a:pt x="286" y="189"/>
                  </a:lnTo>
                  <a:lnTo>
                    <a:pt x="274" y="203"/>
                  </a:lnTo>
                  <a:lnTo>
                    <a:pt x="261" y="219"/>
                  </a:lnTo>
                  <a:lnTo>
                    <a:pt x="250" y="234"/>
                  </a:lnTo>
                  <a:lnTo>
                    <a:pt x="240" y="249"/>
                  </a:lnTo>
                  <a:lnTo>
                    <a:pt x="233" y="259"/>
                  </a:lnTo>
                  <a:lnTo>
                    <a:pt x="228" y="268"/>
                  </a:lnTo>
                  <a:lnTo>
                    <a:pt x="226" y="270"/>
                  </a:lnTo>
                  <a:lnTo>
                    <a:pt x="269" y="198"/>
                  </a:lnTo>
                  <a:lnTo>
                    <a:pt x="281" y="176"/>
                  </a:lnTo>
                  <a:lnTo>
                    <a:pt x="284" y="162"/>
                  </a:lnTo>
                  <a:lnTo>
                    <a:pt x="283" y="151"/>
                  </a:lnTo>
                  <a:lnTo>
                    <a:pt x="278" y="144"/>
                  </a:lnTo>
                  <a:lnTo>
                    <a:pt x="270" y="140"/>
                  </a:lnTo>
                  <a:lnTo>
                    <a:pt x="259" y="140"/>
                  </a:lnTo>
                  <a:lnTo>
                    <a:pt x="250" y="140"/>
                  </a:lnTo>
                  <a:lnTo>
                    <a:pt x="240" y="142"/>
                  </a:lnTo>
                  <a:lnTo>
                    <a:pt x="234" y="144"/>
                  </a:lnTo>
                  <a:lnTo>
                    <a:pt x="232" y="144"/>
                  </a:lnTo>
                  <a:lnTo>
                    <a:pt x="0" y="290"/>
                  </a:lnTo>
                  <a:lnTo>
                    <a:pt x="225" y="130"/>
                  </a:lnTo>
                  <a:lnTo>
                    <a:pt x="224" y="117"/>
                  </a:lnTo>
                  <a:lnTo>
                    <a:pt x="214" y="110"/>
                  </a:lnTo>
                  <a:lnTo>
                    <a:pt x="197" y="110"/>
                  </a:lnTo>
                  <a:lnTo>
                    <a:pt x="176" y="114"/>
                  </a:lnTo>
                  <a:lnTo>
                    <a:pt x="151" y="121"/>
                  </a:lnTo>
                  <a:lnTo>
                    <a:pt x="127" y="130"/>
                  </a:lnTo>
                  <a:lnTo>
                    <a:pt x="103" y="139"/>
                  </a:lnTo>
                  <a:lnTo>
                    <a:pt x="84" y="149"/>
                  </a:lnTo>
                  <a:lnTo>
                    <a:pt x="72" y="155"/>
                  </a:lnTo>
                  <a:lnTo>
                    <a:pt x="66" y="157"/>
                  </a:lnTo>
                  <a:lnTo>
                    <a:pt x="374" y="5"/>
                  </a:lnTo>
                  <a:lnTo>
                    <a:pt x="375" y="5"/>
                  </a:lnTo>
                  <a:lnTo>
                    <a:pt x="379" y="4"/>
                  </a:lnTo>
                  <a:lnTo>
                    <a:pt x="383" y="1"/>
                  </a:lnTo>
                  <a:lnTo>
                    <a:pt x="389" y="0"/>
                  </a:lnTo>
                  <a:lnTo>
                    <a:pt x="396" y="0"/>
                  </a:lnTo>
                  <a:lnTo>
                    <a:pt x="402" y="3"/>
                  </a:lnTo>
                  <a:lnTo>
                    <a:pt x="408" y="6"/>
                  </a:lnTo>
                  <a:lnTo>
                    <a:pt x="413" y="14"/>
                  </a:lnTo>
                  <a:lnTo>
                    <a:pt x="415" y="25"/>
                  </a:lnTo>
                  <a:lnTo>
                    <a:pt x="415" y="41"/>
                  </a:lnTo>
                  <a:lnTo>
                    <a:pt x="415" y="42"/>
                  </a:lnTo>
                  <a:lnTo>
                    <a:pt x="415" y="47"/>
                  </a:lnTo>
                  <a:lnTo>
                    <a:pt x="417" y="53"/>
                  </a:lnTo>
                  <a:lnTo>
                    <a:pt x="418" y="61"/>
                  </a:lnTo>
                  <a:lnTo>
                    <a:pt x="420" y="70"/>
                  </a:lnTo>
                  <a:lnTo>
                    <a:pt x="424" y="80"/>
                  </a:lnTo>
                  <a:lnTo>
                    <a:pt x="427" y="88"/>
                  </a:lnTo>
                  <a:lnTo>
                    <a:pt x="433" y="96"/>
                  </a:lnTo>
                  <a:lnTo>
                    <a:pt x="442" y="104"/>
                  </a:lnTo>
                  <a:lnTo>
                    <a:pt x="451" y="108"/>
                  </a:lnTo>
                  <a:lnTo>
                    <a:pt x="450" y="107"/>
                  </a:lnTo>
                  <a:close/>
                </a:path>
              </a:pathLst>
            </a:custGeom>
            <a:solidFill>
              <a:srgbClr val="FFF9FB"/>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88" name="Freeform 99"/>
            <p:cNvSpPr/>
            <p:nvPr/>
          </p:nvSpPr>
          <p:spPr bwMode="ltGray">
            <a:xfrm>
              <a:off x="4611" y="2929"/>
              <a:ext cx="223" cy="183"/>
            </a:xfrm>
            <a:custGeom>
              <a:avLst/>
              <a:gdLst>
                <a:gd name="T0" fmla="*/ 1 w 446"/>
                <a:gd name="T1" fmla="*/ 0 h 367"/>
                <a:gd name="T2" fmla="*/ 1 w 446"/>
                <a:gd name="T3" fmla="*/ 0 h 367"/>
                <a:gd name="T4" fmla="*/ 1 w 446"/>
                <a:gd name="T5" fmla="*/ 0 h 367"/>
                <a:gd name="T6" fmla="*/ 1 w 446"/>
                <a:gd name="T7" fmla="*/ 0 h 367"/>
                <a:gd name="T8" fmla="*/ 1 w 446"/>
                <a:gd name="T9" fmla="*/ 0 h 367"/>
                <a:gd name="T10" fmla="*/ 1 w 446"/>
                <a:gd name="T11" fmla="*/ 0 h 367"/>
                <a:gd name="T12" fmla="*/ 1 w 446"/>
                <a:gd name="T13" fmla="*/ 0 h 367"/>
                <a:gd name="T14" fmla="*/ 1 w 446"/>
                <a:gd name="T15" fmla="*/ 0 h 367"/>
                <a:gd name="T16" fmla="*/ 1 w 446"/>
                <a:gd name="T17" fmla="*/ 0 h 367"/>
                <a:gd name="T18" fmla="*/ 1 w 446"/>
                <a:gd name="T19" fmla="*/ 0 h 367"/>
                <a:gd name="T20" fmla="*/ 1 w 446"/>
                <a:gd name="T21" fmla="*/ 0 h 367"/>
                <a:gd name="T22" fmla="*/ 1 w 446"/>
                <a:gd name="T23" fmla="*/ 0 h 367"/>
                <a:gd name="T24" fmla="*/ 1 w 446"/>
                <a:gd name="T25" fmla="*/ 0 h 367"/>
                <a:gd name="T26" fmla="*/ 1 w 446"/>
                <a:gd name="T27" fmla="*/ 0 h 367"/>
                <a:gd name="T28" fmla="*/ 1 w 446"/>
                <a:gd name="T29" fmla="*/ 0 h 367"/>
                <a:gd name="T30" fmla="*/ 1 w 446"/>
                <a:gd name="T31" fmla="*/ 0 h 367"/>
                <a:gd name="T32" fmla="*/ 1 w 446"/>
                <a:gd name="T33" fmla="*/ 0 h 367"/>
                <a:gd name="T34" fmla="*/ 1 w 446"/>
                <a:gd name="T35" fmla="*/ 0 h 367"/>
                <a:gd name="T36" fmla="*/ 1 w 446"/>
                <a:gd name="T37" fmla="*/ 0 h 367"/>
                <a:gd name="T38" fmla="*/ 1 w 446"/>
                <a:gd name="T39" fmla="*/ 0 h 367"/>
                <a:gd name="T40" fmla="*/ 1 w 446"/>
                <a:gd name="T41" fmla="*/ 0 h 367"/>
                <a:gd name="T42" fmla="*/ 1 w 446"/>
                <a:gd name="T43" fmla="*/ 0 h 367"/>
                <a:gd name="T44" fmla="*/ 1 w 446"/>
                <a:gd name="T45" fmla="*/ 0 h 367"/>
                <a:gd name="T46" fmla="*/ 1 w 446"/>
                <a:gd name="T47" fmla="*/ 0 h 367"/>
                <a:gd name="T48" fmla="*/ 1 w 446"/>
                <a:gd name="T49" fmla="*/ 0 h 367"/>
                <a:gd name="T50" fmla="*/ 1 w 446"/>
                <a:gd name="T51" fmla="*/ 0 h 367"/>
                <a:gd name="T52" fmla="*/ 0 w 446"/>
                <a:gd name="T53" fmla="*/ 0 h 367"/>
                <a:gd name="T54" fmla="*/ 1 w 446"/>
                <a:gd name="T55" fmla="*/ 0 h 367"/>
                <a:gd name="T56" fmla="*/ 1 w 446"/>
                <a:gd name="T57" fmla="*/ 0 h 367"/>
                <a:gd name="T58" fmla="*/ 1 w 446"/>
                <a:gd name="T59" fmla="*/ 0 h 367"/>
                <a:gd name="T60" fmla="*/ 1 w 446"/>
                <a:gd name="T61" fmla="*/ 0 h 367"/>
                <a:gd name="T62" fmla="*/ 1 w 446"/>
                <a:gd name="T63" fmla="*/ 0 h 367"/>
                <a:gd name="T64" fmla="*/ 1 w 446"/>
                <a:gd name="T65" fmla="*/ 0 h 367"/>
                <a:gd name="T66" fmla="*/ 1 w 446"/>
                <a:gd name="T67" fmla="*/ 0 h 367"/>
                <a:gd name="T68" fmla="*/ 1 w 446"/>
                <a:gd name="T69" fmla="*/ 0 h 367"/>
                <a:gd name="T70" fmla="*/ 1 w 446"/>
                <a:gd name="T71" fmla="*/ 0 h 367"/>
                <a:gd name="T72" fmla="*/ 1 w 446"/>
                <a:gd name="T73" fmla="*/ 0 h 367"/>
                <a:gd name="T74" fmla="*/ 1 w 446"/>
                <a:gd name="T75" fmla="*/ 0 h 367"/>
                <a:gd name="T76" fmla="*/ 1 w 446"/>
                <a:gd name="T77" fmla="*/ 0 h 367"/>
                <a:gd name="T78" fmla="*/ 1 w 446"/>
                <a:gd name="T79" fmla="*/ 0 h 367"/>
                <a:gd name="T80" fmla="*/ 1 w 446"/>
                <a:gd name="T81" fmla="*/ 0 h 367"/>
                <a:gd name="T82" fmla="*/ 1 w 446"/>
                <a:gd name="T83" fmla="*/ 0 h 367"/>
                <a:gd name="T84" fmla="*/ 1 w 446"/>
                <a:gd name="T85" fmla="*/ 0 h 367"/>
                <a:gd name="T86" fmla="*/ 1 w 446"/>
                <a:gd name="T87" fmla="*/ 0 h 3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6" h="367">
                  <a:moveTo>
                    <a:pt x="445" y="107"/>
                  </a:moveTo>
                  <a:lnTo>
                    <a:pt x="370" y="367"/>
                  </a:lnTo>
                  <a:lnTo>
                    <a:pt x="384" y="332"/>
                  </a:lnTo>
                  <a:lnTo>
                    <a:pt x="394" y="302"/>
                  </a:lnTo>
                  <a:lnTo>
                    <a:pt x="400" y="274"/>
                  </a:lnTo>
                  <a:lnTo>
                    <a:pt x="401" y="250"/>
                  </a:lnTo>
                  <a:lnTo>
                    <a:pt x="401" y="229"/>
                  </a:lnTo>
                  <a:lnTo>
                    <a:pt x="398" y="212"/>
                  </a:lnTo>
                  <a:lnTo>
                    <a:pt x="396" y="198"/>
                  </a:lnTo>
                  <a:lnTo>
                    <a:pt x="392" y="187"/>
                  </a:lnTo>
                  <a:lnTo>
                    <a:pt x="390" y="181"/>
                  </a:lnTo>
                  <a:lnTo>
                    <a:pt x="389" y="180"/>
                  </a:lnTo>
                  <a:lnTo>
                    <a:pt x="379" y="185"/>
                  </a:lnTo>
                  <a:lnTo>
                    <a:pt x="370" y="195"/>
                  </a:lnTo>
                  <a:lnTo>
                    <a:pt x="360" y="211"/>
                  </a:lnTo>
                  <a:lnTo>
                    <a:pt x="352" y="227"/>
                  </a:lnTo>
                  <a:lnTo>
                    <a:pt x="344" y="246"/>
                  </a:lnTo>
                  <a:lnTo>
                    <a:pt x="336" y="265"/>
                  </a:lnTo>
                  <a:lnTo>
                    <a:pt x="332" y="283"/>
                  </a:lnTo>
                  <a:lnTo>
                    <a:pt x="327" y="296"/>
                  </a:lnTo>
                  <a:lnTo>
                    <a:pt x="324" y="306"/>
                  </a:lnTo>
                  <a:lnTo>
                    <a:pt x="323" y="309"/>
                  </a:lnTo>
                  <a:lnTo>
                    <a:pt x="338" y="264"/>
                  </a:lnTo>
                  <a:lnTo>
                    <a:pt x="346" y="230"/>
                  </a:lnTo>
                  <a:lnTo>
                    <a:pt x="348" y="204"/>
                  </a:lnTo>
                  <a:lnTo>
                    <a:pt x="347" y="185"/>
                  </a:lnTo>
                  <a:lnTo>
                    <a:pt x="344" y="172"/>
                  </a:lnTo>
                  <a:lnTo>
                    <a:pt x="338" y="164"/>
                  </a:lnTo>
                  <a:lnTo>
                    <a:pt x="332" y="161"/>
                  </a:lnTo>
                  <a:lnTo>
                    <a:pt x="326" y="160"/>
                  </a:lnTo>
                  <a:lnTo>
                    <a:pt x="321" y="161"/>
                  </a:lnTo>
                  <a:lnTo>
                    <a:pt x="319" y="161"/>
                  </a:lnTo>
                  <a:lnTo>
                    <a:pt x="308" y="166"/>
                  </a:lnTo>
                  <a:lnTo>
                    <a:pt x="296" y="174"/>
                  </a:lnTo>
                  <a:lnTo>
                    <a:pt x="283" y="186"/>
                  </a:lnTo>
                  <a:lnTo>
                    <a:pt x="271" y="200"/>
                  </a:lnTo>
                  <a:lnTo>
                    <a:pt x="259" y="216"/>
                  </a:lnTo>
                  <a:lnTo>
                    <a:pt x="248" y="231"/>
                  </a:lnTo>
                  <a:lnTo>
                    <a:pt x="239" y="245"/>
                  </a:lnTo>
                  <a:lnTo>
                    <a:pt x="230" y="256"/>
                  </a:lnTo>
                  <a:lnTo>
                    <a:pt x="226" y="263"/>
                  </a:lnTo>
                  <a:lnTo>
                    <a:pt x="224" y="267"/>
                  </a:lnTo>
                  <a:lnTo>
                    <a:pt x="266" y="194"/>
                  </a:lnTo>
                  <a:lnTo>
                    <a:pt x="278" y="174"/>
                  </a:lnTo>
                  <a:lnTo>
                    <a:pt x="283" y="158"/>
                  </a:lnTo>
                  <a:lnTo>
                    <a:pt x="282" y="148"/>
                  </a:lnTo>
                  <a:lnTo>
                    <a:pt x="276" y="142"/>
                  </a:lnTo>
                  <a:lnTo>
                    <a:pt x="267" y="138"/>
                  </a:lnTo>
                  <a:lnTo>
                    <a:pt x="258" y="137"/>
                  </a:lnTo>
                  <a:lnTo>
                    <a:pt x="247" y="138"/>
                  </a:lnTo>
                  <a:lnTo>
                    <a:pt x="239" y="139"/>
                  </a:lnTo>
                  <a:lnTo>
                    <a:pt x="233" y="141"/>
                  </a:lnTo>
                  <a:lnTo>
                    <a:pt x="230" y="142"/>
                  </a:lnTo>
                  <a:lnTo>
                    <a:pt x="0" y="286"/>
                  </a:lnTo>
                  <a:lnTo>
                    <a:pt x="223" y="128"/>
                  </a:lnTo>
                  <a:lnTo>
                    <a:pt x="222" y="115"/>
                  </a:lnTo>
                  <a:lnTo>
                    <a:pt x="212" y="107"/>
                  </a:lnTo>
                  <a:lnTo>
                    <a:pt x="196" y="107"/>
                  </a:lnTo>
                  <a:lnTo>
                    <a:pt x="174" y="112"/>
                  </a:lnTo>
                  <a:lnTo>
                    <a:pt x="151" y="119"/>
                  </a:lnTo>
                  <a:lnTo>
                    <a:pt x="125" y="128"/>
                  </a:lnTo>
                  <a:lnTo>
                    <a:pt x="103" y="137"/>
                  </a:lnTo>
                  <a:lnTo>
                    <a:pt x="85" y="145"/>
                  </a:lnTo>
                  <a:lnTo>
                    <a:pt x="72" y="151"/>
                  </a:lnTo>
                  <a:lnTo>
                    <a:pt x="67" y="154"/>
                  </a:lnTo>
                  <a:lnTo>
                    <a:pt x="370" y="5"/>
                  </a:lnTo>
                  <a:lnTo>
                    <a:pt x="371" y="5"/>
                  </a:lnTo>
                  <a:lnTo>
                    <a:pt x="375" y="3"/>
                  </a:lnTo>
                  <a:lnTo>
                    <a:pt x="379" y="2"/>
                  </a:lnTo>
                  <a:lnTo>
                    <a:pt x="385" y="0"/>
                  </a:lnTo>
                  <a:lnTo>
                    <a:pt x="391" y="0"/>
                  </a:lnTo>
                  <a:lnTo>
                    <a:pt x="398" y="3"/>
                  </a:lnTo>
                  <a:lnTo>
                    <a:pt x="403" y="6"/>
                  </a:lnTo>
                  <a:lnTo>
                    <a:pt x="408" y="13"/>
                  </a:lnTo>
                  <a:lnTo>
                    <a:pt x="410" y="25"/>
                  </a:lnTo>
                  <a:lnTo>
                    <a:pt x="410" y="40"/>
                  </a:lnTo>
                  <a:lnTo>
                    <a:pt x="410" y="42"/>
                  </a:lnTo>
                  <a:lnTo>
                    <a:pt x="410" y="46"/>
                  </a:lnTo>
                  <a:lnTo>
                    <a:pt x="411" y="53"/>
                  </a:lnTo>
                  <a:lnTo>
                    <a:pt x="413" y="61"/>
                  </a:lnTo>
                  <a:lnTo>
                    <a:pt x="415" y="69"/>
                  </a:lnTo>
                  <a:lnTo>
                    <a:pt x="419" y="79"/>
                  </a:lnTo>
                  <a:lnTo>
                    <a:pt x="422" y="88"/>
                  </a:lnTo>
                  <a:lnTo>
                    <a:pt x="428" y="97"/>
                  </a:lnTo>
                  <a:lnTo>
                    <a:pt x="436" y="103"/>
                  </a:lnTo>
                  <a:lnTo>
                    <a:pt x="446" y="107"/>
                  </a:lnTo>
                  <a:lnTo>
                    <a:pt x="445" y="107"/>
                  </a:lnTo>
                  <a:close/>
                </a:path>
              </a:pathLst>
            </a:custGeom>
            <a:solidFill>
              <a:srgbClr val="FFFCFD"/>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20589" name="Freeform 100"/>
            <p:cNvSpPr/>
            <p:nvPr/>
          </p:nvSpPr>
          <p:spPr bwMode="ltGray">
            <a:xfrm>
              <a:off x="4612" y="2929"/>
              <a:ext cx="221" cy="181"/>
            </a:xfrm>
            <a:custGeom>
              <a:avLst/>
              <a:gdLst>
                <a:gd name="T0" fmla="*/ 1 w 441"/>
                <a:gd name="T1" fmla="*/ 1 h 361"/>
                <a:gd name="T2" fmla="*/ 1 w 441"/>
                <a:gd name="T3" fmla="*/ 1 h 361"/>
                <a:gd name="T4" fmla="*/ 1 w 441"/>
                <a:gd name="T5" fmla="*/ 1 h 361"/>
                <a:gd name="T6" fmla="*/ 1 w 441"/>
                <a:gd name="T7" fmla="*/ 1 h 361"/>
                <a:gd name="T8" fmla="*/ 1 w 441"/>
                <a:gd name="T9" fmla="*/ 1 h 361"/>
                <a:gd name="T10" fmla="*/ 1 w 441"/>
                <a:gd name="T11" fmla="*/ 1 h 361"/>
                <a:gd name="T12" fmla="*/ 1 w 441"/>
                <a:gd name="T13" fmla="*/ 1 h 361"/>
                <a:gd name="T14" fmla="*/ 1 w 441"/>
                <a:gd name="T15" fmla="*/ 1 h 361"/>
                <a:gd name="T16" fmla="*/ 1 w 441"/>
                <a:gd name="T17" fmla="*/ 1 h 361"/>
                <a:gd name="T18" fmla="*/ 1 w 441"/>
                <a:gd name="T19" fmla="*/ 1 h 361"/>
                <a:gd name="T20" fmla="*/ 1 w 441"/>
                <a:gd name="T21" fmla="*/ 1 h 361"/>
                <a:gd name="T22" fmla="*/ 1 w 441"/>
                <a:gd name="T23" fmla="*/ 1 h 361"/>
                <a:gd name="T24" fmla="*/ 1 w 441"/>
                <a:gd name="T25" fmla="*/ 1 h 361"/>
                <a:gd name="T26" fmla="*/ 1 w 441"/>
                <a:gd name="T27" fmla="*/ 1 h 361"/>
                <a:gd name="T28" fmla="*/ 1 w 441"/>
                <a:gd name="T29" fmla="*/ 1 h 361"/>
                <a:gd name="T30" fmla="*/ 1 w 441"/>
                <a:gd name="T31" fmla="*/ 1 h 361"/>
                <a:gd name="T32" fmla="*/ 1 w 441"/>
                <a:gd name="T33" fmla="*/ 1 h 361"/>
                <a:gd name="T34" fmla="*/ 1 w 441"/>
                <a:gd name="T35" fmla="*/ 1 h 361"/>
                <a:gd name="T36" fmla="*/ 1 w 441"/>
                <a:gd name="T37" fmla="*/ 1 h 361"/>
                <a:gd name="T38" fmla="*/ 1 w 441"/>
                <a:gd name="T39" fmla="*/ 1 h 361"/>
                <a:gd name="T40" fmla="*/ 1 w 441"/>
                <a:gd name="T41" fmla="*/ 1 h 361"/>
                <a:gd name="T42" fmla="*/ 1 w 441"/>
                <a:gd name="T43" fmla="*/ 1 h 361"/>
                <a:gd name="T44" fmla="*/ 1 w 441"/>
                <a:gd name="T45" fmla="*/ 1 h 361"/>
                <a:gd name="T46" fmla="*/ 1 w 441"/>
                <a:gd name="T47" fmla="*/ 1 h 361"/>
                <a:gd name="T48" fmla="*/ 1 w 441"/>
                <a:gd name="T49" fmla="*/ 1 h 361"/>
                <a:gd name="T50" fmla="*/ 1 w 441"/>
                <a:gd name="T51" fmla="*/ 1 h 361"/>
                <a:gd name="T52" fmla="*/ 0 w 441"/>
                <a:gd name="T53" fmla="*/ 1 h 361"/>
                <a:gd name="T54" fmla="*/ 1 w 441"/>
                <a:gd name="T55" fmla="*/ 1 h 361"/>
                <a:gd name="T56" fmla="*/ 1 w 441"/>
                <a:gd name="T57" fmla="*/ 1 h 361"/>
                <a:gd name="T58" fmla="*/ 1 w 441"/>
                <a:gd name="T59" fmla="*/ 1 h 361"/>
                <a:gd name="T60" fmla="*/ 1 w 441"/>
                <a:gd name="T61" fmla="*/ 1 h 361"/>
                <a:gd name="T62" fmla="*/ 1 w 441"/>
                <a:gd name="T63" fmla="*/ 1 h 361"/>
                <a:gd name="T64" fmla="*/ 1 w 441"/>
                <a:gd name="T65" fmla="*/ 1 h 361"/>
                <a:gd name="T66" fmla="*/ 1 w 441"/>
                <a:gd name="T67" fmla="*/ 1 h 361"/>
                <a:gd name="T68" fmla="*/ 1 w 441"/>
                <a:gd name="T69" fmla="*/ 0 h 361"/>
                <a:gd name="T70" fmla="*/ 1 w 441"/>
                <a:gd name="T71" fmla="*/ 1 h 361"/>
                <a:gd name="T72" fmla="*/ 1 w 441"/>
                <a:gd name="T73" fmla="*/ 1 h 361"/>
                <a:gd name="T74" fmla="*/ 1 w 441"/>
                <a:gd name="T75" fmla="*/ 1 h 361"/>
                <a:gd name="T76" fmla="*/ 1 w 441"/>
                <a:gd name="T77" fmla="*/ 1 h 361"/>
                <a:gd name="T78" fmla="*/ 1 w 441"/>
                <a:gd name="T79" fmla="*/ 1 h 361"/>
                <a:gd name="T80" fmla="*/ 1 w 441"/>
                <a:gd name="T81" fmla="*/ 1 h 361"/>
                <a:gd name="T82" fmla="*/ 1 w 441"/>
                <a:gd name="T83" fmla="*/ 1 h 361"/>
                <a:gd name="T84" fmla="*/ 1 w 441"/>
                <a:gd name="T85" fmla="*/ 1 h 361"/>
                <a:gd name="T86" fmla="*/ 1 w 441"/>
                <a:gd name="T87" fmla="*/ 1 h 3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1" h="361">
                  <a:moveTo>
                    <a:pt x="440" y="105"/>
                  </a:moveTo>
                  <a:lnTo>
                    <a:pt x="367" y="361"/>
                  </a:lnTo>
                  <a:lnTo>
                    <a:pt x="380" y="328"/>
                  </a:lnTo>
                  <a:lnTo>
                    <a:pt x="390" y="297"/>
                  </a:lnTo>
                  <a:lnTo>
                    <a:pt x="396" y="269"/>
                  </a:lnTo>
                  <a:lnTo>
                    <a:pt x="398" y="246"/>
                  </a:lnTo>
                  <a:lnTo>
                    <a:pt x="397" y="224"/>
                  </a:lnTo>
                  <a:lnTo>
                    <a:pt x="396" y="208"/>
                  </a:lnTo>
                  <a:lnTo>
                    <a:pt x="392" y="193"/>
                  </a:lnTo>
                  <a:lnTo>
                    <a:pt x="390" y="184"/>
                  </a:lnTo>
                  <a:lnTo>
                    <a:pt x="387" y="178"/>
                  </a:lnTo>
                  <a:lnTo>
                    <a:pt x="386" y="176"/>
                  </a:lnTo>
                  <a:lnTo>
                    <a:pt x="375" y="180"/>
                  </a:lnTo>
                  <a:lnTo>
                    <a:pt x="366" y="191"/>
                  </a:lnTo>
                  <a:lnTo>
                    <a:pt x="356" y="206"/>
                  </a:lnTo>
                  <a:lnTo>
                    <a:pt x="348" y="223"/>
                  </a:lnTo>
                  <a:lnTo>
                    <a:pt x="341" y="242"/>
                  </a:lnTo>
                  <a:lnTo>
                    <a:pt x="334" y="261"/>
                  </a:lnTo>
                  <a:lnTo>
                    <a:pt x="329" y="278"/>
                  </a:lnTo>
                  <a:lnTo>
                    <a:pt x="324" y="292"/>
                  </a:lnTo>
                  <a:lnTo>
                    <a:pt x="322" y="302"/>
                  </a:lnTo>
                  <a:lnTo>
                    <a:pt x="320" y="305"/>
                  </a:lnTo>
                  <a:lnTo>
                    <a:pt x="335" y="260"/>
                  </a:lnTo>
                  <a:lnTo>
                    <a:pt x="342" y="225"/>
                  </a:lnTo>
                  <a:lnTo>
                    <a:pt x="346" y="199"/>
                  </a:lnTo>
                  <a:lnTo>
                    <a:pt x="344" y="180"/>
                  </a:lnTo>
                  <a:lnTo>
                    <a:pt x="340" y="168"/>
                  </a:lnTo>
                  <a:lnTo>
                    <a:pt x="335" y="161"/>
                  </a:lnTo>
                  <a:lnTo>
                    <a:pt x="328" y="158"/>
                  </a:lnTo>
                  <a:lnTo>
                    <a:pt x="322" y="156"/>
                  </a:lnTo>
                  <a:lnTo>
                    <a:pt x="318" y="156"/>
                  </a:lnTo>
                  <a:lnTo>
                    <a:pt x="316" y="156"/>
                  </a:lnTo>
                  <a:lnTo>
                    <a:pt x="305" y="161"/>
                  </a:lnTo>
                  <a:lnTo>
                    <a:pt x="293" y="171"/>
                  </a:lnTo>
                  <a:lnTo>
                    <a:pt x="281" y="183"/>
                  </a:lnTo>
                  <a:lnTo>
                    <a:pt x="268" y="197"/>
                  </a:lnTo>
                  <a:lnTo>
                    <a:pt x="256" y="211"/>
                  </a:lnTo>
                  <a:lnTo>
                    <a:pt x="245" y="227"/>
                  </a:lnTo>
                  <a:lnTo>
                    <a:pt x="236" y="240"/>
                  </a:lnTo>
                  <a:lnTo>
                    <a:pt x="229" y="252"/>
                  </a:lnTo>
                  <a:lnTo>
                    <a:pt x="224" y="259"/>
                  </a:lnTo>
                  <a:lnTo>
                    <a:pt x="223" y="261"/>
                  </a:lnTo>
                  <a:lnTo>
                    <a:pt x="264" y="190"/>
                  </a:lnTo>
                  <a:lnTo>
                    <a:pt x="275" y="170"/>
                  </a:lnTo>
                  <a:lnTo>
                    <a:pt x="280" y="155"/>
                  </a:lnTo>
                  <a:lnTo>
                    <a:pt x="279" y="145"/>
                  </a:lnTo>
                  <a:lnTo>
                    <a:pt x="273" y="139"/>
                  </a:lnTo>
                  <a:lnTo>
                    <a:pt x="264" y="135"/>
                  </a:lnTo>
                  <a:lnTo>
                    <a:pt x="255" y="134"/>
                  </a:lnTo>
                  <a:lnTo>
                    <a:pt x="245" y="135"/>
                  </a:lnTo>
                  <a:lnTo>
                    <a:pt x="236" y="136"/>
                  </a:lnTo>
                  <a:lnTo>
                    <a:pt x="230" y="137"/>
                  </a:lnTo>
                  <a:lnTo>
                    <a:pt x="228" y="139"/>
                  </a:lnTo>
                  <a:lnTo>
                    <a:pt x="0" y="281"/>
                  </a:lnTo>
                  <a:lnTo>
                    <a:pt x="222" y="124"/>
                  </a:lnTo>
                  <a:lnTo>
                    <a:pt x="220" y="111"/>
                  </a:lnTo>
                  <a:lnTo>
                    <a:pt x="211" y="104"/>
                  </a:lnTo>
                  <a:lnTo>
                    <a:pt x="194" y="104"/>
                  </a:lnTo>
                  <a:lnTo>
                    <a:pt x="173" y="109"/>
                  </a:lnTo>
                  <a:lnTo>
                    <a:pt x="149" y="116"/>
                  </a:lnTo>
                  <a:lnTo>
                    <a:pt x="125" y="124"/>
                  </a:lnTo>
                  <a:lnTo>
                    <a:pt x="102" y="134"/>
                  </a:lnTo>
                  <a:lnTo>
                    <a:pt x="85" y="142"/>
                  </a:lnTo>
                  <a:lnTo>
                    <a:pt x="71" y="148"/>
                  </a:lnTo>
                  <a:lnTo>
                    <a:pt x="67" y="151"/>
                  </a:lnTo>
                  <a:lnTo>
                    <a:pt x="366" y="4"/>
                  </a:lnTo>
                  <a:lnTo>
                    <a:pt x="367" y="3"/>
                  </a:lnTo>
                  <a:lnTo>
                    <a:pt x="371" y="2"/>
                  </a:lnTo>
                  <a:lnTo>
                    <a:pt x="375" y="1"/>
                  </a:lnTo>
                  <a:lnTo>
                    <a:pt x="380" y="0"/>
                  </a:lnTo>
                  <a:lnTo>
                    <a:pt x="387" y="0"/>
                  </a:lnTo>
                  <a:lnTo>
                    <a:pt x="393" y="2"/>
                  </a:lnTo>
                  <a:lnTo>
                    <a:pt x="398" y="6"/>
                  </a:lnTo>
                  <a:lnTo>
                    <a:pt x="403" y="13"/>
                  </a:lnTo>
                  <a:lnTo>
                    <a:pt x="405" y="23"/>
                  </a:lnTo>
                  <a:lnTo>
                    <a:pt x="405" y="39"/>
                  </a:lnTo>
                  <a:lnTo>
                    <a:pt x="405" y="40"/>
                  </a:lnTo>
                  <a:lnTo>
                    <a:pt x="405" y="45"/>
                  </a:lnTo>
                  <a:lnTo>
                    <a:pt x="406" y="51"/>
                  </a:lnTo>
                  <a:lnTo>
                    <a:pt x="407" y="59"/>
                  </a:lnTo>
                  <a:lnTo>
                    <a:pt x="410" y="69"/>
                  </a:lnTo>
                  <a:lnTo>
                    <a:pt x="412" y="78"/>
                  </a:lnTo>
                  <a:lnTo>
                    <a:pt x="417" y="86"/>
                  </a:lnTo>
                  <a:lnTo>
                    <a:pt x="423" y="95"/>
                  </a:lnTo>
                  <a:lnTo>
                    <a:pt x="431" y="102"/>
                  </a:lnTo>
                  <a:lnTo>
                    <a:pt x="441" y="105"/>
                  </a:lnTo>
                  <a:lnTo>
                    <a:pt x="440" y="1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grpSp>
      <p:sp>
        <p:nvSpPr>
          <p:cNvPr id="20489" name="Text Box 101"/>
          <p:cNvSpPr txBox="1">
            <a:spLocks noChangeArrowheads="1"/>
          </p:cNvSpPr>
          <p:nvPr/>
        </p:nvSpPr>
        <p:spPr bwMode="auto">
          <a:xfrm>
            <a:off x="2241550" y="1720851"/>
            <a:ext cx="1841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80000"/>
              </a:lnSpc>
            </a:pPr>
            <a:endParaRPr lang="en-US" altLang="en-US" sz="1200">
              <a:cs typeface="Arial" pitchFamily="34" charset="0"/>
            </a:endParaRPr>
          </a:p>
          <a:p>
            <a:pPr algn="ctr" eaLnBrk="1" hangingPunct="1">
              <a:lnSpc>
                <a:spcPct val="80000"/>
              </a:lnSpc>
            </a:pPr>
            <a:endParaRPr lang="en-US" altLang="en-US" sz="1200">
              <a:cs typeface="Arial" pitchFamily="34" charset="0"/>
            </a:endParaRPr>
          </a:p>
        </p:txBody>
      </p:sp>
      <p:sp>
        <p:nvSpPr>
          <p:cNvPr id="20490" name="Text Box 109"/>
          <p:cNvSpPr txBox="1">
            <a:spLocks noChangeArrowheads="1"/>
          </p:cNvSpPr>
          <p:nvPr/>
        </p:nvSpPr>
        <p:spPr bwMode="auto">
          <a:xfrm>
            <a:off x="2798763" y="1720851"/>
            <a:ext cx="1204912"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80000"/>
              </a:lnSpc>
            </a:pPr>
            <a:endParaRPr lang="en-GB" altLang="en-US" sz="1200">
              <a:cs typeface="Arial" pitchFamily="34" charset="0"/>
            </a:endParaRPr>
          </a:p>
        </p:txBody>
      </p:sp>
      <p:pic>
        <p:nvPicPr>
          <p:cNvPr id="20491" name="Picture 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6464" y="4394200"/>
            <a:ext cx="1279525"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92" name="AutoShape 114"/>
          <p:cNvSpPr>
            <a:spLocks noChangeArrowheads="1"/>
          </p:cNvSpPr>
          <p:nvPr/>
        </p:nvSpPr>
        <p:spPr bwMode="auto">
          <a:xfrm>
            <a:off x="3552825" y="4251325"/>
            <a:ext cx="3240088" cy="952500"/>
          </a:xfrm>
          <a:prstGeom prst="roundRect">
            <a:avLst>
              <a:gd name="adj" fmla="val 13963"/>
            </a:avLst>
          </a:prstGeom>
          <a:solidFill>
            <a:schemeClr val="accent1"/>
          </a:solidFill>
          <a:ln w="57150">
            <a:solidFill>
              <a:schemeClr val="accent1"/>
            </a:solidFill>
            <a:round/>
          </a:ln>
          <a:effectLst>
            <a:outerShdw dist="17961" dir="2700000" algn="ctr" rotWithShape="0">
              <a:schemeClr val="bg2"/>
            </a:outerShdw>
          </a:effectLst>
        </p:spPr>
        <p:txBody>
          <a:bodyPr lIns="0" tIns="0" rIns="0" bIns="0" anchorCtr="1"/>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80000"/>
              </a:lnSpc>
            </a:pPr>
            <a:r>
              <a:rPr lang="en-US" altLang="en-US" sz="1200" b="1">
                <a:ea typeface="Arial Unicode MS" pitchFamily="34" charset="-128"/>
                <a:cs typeface="Arial Unicode MS" pitchFamily="34" charset="-128"/>
              </a:rPr>
              <a:t> </a:t>
            </a:r>
            <a:r>
              <a:rPr lang="en-US" altLang="en-US" sz="1400" b="1">
                <a:ea typeface="Arial Unicode MS" pitchFamily="34" charset="-128"/>
                <a:cs typeface="Arial Unicode MS" pitchFamily="34" charset="-128"/>
              </a:rPr>
              <a:t>3. Pancreas</a:t>
            </a:r>
          </a:p>
          <a:p>
            <a:pPr eaLnBrk="1" hangingPunct="1"/>
            <a:r>
              <a:rPr lang="en-US" altLang="en-US" sz="1400" b="1"/>
              <a:t>beta cells	           alpha cells</a:t>
            </a:r>
          </a:p>
          <a:p>
            <a:pPr eaLnBrk="1" hangingPunct="1"/>
            <a:r>
              <a:rPr lang="en-US" altLang="en-US" sz="1400"/>
              <a:t>Decreased 	           Excessive </a:t>
            </a:r>
          </a:p>
          <a:p>
            <a:pPr eaLnBrk="1" hangingPunct="1"/>
            <a:r>
              <a:rPr lang="en-US" altLang="en-US" sz="1400"/>
              <a:t>insulin secretion    glucagon secretion</a:t>
            </a:r>
          </a:p>
        </p:txBody>
      </p:sp>
      <p:sp>
        <p:nvSpPr>
          <p:cNvPr id="20493" name="Freeform 116"/>
          <p:cNvSpPr/>
          <p:nvPr/>
        </p:nvSpPr>
        <p:spPr bwMode="auto">
          <a:xfrm>
            <a:off x="5842001" y="2235200"/>
            <a:ext cx="3916363" cy="3276600"/>
          </a:xfrm>
          <a:custGeom>
            <a:avLst/>
            <a:gdLst>
              <a:gd name="T0" fmla="*/ 0 w 2467"/>
              <a:gd name="T1" fmla="*/ 0 h 2064"/>
              <a:gd name="T2" fmla="*/ 2147483647 w 2467"/>
              <a:gd name="T3" fmla="*/ 2147483647 h 2064"/>
              <a:gd name="T4" fmla="*/ 2147483647 w 2467"/>
              <a:gd name="T5" fmla="*/ 2147483647 h 2064"/>
              <a:gd name="T6" fmla="*/ 0 60000 65536"/>
              <a:gd name="T7" fmla="*/ 0 60000 65536"/>
              <a:gd name="T8" fmla="*/ 0 60000 65536"/>
            </a:gdLst>
            <a:ahLst/>
            <a:cxnLst>
              <a:cxn ang="T6">
                <a:pos x="T0" y="T1"/>
              </a:cxn>
              <a:cxn ang="T7">
                <a:pos x="T2" y="T3"/>
              </a:cxn>
              <a:cxn ang="T8">
                <a:pos x="T4" y="T5"/>
              </a:cxn>
            </a:cxnLst>
            <a:rect l="0" t="0" r="r" b="b"/>
            <a:pathLst>
              <a:path w="2467" h="2064">
                <a:moveTo>
                  <a:pt x="0" y="0"/>
                </a:moveTo>
                <a:cubicBezTo>
                  <a:pt x="918" y="204"/>
                  <a:pt x="1837" y="408"/>
                  <a:pt x="2152" y="752"/>
                </a:cubicBezTo>
                <a:cubicBezTo>
                  <a:pt x="2467" y="1096"/>
                  <a:pt x="1933" y="1845"/>
                  <a:pt x="1888" y="2064"/>
                </a:cubicBezTo>
              </a:path>
            </a:pathLst>
          </a:cu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494" name="Text Box 120"/>
          <p:cNvSpPr txBox="1">
            <a:spLocks noChangeArrowheads="1"/>
          </p:cNvSpPr>
          <p:nvPr/>
        </p:nvSpPr>
        <p:spPr bwMode="auto">
          <a:xfrm>
            <a:off x="3363914" y="5838826"/>
            <a:ext cx="31432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0000"/>
              </a:lnSpc>
              <a:spcBef>
                <a:spcPct val="20000"/>
              </a:spcBef>
              <a:buClr>
                <a:srgbClr val="3A75C4"/>
              </a:buClr>
            </a:pPr>
            <a:r>
              <a:rPr lang="en-US" altLang="en-US" sz="3700" b="1">
                <a:solidFill>
                  <a:srgbClr val="FFFFFF"/>
                </a:solidFill>
                <a:ea typeface="Arial Unicode MS" pitchFamily="34" charset="-128"/>
                <a:cs typeface="Arial Unicode MS" pitchFamily="34" charset="-128"/>
              </a:rPr>
              <a:t> </a:t>
            </a:r>
          </a:p>
        </p:txBody>
      </p:sp>
      <p:sp>
        <p:nvSpPr>
          <p:cNvPr id="20495" name="AutoShape 121"/>
          <p:cNvSpPr>
            <a:spLocks noChangeArrowheads="1"/>
          </p:cNvSpPr>
          <p:nvPr/>
        </p:nvSpPr>
        <p:spPr bwMode="auto">
          <a:xfrm>
            <a:off x="6457950" y="5549900"/>
            <a:ext cx="3735388" cy="1028700"/>
          </a:xfrm>
          <a:prstGeom prst="roundRect">
            <a:avLst>
              <a:gd name="adj" fmla="val 13963"/>
            </a:avLst>
          </a:prstGeom>
          <a:solidFill>
            <a:schemeClr val="accent1"/>
          </a:solidFill>
          <a:ln w="57150">
            <a:solidFill>
              <a:schemeClr val="accent1"/>
            </a:solidFill>
            <a:round/>
          </a:ln>
          <a:effectLst>
            <a:outerShdw dist="17961" dir="2700000" algn="ctr" rotWithShape="0">
              <a:schemeClr val="bg2"/>
            </a:outerShdw>
          </a:effectLst>
        </p:spPr>
        <p:txBody>
          <a:bodyPr lIns="0" tIns="0" rIns="0" bIns="0" anchorCtr="1"/>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80000"/>
              </a:lnSpc>
            </a:pPr>
            <a:endParaRPr lang="en-US" altLang="en-US" sz="2000" b="1">
              <a:ea typeface="Arial Unicode MS" pitchFamily="34" charset="-128"/>
              <a:cs typeface="Arial Unicode MS" pitchFamily="34" charset="-128"/>
            </a:endParaRPr>
          </a:p>
          <a:p>
            <a:pPr eaLnBrk="1" hangingPunct="1"/>
            <a:r>
              <a:rPr lang="en-US" altLang="en-US" sz="3200" b="1">
                <a:solidFill>
                  <a:srgbClr val="FFFFFF"/>
                </a:solidFill>
              </a:rPr>
              <a:t>Hyperglycaemia</a:t>
            </a:r>
          </a:p>
        </p:txBody>
      </p:sp>
      <p:sp>
        <p:nvSpPr>
          <p:cNvPr id="20496" name="AutoShape 110"/>
          <p:cNvSpPr>
            <a:spLocks noChangeArrowheads="1"/>
          </p:cNvSpPr>
          <p:nvPr/>
        </p:nvSpPr>
        <p:spPr bwMode="auto">
          <a:xfrm>
            <a:off x="3629025" y="2027238"/>
            <a:ext cx="3124200" cy="590550"/>
          </a:xfrm>
          <a:prstGeom prst="roundRect">
            <a:avLst>
              <a:gd name="adj" fmla="val 13963"/>
            </a:avLst>
          </a:prstGeom>
          <a:solidFill>
            <a:schemeClr val="accent1"/>
          </a:solidFill>
          <a:ln w="57150">
            <a:solidFill>
              <a:schemeClr val="accent1"/>
            </a:solidFill>
            <a:round/>
          </a:ln>
          <a:effectLst>
            <a:outerShdw dist="17961" dir="2700000" algn="ctr" rotWithShape="0">
              <a:schemeClr val="bg2"/>
            </a:outerShdw>
          </a:effectLst>
        </p:spPr>
        <p:txBody>
          <a:bodyPr lIns="45720" rIns="45720" anchorCtr="1"/>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400" b="1">
                <a:ea typeface="Arial Unicode MS" pitchFamily="34" charset="-128"/>
                <a:cs typeface="Arial Unicode MS" pitchFamily="34" charset="-128"/>
              </a:rPr>
              <a:t>1. Peripheral tissue</a:t>
            </a:r>
          </a:p>
          <a:p>
            <a:pPr algn="ctr" eaLnBrk="1" hangingPunct="1"/>
            <a:r>
              <a:rPr lang="en-US" altLang="en-US" sz="1400"/>
              <a:t>Decreased glucose uptake</a:t>
            </a:r>
          </a:p>
        </p:txBody>
      </p:sp>
      <p:sp>
        <p:nvSpPr>
          <p:cNvPr id="20497" name="Rectangle 122"/>
          <p:cNvSpPr>
            <a:spLocks noChangeArrowheads="1"/>
          </p:cNvSpPr>
          <p:nvPr/>
        </p:nvSpPr>
        <p:spPr bwMode="auto">
          <a:xfrm>
            <a:off x="1714500" y="6367464"/>
            <a:ext cx="782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000">
                <a:ea typeface="Arial Unicode MS" pitchFamily="34" charset="-128"/>
                <a:cs typeface="Arial Unicode MS" pitchFamily="34" charset="-128"/>
              </a:rPr>
              <a:t>1. Inzucchi SE. </a:t>
            </a:r>
            <a:r>
              <a:rPr lang="en-US" altLang="en-US" sz="1000" i="1">
                <a:ea typeface="Arial Unicode MS" pitchFamily="34" charset="-128"/>
                <a:cs typeface="Arial Unicode MS" pitchFamily="34" charset="-128"/>
              </a:rPr>
              <a:t>JAMA</a:t>
            </a:r>
            <a:r>
              <a:rPr lang="en-US" altLang="en-US" sz="1000">
                <a:ea typeface="Arial Unicode MS" pitchFamily="34" charset="-128"/>
                <a:cs typeface="Arial Unicode MS" pitchFamily="34" charset="-128"/>
              </a:rPr>
              <a:t> 2002;287:360–372</a:t>
            </a:r>
            <a:r>
              <a:rPr lang="en-US" altLang="en-US" sz="1000" baseline="30000">
                <a:ea typeface="Arial Unicode MS" pitchFamily="34" charset="-128"/>
                <a:cs typeface="Arial Unicode MS" pitchFamily="34" charset="-128"/>
              </a:rPr>
              <a:t>.</a:t>
            </a:r>
          </a:p>
          <a:p>
            <a:r>
              <a:rPr lang="en-US" altLang="en-US" sz="1000">
                <a:ea typeface="Arial Unicode MS" pitchFamily="34" charset="-128"/>
                <a:cs typeface="Arial Unicode MS" pitchFamily="34" charset="-128"/>
              </a:rPr>
              <a:t>2. Porte D Jr, Kahn SE. </a:t>
            </a:r>
            <a:r>
              <a:rPr lang="en-US" altLang="en-US" sz="1000" i="1">
                <a:ea typeface="Arial Unicode MS" pitchFamily="34" charset="-128"/>
                <a:cs typeface="Arial Unicode MS" pitchFamily="34" charset="-128"/>
              </a:rPr>
              <a:t>Clin Invest Med</a:t>
            </a:r>
            <a:r>
              <a:rPr lang="en-US" altLang="en-US" sz="1000">
                <a:ea typeface="Arial Unicode MS" pitchFamily="34" charset="-128"/>
                <a:cs typeface="Arial Unicode MS" pitchFamily="34" charset="-128"/>
              </a:rPr>
              <a:t> 1995;18:247-254.</a:t>
            </a:r>
          </a:p>
        </p:txBody>
      </p:sp>
    </p:spTree>
    <p:extLst>
      <p:ext uri="{BB962C8B-B14F-4D97-AF65-F5344CB8AC3E}">
        <p14:creationId xmlns:p14="http://schemas.microsoft.com/office/powerpoint/2010/main" val="2315250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INSULIN RESISTANCE </a:t>
            </a:r>
            <a:endParaRPr lang="en-GB" b="1" dirty="0"/>
          </a:p>
        </p:txBody>
      </p:sp>
    </p:spTree>
    <p:extLst>
      <p:ext uri="{BB962C8B-B14F-4D97-AF65-F5344CB8AC3E}">
        <p14:creationId xmlns:p14="http://schemas.microsoft.com/office/powerpoint/2010/main" val="2824646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5089236" cy="6511636"/>
          </a:xfrm>
          <a:prstGeom prst="rect">
            <a:avLst/>
          </a:prstGeom>
        </p:spPr>
      </p:pic>
      <p:sp>
        <p:nvSpPr>
          <p:cNvPr id="2" name="Title 1"/>
          <p:cNvSpPr>
            <a:spLocks noGrp="1"/>
          </p:cNvSpPr>
          <p:nvPr>
            <p:ph type="title"/>
          </p:nvPr>
        </p:nvSpPr>
        <p:spPr/>
        <p:txBody>
          <a:bodyPr/>
          <a:lstStyle/>
          <a:p>
            <a:endParaRPr lang="en-GB" dirty="0"/>
          </a:p>
        </p:txBody>
      </p:sp>
      <p:pic>
        <p:nvPicPr>
          <p:cNvPr id="4" name="Picture 3"/>
          <p:cNvPicPr/>
          <p:nvPr/>
        </p:nvPicPr>
        <p:blipFill>
          <a:blip r:embed="rId4"/>
          <a:stretch>
            <a:fillRect/>
          </a:stretch>
        </p:blipFill>
        <p:spPr>
          <a:xfrm>
            <a:off x="5467927" y="230909"/>
            <a:ext cx="5671129" cy="6049817"/>
          </a:xfrm>
          <a:prstGeom prst="rect">
            <a:avLst/>
          </a:prstGeom>
        </p:spPr>
      </p:pic>
    </p:spTree>
    <p:extLst>
      <p:ext uri="{BB962C8B-B14F-4D97-AF65-F5344CB8AC3E}">
        <p14:creationId xmlns:p14="http://schemas.microsoft.com/office/powerpoint/2010/main" val="970590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sldNum" sz="quarter" idx="10"/>
          </p:nvPr>
        </p:nvSpPr>
        <p:spPr>
          <a:noFill/>
        </p:spPr>
        <p:txBody>
          <a:bodyPr/>
          <a:lstStyle>
            <a:lvl1pPr eaLnBrk="0" hangingPunct="0">
              <a:spcBef>
                <a:spcPct val="20000"/>
              </a:spcBef>
              <a:buFont typeface="Wingdings" pitchFamily="2" charset="2"/>
              <a:buChar char="§"/>
              <a:defRPr sz="2800">
                <a:solidFill>
                  <a:schemeClr val="tx1"/>
                </a:solidFill>
                <a:latin typeface="Arial Narrow" pitchFamily="34" charset="0"/>
              </a:defRPr>
            </a:lvl1pPr>
            <a:lvl2pPr marL="742950" indent="-285750" eaLnBrk="0" hangingPunct="0">
              <a:spcBef>
                <a:spcPct val="20000"/>
              </a:spcBef>
              <a:buFont typeface="Arial" pitchFamily="34" charset="0"/>
              <a:buChar char="–"/>
              <a:defRPr sz="2400">
                <a:solidFill>
                  <a:schemeClr val="tx1"/>
                </a:solidFill>
                <a:latin typeface="Arial Narrow" pitchFamily="34" charset="0"/>
              </a:defRPr>
            </a:lvl2pPr>
            <a:lvl3pPr marL="1143000" indent="-228600" eaLnBrk="0" hangingPunct="0">
              <a:spcBef>
                <a:spcPct val="20000"/>
              </a:spcBef>
              <a:buChar char="•"/>
              <a:defRPr sz="20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Narrow" pitchFamily="34" charset="0"/>
              </a:defRPr>
            </a:lvl5pPr>
            <a:lvl6pPr marL="2514600" indent="-228600" eaLnBrk="0" fontAlgn="base" hangingPunct="0">
              <a:spcBef>
                <a:spcPct val="20000"/>
              </a:spcBef>
              <a:spcAft>
                <a:spcPct val="0"/>
              </a:spcAft>
              <a:buChar char="»"/>
              <a:defRPr>
                <a:solidFill>
                  <a:schemeClr val="tx1"/>
                </a:solidFill>
                <a:latin typeface="Arial Narrow" pitchFamily="34" charset="0"/>
              </a:defRPr>
            </a:lvl6pPr>
            <a:lvl7pPr marL="2971800" indent="-228600" eaLnBrk="0" fontAlgn="base" hangingPunct="0">
              <a:spcBef>
                <a:spcPct val="20000"/>
              </a:spcBef>
              <a:spcAft>
                <a:spcPct val="0"/>
              </a:spcAft>
              <a:buChar char="»"/>
              <a:defRPr>
                <a:solidFill>
                  <a:schemeClr val="tx1"/>
                </a:solidFill>
                <a:latin typeface="Arial Narrow" pitchFamily="34" charset="0"/>
              </a:defRPr>
            </a:lvl7pPr>
            <a:lvl8pPr marL="3429000" indent="-228600" eaLnBrk="0" fontAlgn="base" hangingPunct="0">
              <a:spcBef>
                <a:spcPct val="20000"/>
              </a:spcBef>
              <a:spcAft>
                <a:spcPct val="0"/>
              </a:spcAft>
              <a:buChar char="»"/>
              <a:defRPr>
                <a:solidFill>
                  <a:schemeClr val="tx1"/>
                </a:solidFill>
                <a:latin typeface="Arial Narrow" pitchFamily="34" charset="0"/>
              </a:defRPr>
            </a:lvl8pPr>
            <a:lvl9pPr marL="3886200" indent="-228600" eaLnBrk="0" fontAlgn="base" hangingPunct="0">
              <a:spcBef>
                <a:spcPct val="20000"/>
              </a:spcBef>
              <a:spcAft>
                <a:spcPct val="0"/>
              </a:spcAft>
              <a:buChar char="»"/>
              <a:defRPr>
                <a:solidFill>
                  <a:schemeClr val="tx1"/>
                </a:solidFill>
                <a:latin typeface="Arial Narrow" pitchFamily="34" charset="0"/>
              </a:defRPr>
            </a:lvl9pPr>
          </a:lstStyle>
          <a:p>
            <a:pPr>
              <a:spcBef>
                <a:spcPct val="0"/>
              </a:spcBef>
              <a:buFontTx/>
              <a:buNone/>
            </a:pPr>
            <a:fld id="{A014E6FC-CC23-4F87-8238-349FA1C6CA29}" type="slidenum">
              <a:rPr lang="en-US" altLang="en-US" sz="1000">
                <a:solidFill>
                  <a:srgbClr val="FFFF00"/>
                </a:solidFill>
              </a:rPr>
              <a:pPr>
                <a:spcBef>
                  <a:spcPct val="0"/>
                </a:spcBef>
                <a:buFontTx/>
                <a:buNone/>
              </a:pPr>
              <a:t>16</a:t>
            </a:fld>
            <a:endParaRPr lang="en-US" altLang="en-US" sz="1000">
              <a:solidFill>
                <a:srgbClr val="FFFF00"/>
              </a:solidFill>
            </a:endParaRPr>
          </a:p>
        </p:txBody>
      </p:sp>
      <p:sp>
        <p:nvSpPr>
          <p:cNvPr id="48131" name="Text Box 2"/>
          <p:cNvSpPr txBox="1">
            <a:spLocks noChangeArrowheads="1"/>
          </p:cNvSpPr>
          <p:nvPr/>
        </p:nvSpPr>
        <p:spPr bwMode="auto">
          <a:xfrm>
            <a:off x="1646238" y="6329918"/>
            <a:ext cx="64309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buFont typeface="Wingdings" pitchFamily="2" charset="2"/>
              <a:buChar char="§"/>
              <a:defRPr sz="2800">
                <a:solidFill>
                  <a:schemeClr val="tx1"/>
                </a:solidFill>
                <a:latin typeface="Arial Narrow" pitchFamily="34" charset="0"/>
              </a:defRPr>
            </a:lvl1pPr>
            <a:lvl2pPr marL="742950" indent="-285750" eaLnBrk="0" hangingPunct="0">
              <a:spcBef>
                <a:spcPct val="20000"/>
              </a:spcBef>
              <a:buFont typeface="Arial" pitchFamily="34" charset="0"/>
              <a:buChar char="–"/>
              <a:defRPr sz="2400">
                <a:solidFill>
                  <a:schemeClr val="tx1"/>
                </a:solidFill>
                <a:latin typeface="Arial Narrow" pitchFamily="34" charset="0"/>
              </a:defRPr>
            </a:lvl2pPr>
            <a:lvl3pPr marL="1143000" indent="-228600" eaLnBrk="0" hangingPunct="0">
              <a:spcBef>
                <a:spcPct val="20000"/>
              </a:spcBef>
              <a:buChar char="•"/>
              <a:defRPr sz="20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Narrow" pitchFamily="34" charset="0"/>
              </a:defRPr>
            </a:lvl5pPr>
            <a:lvl6pPr marL="2514600" indent="-228600" eaLnBrk="0" fontAlgn="base" hangingPunct="0">
              <a:spcBef>
                <a:spcPct val="20000"/>
              </a:spcBef>
              <a:spcAft>
                <a:spcPct val="0"/>
              </a:spcAft>
              <a:buChar char="»"/>
              <a:defRPr>
                <a:solidFill>
                  <a:schemeClr val="tx1"/>
                </a:solidFill>
                <a:latin typeface="Arial Narrow" pitchFamily="34" charset="0"/>
              </a:defRPr>
            </a:lvl6pPr>
            <a:lvl7pPr marL="2971800" indent="-228600" eaLnBrk="0" fontAlgn="base" hangingPunct="0">
              <a:spcBef>
                <a:spcPct val="20000"/>
              </a:spcBef>
              <a:spcAft>
                <a:spcPct val="0"/>
              </a:spcAft>
              <a:buChar char="»"/>
              <a:defRPr>
                <a:solidFill>
                  <a:schemeClr val="tx1"/>
                </a:solidFill>
                <a:latin typeface="Arial Narrow" pitchFamily="34" charset="0"/>
              </a:defRPr>
            </a:lvl7pPr>
            <a:lvl8pPr marL="3429000" indent="-228600" eaLnBrk="0" fontAlgn="base" hangingPunct="0">
              <a:spcBef>
                <a:spcPct val="20000"/>
              </a:spcBef>
              <a:spcAft>
                <a:spcPct val="0"/>
              </a:spcAft>
              <a:buChar char="»"/>
              <a:defRPr>
                <a:solidFill>
                  <a:schemeClr val="tx1"/>
                </a:solidFill>
                <a:latin typeface="Arial Narrow" pitchFamily="34" charset="0"/>
              </a:defRPr>
            </a:lvl8pPr>
            <a:lvl9pPr marL="3886200" indent="-228600" eaLnBrk="0" fontAlgn="base" hangingPunct="0">
              <a:spcBef>
                <a:spcPct val="20000"/>
              </a:spcBef>
              <a:spcAft>
                <a:spcPct val="0"/>
              </a:spcAft>
              <a:buChar char="»"/>
              <a:defRPr>
                <a:solidFill>
                  <a:schemeClr val="tx1"/>
                </a:solidFill>
                <a:latin typeface="Arial Narrow" pitchFamily="34" charset="0"/>
              </a:defRPr>
            </a:lvl9pPr>
          </a:lstStyle>
          <a:p>
            <a:pPr fontAlgn="base">
              <a:lnSpc>
                <a:spcPct val="90000"/>
              </a:lnSpc>
              <a:spcBef>
                <a:spcPct val="0"/>
              </a:spcBef>
              <a:spcAft>
                <a:spcPct val="0"/>
              </a:spcAft>
              <a:buFontTx/>
              <a:buNone/>
            </a:pPr>
            <a:r>
              <a:rPr lang="en-US" altLang="en-US" sz="1000" b="1">
                <a:solidFill>
                  <a:srgbClr val="FFFFFF"/>
                </a:solidFill>
                <a:latin typeface="Arial" pitchFamily="34" charset="0"/>
                <a:ea typeface="MS PGothic" pitchFamily="34" charset="-128"/>
              </a:rPr>
              <a:t>Reprinted from </a:t>
            </a:r>
            <a:r>
              <a:rPr lang="en-US" altLang="en-US" sz="1000" b="1" i="1">
                <a:solidFill>
                  <a:srgbClr val="FFFFFF"/>
                </a:solidFill>
                <a:latin typeface="Arial" pitchFamily="34" charset="0"/>
                <a:ea typeface="MS PGothic" pitchFamily="34" charset="-128"/>
              </a:rPr>
              <a:t>Primary Care, </a:t>
            </a:r>
            <a:r>
              <a:rPr lang="en-US" altLang="en-US" sz="1000" b="1">
                <a:solidFill>
                  <a:srgbClr val="FFFFFF"/>
                </a:solidFill>
                <a:latin typeface="Arial" pitchFamily="34" charset="0"/>
                <a:ea typeface="MS PGothic" pitchFamily="34" charset="-128"/>
              </a:rPr>
              <a:t>26, Ramlo-Halsted BA, Edelman SV, The natural history of type 2 diabetes. Implications for clinical practice, 771–789, </a:t>
            </a:r>
            <a:r>
              <a:rPr lang="en-US" altLang="en-US" sz="1000" b="1">
                <a:solidFill>
                  <a:srgbClr val="FFFFFF"/>
                </a:solidFill>
                <a:latin typeface="Arial" pitchFamily="34" charset="0"/>
                <a:ea typeface="MS PGothic" pitchFamily="34" charset="-128"/>
                <a:cs typeface="Arial" pitchFamily="34" charset="0"/>
              </a:rPr>
              <a:t>© </a:t>
            </a:r>
            <a:r>
              <a:rPr lang="en-US" altLang="en-US" sz="1000" b="1">
                <a:solidFill>
                  <a:srgbClr val="FFFFFF"/>
                </a:solidFill>
                <a:latin typeface="Arial" pitchFamily="34" charset="0"/>
                <a:ea typeface="MS PGothic" pitchFamily="34" charset="-128"/>
              </a:rPr>
              <a:t>1999, with permission from Elsevier.</a:t>
            </a:r>
          </a:p>
        </p:txBody>
      </p:sp>
      <p:sp>
        <p:nvSpPr>
          <p:cNvPr id="48132" name="Rectangle 3"/>
          <p:cNvSpPr>
            <a:spLocks noGrp="1" noChangeArrowheads="1"/>
          </p:cNvSpPr>
          <p:nvPr>
            <p:ph type="title"/>
          </p:nvPr>
        </p:nvSpPr>
        <p:spPr>
          <a:xfrm>
            <a:off x="1701800" y="82551"/>
            <a:ext cx="8229600" cy="1190625"/>
          </a:xfrm>
        </p:spPr>
        <p:txBody>
          <a:bodyPr>
            <a:normAutofit fontScale="90000"/>
          </a:bodyPr>
          <a:lstStyle/>
          <a:p>
            <a:r>
              <a:rPr lang="en-US" altLang="en-US" smtClean="0"/>
              <a:t>Development and Progression of </a:t>
            </a:r>
            <a:br>
              <a:rPr lang="en-US" altLang="en-US" smtClean="0"/>
            </a:br>
            <a:r>
              <a:rPr lang="en-US" altLang="en-US" smtClean="0"/>
              <a:t>Type 2 Diabetes and Related Complications</a:t>
            </a:r>
            <a:r>
              <a:rPr lang="en-US" altLang="en-US" baseline="30000" smtClean="0"/>
              <a:t>a</a:t>
            </a:r>
          </a:p>
        </p:txBody>
      </p:sp>
      <p:sp>
        <p:nvSpPr>
          <p:cNvPr id="48133" name="Rectangle 4"/>
          <p:cNvSpPr>
            <a:spLocks noChangeArrowheads="1"/>
          </p:cNvSpPr>
          <p:nvPr/>
        </p:nvSpPr>
        <p:spPr bwMode="auto">
          <a:xfrm>
            <a:off x="8664575" y="6446839"/>
            <a:ext cx="1873250" cy="24447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12700">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spAutoFit/>
          </a:bodyPr>
          <a:lstStyle>
            <a:lvl1pPr eaLnBrk="0" hangingPunct="0">
              <a:spcBef>
                <a:spcPct val="20000"/>
              </a:spcBef>
              <a:buFont typeface="Wingdings" pitchFamily="2" charset="2"/>
              <a:buChar char="§"/>
              <a:defRPr sz="2800">
                <a:solidFill>
                  <a:schemeClr val="tx1"/>
                </a:solidFill>
                <a:latin typeface="Arial Narrow" pitchFamily="34" charset="0"/>
              </a:defRPr>
            </a:lvl1pPr>
            <a:lvl2pPr marL="742950" indent="-285750" eaLnBrk="0" hangingPunct="0">
              <a:spcBef>
                <a:spcPct val="20000"/>
              </a:spcBef>
              <a:buFont typeface="Arial" pitchFamily="34" charset="0"/>
              <a:buChar char="–"/>
              <a:defRPr sz="2400">
                <a:solidFill>
                  <a:schemeClr val="tx1"/>
                </a:solidFill>
                <a:latin typeface="Arial Narrow" pitchFamily="34" charset="0"/>
              </a:defRPr>
            </a:lvl2pPr>
            <a:lvl3pPr marL="1143000" indent="-228600" eaLnBrk="0" hangingPunct="0">
              <a:spcBef>
                <a:spcPct val="20000"/>
              </a:spcBef>
              <a:buChar char="•"/>
              <a:defRPr sz="20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Narrow" pitchFamily="34" charset="0"/>
              </a:defRPr>
            </a:lvl5pPr>
            <a:lvl6pPr marL="2514600" indent="-228600" eaLnBrk="0" fontAlgn="base" hangingPunct="0">
              <a:spcBef>
                <a:spcPct val="20000"/>
              </a:spcBef>
              <a:spcAft>
                <a:spcPct val="0"/>
              </a:spcAft>
              <a:buChar char="»"/>
              <a:defRPr>
                <a:solidFill>
                  <a:schemeClr val="tx1"/>
                </a:solidFill>
                <a:latin typeface="Arial Narrow" pitchFamily="34" charset="0"/>
              </a:defRPr>
            </a:lvl6pPr>
            <a:lvl7pPr marL="2971800" indent="-228600" eaLnBrk="0" fontAlgn="base" hangingPunct="0">
              <a:spcBef>
                <a:spcPct val="20000"/>
              </a:spcBef>
              <a:spcAft>
                <a:spcPct val="0"/>
              </a:spcAft>
              <a:buChar char="»"/>
              <a:defRPr>
                <a:solidFill>
                  <a:schemeClr val="tx1"/>
                </a:solidFill>
                <a:latin typeface="Arial Narrow" pitchFamily="34" charset="0"/>
              </a:defRPr>
            </a:lvl7pPr>
            <a:lvl8pPr marL="3429000" indent="-228600" eaLnBrk="0" fontAlgn="base" hangingPunct="0">
              <a:spcBef>
                <a:spcPct val="20000"/>
              </a:spcBef>
              <a:spcAft>
                <a:spcPct val="0"/>
              </a:spcAft>
              <a:buChar char="»"/>
              <a:defRPr>
                <a:solidFill>
                  <a:schemeClr val="tx1"/>
                </a:solidFill>
                <a:latin typeface="Arial Narrow" pitchFamily="34" charset="0"/>
              </a:defRPr>
            </a:lvl8pPr>
            <a:lvl9pPr marL="3886200" indent="-228600" eaLnBrk="0" fontAlgn="base" hangingPunct="0">
              <a:spcBef>
                <a:spcPct val="20000"/>
              </a:spcBef>
              <a:spcAft>
                <a:spcPct val="0"/>
              </a:spcAft>
              <a:buChar char="»"/>
              <a:defRPr>
                <a:solidFill>
                  <a:schemeClr val="tx1"/>
                </a:solidFill>
                <a:latin typeface="Arial Narrow" pitchFamily="34" charset="0"/>
              </a:defRPr>
            </a:lvl9pPr>
          </a:lstStyle>
          <a:p>
            <a:pPr algn="r" fontAlgn="base">
              <a:spcBef>
                <a:spcPct val="0"/>
              </a:spcBef>
              <a:spcAft>
                <a:spcPct val="0"/>
              </a:spcAft>
              <a:buFontTx/>
              <a:buNone/>
            </a:pPr>
            <a:r>
              <a:rPr lang="en-US" altLang="en-US" sz="1000" b="1" baseline="30000">
                <a:solidFill>
                  <a:srgbClr val="FFFFFF"/>
                </a:solidFill>
                <a:latin typeface="Arial" pitchFamily="34" charset="0"/>
              </a:rPr>
              <a:t>a</a:t>
            </a:r>
            <a:r>
              <a:rPr lang="en-US" altLang="en-US" sz="1000" b="1">
                <a:solidFill>
                  <a:srgbClr val="FFFFFF"/>
                </a:solidFill>
                <a:latin typeface="Arial" pitchFamily="34" charset="0"/>
              </a:rPr>
              <a:t>Conceptual representation.</a:t>
            </a:r>
          </a:p>
        </p:txBody>
      </p:sp>
      <p:sp>
        <p:nvSpPr>
          <p:cNvPr id="392200" name="Text Box 8"/>
          <p:cNvSpPr txBox="1">
            <a:spLocks noChangeArrowheads="1"/>
          </p:cNvSpPr>
          <p:nvPr/>
        </p:nvSpPr>
        <p:spPr bwMode="auto">
          <a:xfrm>
            <a:off x="8351838" y="2900364"/>
            <a:ext cx="1828800" cy="365125"/>
          </a:xfrm>
          <a:prstGeom prst="rect">
            <a:avLst/>
          </a:prstGeom>
          <a:solidFill>
            <a:srgbClr val="00FFFF"/>
          </a:solidFill>
          <a:ln w="38100">
            <a:noFill/>
            <a:miter lim="800000"/>
            <a:headEnd type="none" w="sm" len="sm"/>
            <a:tailEnd type="none" w="sm" len="sm"/>
          </a:ln>
          <a:effectLst/>
        </p:spPr>
        <p:txBody>
          <a:bodyPr lIns="0" tIns="0" rIns="0" bIns="0" anchor="ctr"/>
          <a:lstStyle>
            <a:lvl1pPr eaLnBrk="0" hangingPunct="0">
              <a:defRPr sz="1600">
                <a:solidFill>
                  <a:schemeClr val="tx1"/>
                </a:solidFill>
                <a:latin typeface="Arial Narrow" pitchFamily="34" charset="0"/>
              </a:defRPr>
            </a:lvl1pPr>
            <a:lvl2pPr marL="742950" indent="-285750" eaLnBrk="0" hangingPunct="0">
              <a:defRPr sz="1600">
                <a:solidFill>
                  <a:schemeClr val="tx1"/>
                </a:solidFill>
                <a:latin typeface="Arial Narrow" pitchFamily="34" charset="0"/>
              </a:defRPr>
            </a:lvl2pPr>
            <a:lvl3pPr marL="1143000" indent="-228600" eaLnBrk="0" hangingPunct="0">
              <a:defRPr sz="1600">
                <a:solidFill>
                  <a:schemeClr val="tx1"/>
                </a:solidFill>
                <a:latin typeface="Arial Narrow" pitchFamily="34" charset="0"/>
              </a:defRPr>
            </a:lvl3pPr>
            <a:lvl4pPr marL="1600200" indent="-228600" eaLnBrk="0" hangingPunct="0">
              <a:defRPr sz="1600">
                <a:solidFill>
                  <a:schemeClr val="tx1"/>
                </a:solidFill>
                <a:latin typeface="Arial Narrow" pitchFamily="34" charset="0"/>
              </a:defRPr>
            </a:lvl4pPr>
            <a:lvl5pPr marL="2057400" indent="-228600" eaLnBrk="0" hangingPunct="0">
              <a:defRPr sz="1600">
                <a:solidFill>
                  <a:schemeClr val="tx1"/>
                </a:solidFill>
                <a:latin typeface="Arial Narrow" pitchFamily="34" charset="0"/>
              </a:defRPr>
            </a:lvl5pPr>
            <a:lvl6pPr marL="2514600" indent="-228600" eaLnBrk="0" fontAlgn="base" hangingPunct="0">
              <a:spcBef>
                <a:spcPct val="0"/>
              </a:spcBef>
              <a:spcAft>
                <a:spcPct val="0"/>
              </a:spcAft>
              <a:defRPr sz="1600">
                <a:solidFill>
                  <a:schemeClr val="tx1"/>
                </a:solidFill>
                <a:latin typeface="Arial Narrow" pitchFamily="34" charset="0"/>
              </a:defRPr>
            </a:lvl6pPr>
            <a:lvl7pPr marL="2971800" indent="-228600" eaLnBrk="0" fontAlgn="base" hangingPunct="0">
              <a:spcBef>
                <a:spcPct val="0"/>
              </a:spcBef>
              <a:spcAft>
                <a:spcPct val="0"/>
              </a:spcAft>
              <a:defRPr sz="1600">
                <a:solidFill>
                  <a:schemeClr val="tx1"/>
                </a:solidFill>
                <a:latin typeface="Arial Narrow" pitchFamily="34" charset="0"/>
              </a:defRPr>
            </a:lvl7pPr>
            <a:lvl8pPr marL="3429000" indent="-228600" eaLnBrk="0" fontAlgn="base" hangingPunct="0">
              <a:spcBef>
                <a:spcPct val="0"/>
              </a:spcBef>
              <a:spcAft>
                <a:spcPct val="0"/>
              </a:spcAft>
              <a:defRPr sz="1600">
                <a:solidFill>
                  <a:schemeClr val="tx1"/>
                </a:solidFill>
                <a:latin typeface="Arial Narrow" pitchFamily="34" charset="0"/>
              </a:defRPr>
            </a:lvl8pPr>
            <a:lvl9pPr marL="3886200" indent="-228600" eaLnBrk="0" fontAlgn="base" hangingPunct="0">
              <a:spcBef>
                <a:spcPct val="0"/>
              </a:spcBef>
              <a:spcAft>
                <a:spcPct val="0"/>
              </a:spcAft>
              <a:defRPr sz="1600">
                <a:solidFill>
                  <a:schemeClr val="tx1"/>
                </a:solidFill>
                <a:latin typeface="Arial Narrow" pitchFamily="34" charset="0"/>
              </a:defRPr>
            </a:lvl9pPr>
          </a:lstStyle>
          <a:p>
            <a:pPr algn="ctr" fontAlgn="base">
              <a:lnSpc>
                <a:spcPct val="90000"/>
              </a:lnSpc>
              <a:spcBef>
                <a:spcPct val="0"/>
              </a:spcBef>
              <a:spcAft>
                <a:spcPct val="0"/>
              </a:spcAft>
              <a:defRPr/>
            </a:pPr>
            <a:r>
              <a:rPr lang="en-US" altLang="en-US" sz="1400" b="1">
                <a:solidFill>
                  <a:srgbClr val="000000"/>
                </a:solidFill>
                <a:effectLst>
                  <a:outerShdw blurRad="38100" dist="38100" dir="2700000" algn="tl">
                    <a:srgbClr val="FFFFFF"/>
                  </a:outerShdw>
                </a:effectLst>
                <a:latin typeface="Arial" pitchFamily="34" charset="0"/>
                <a:ea typeface="MS PGothic" pitchFamily="34" charset="-128"/>
                <a:cs typeface="Arial" pitchFamily="34" charset="0"/>
              </a:rPr>
              <a:t>Insulin level</a:t>
            </a:r>
          </a:p>
        </p:txBody>
      </p:sp>
      <p:sp>
        <p:nvSpPr>
          <p:cNvPr id="392201" name="Text Box 9"/>
          <p:cNvSpPr txBox="1">
            <a:spLocks noChangeArrowheads="1"/>
          </p:cNvSpPr>
          <p:nvPr/>
        </p:nvSpPr>
        <p:spPr bwMode="auto">
          <a:xfrm>
            <a:off x="8351838" y="2065339"/>
            <a:ext cx="1828800" cy="365125"/>
          </a:xfrm>
          <a:prstGeom prst="rect">
            <a:avLst/>
          </a:prstGeom>
          <a:solidFill>
            <a:srgbClr val="FFCC99"/>
          </a:solidFill>
          <a:ln w="38100">
            <a:noFill/>
            <a:miter lim="800000"/>
            <a:headEnd type="none" w="sm" len="sm"/>
            <a:tailEnd type="none" w="sm" len="sm"/>
          </a:ln>
          <a:effectLst/>
        </p:spPr>
        <p:txBody>
          <a:bodyPr lIns="0" tIns="0" rIns="0" bIns="0" anchor="ctr"/>
          <a:lstStyle>
            <a:lvl1pPr eaLnBrk="0" hangingPunct="0">
              <a:defRPr sz="1600">
                <a:solidFill>
                  <a:schemeClr val="tx1"/>
                </a:solidFill>
                <a:latin typeface="Arial Narrow" pitchFamily="34" charset="0"/>
              </a:defRPr>
            </a:lvl1pPr>
            <a:lvl2pPr marL="742950" indent="-285750" eaLnBrk="0" hangingPunct="0">
              <a:defRPr sz="1600">
                <a:solidFill>
                  <a:schemeClr val="tx1"/>
                </a:solidFill>
                <a:latin typeface="Arial Narrow" pitchFamily="34" charset="0"/>
              </a:defRPr>
            </a:lvl2pPr>
            <a:lvl3pPr marL="1143000" indent="-228600" eaLnBrk="0" hangingPunct="0">
              <a:defRPr sz="1600">
                <a:solidFill>
                  <a:schemeClr val="tx1"/>
                </a:solidFill>
                <a:latin typeface="Arial Narrow" pitchFamily="34" charset="0"/>
              </a:defRPr>
            </a:lvl3pPr>
            <a:lvl4pPr marL="1600200" indent="-228600" eaLnBrk="0" hangingPunct="0">
              <a:defRPr sz="1600">
                <a:solidFill>
                  <a:schemeClr val="tx1"/>
                </a:solidFill>
                <a:latin typeface="Arial Narrow" pitchFamily="34" charset="0"/>
              </a:defRPr>
            </a:lvl4pPr>
            <a:lvl5pPr marL="2057400" indent="-228600" eaLnBrk="0" hangingPunct="0">
              <a:defRPr sz="1600">
                <a:solidFill>
                  <a:schemeClr val="tx1"/>
                </a:solidFill>
                <a:latin typeface="Arial Narrow" pitchFamily="34" charset="0"/>
              </a:defRPr>
            </a:lvl5pPr>
            <a:lvl6pPr marL="2514600" indent="-228600" eaLnBrk="0" fontAlgn="base" hangingPunct="0">
              <a:spcBef>
                <a:spcPct val="0"/>
              </a:spcBef>
              <a:spcAft>
                <a:spcPct val="0"/>
              </a:spcAft>
              <a:defRPr sz="1600">
                <a:solidFill>
                  <a:schemeClr val="tx1"/>
                </a:solidFill>
                <a:latin typeface="Arial Narrow" pitchFamily="34" charset="0"/>
              </a:defRPr>
            </a:lvl6pPr>
            <a:lvl7pPr marL="2971800" indent="-228600" eaLnBrk="0" fontAlgn="base" hangingPunct="0">
              <a:spcBef>
                <a:spcPct val="0"/>
              </a:spcBef>
              <a:spcAft>
                <a:spcPct val="0"/>
              </a:spcAft>
              <a:defRPr sz="1600">
                <a:solidFill>
                  <a:schemeClr val="tx1"/>
                </a:solidFill>
                <a:latin typeface="Arial Narrow" pitchFamily="34" charset="0"/>
              </a:defRPr>
            </a:lvl7pPr>
            <a:lvl8pPr marL="3429000" indent="-228600" eaLnBrk="0" fontAlgn="base" hangingPunct="0">
              <a:spcBef>
                <a:spcPct val="0"/>
              </a:spcBef>
              <a:spcAft>
                <a:spcPct val="0"/>
              </a:spcAft>
              <a:defRPr sz="1600">
                <a:solidFill>
                  <a:schemeClr val="tx1"/>
                </a:solidFill>
                <a:latin typeface="Arial Narrow" pitchFamily="34" charset="0"/>
              </a:defRPr>
            </a:lvl8pPr>
            <a:lvl9pPr marL="3886200" indent="-228600" eaLnBrk="0" fontAlgn="base" hangingPunct="0">
              <a:spcBef>
                <a:spcPct val="0"/>
              </a:spcBef>
              <a:spcAft>
                <a:spcPct val="0"/>
              </a:spcAft>
              <a:defRPr sz="1600">
                <a:solidFill>
                  <a:schemeClr val="tx1"/>
                </a:solidFill>
                <a:latin typeface="Arial Narrow" pitchFamily="34" charset="0"/>
              </a:defRPr>
            </a:lvl9pPr>
          </a:lstStyle>
          <a:p>
            <a:pPr algn="ctr" fontAlgn="base">
              <a:lnSpc>
                <a:spcPct val="90000"/>
              </a:lnSpc>
              <a:spcBef>
                <a:spcPct val="0"/>
              </a:spcBef>
              <a:spcAft>
                <a:spcPct val="0"/>
              </a:spcAft>
              <a:defRPr/>
            </a:pPr>
            <a:r>
              <a:rPr lang="en-US" altLang="en-US" sz="1400" b="1">
                <a:solidFill>
                  <a:srgbClr val="000000"/>
                </a:solidFill>
                <a:effectLst>
                  <a:outerShdw blurRad="38100" dist="38100" dir="2700000" algn="tl">
                    <a:srgbClr val="FFFFFF"/>
                  </a:outerShdw>
                </a:effectLst>
                <a:latin typeface="Arial" pitchFamily="34" charset="0"/>
                <a:ea typeface="MS PGothic" pitchFamily="34" charset="-128"/>
                <a:cs typeface="Arial" pitchFamily="34" charset="0"/>
              </a:rPr>
              <a:t>Insulin resistance</a:t>
            </a:r>
          </a:p>
        </p:txBody>
      </p:sp>
      <p:sp>
        <p:nvSpPr>
          <p:cNvPr id="392202" name="Text Box 10"/>
          <p:cNvSpPr txBox="1">
            <a:spLocks noChangeArrowheads="1"/>
          </p:cNvSpPr>
          <p:nvPr/>
        </p:nvSpPr>
        <p:spPr bwMode="auto">
          <a:xfrm>
            <a:off x="8351838" y="2489201"/>
            <a:ext cx="1828800" cy="365125"/>
          </a:xfrm>
          <a:prstGeom prst="rect">
            <a:avLst/>
          </a:prstGeom>
          <a:solidFill>
            <a:srgbClr val="FF0000"/>
          </a:solidFill>
          <a:ln w="38100">
            <a:noFill/>
            <a:miter lim="800000"/>
            <a:headEnd type="none" w="sm" len="sm"/>
            <a:tailEnd type="none" w="sm" len="sm"/>
          </a:ln>
          <a:effectLst/>
        </p:spPr>
        <p:txBody>
          <a:bodyPr lIns="0" tIns="0" rIns="0" bIns="0" anchor="ctr"/>
          <a:lstStyle>
            <a:lvl1pPr eaLnBrk="0" hangingPunct="0">
              <a:defRPr sz="1600">
                <a:solidFill>
                  <a:schemeClr val="tx1"/>
                </a:solidFill>
                <a:latin typeface="Arial Narrow" pitchFamily="34" charset="0"/>
              </a:defRPr>
            </a:lvl1pPr>
            <a:lvl2pPr marL="742950" indent="-285750" eaLnBrk="0" hangingPunct="0">
              <a:defRPr sz="1600">
                <a:solidFill>
                  <a:schemeClr val="tx1"/>
                </a:solidFill>
                <a:latin typeface="Arial Narrow" pitchFamily="34" charset="0"/>
              </a:defRPr>
            </a:lvl2pPr>
            <a:lvl3pPr marL="1143000" indent="-228600" eaLnBrk="0" hangingPunct="0">
              <a:defRPr sz="1600">
                <a:solidFill>
                  <a:schemeClr val="tx1"/>
                </a:solidFill>
                <a:latin typeface="Arial Narrow" pitchFamily="34" charset="0"/>
              </a:defRPr>
            </a:lvl3pPr>
            <a:lvl4pPr marL="1600200" indent="-228600" eaLnBrk="0" hangingPunct="0">
              <a:defRPr sz="1600">
                <a:solidFill>
                  <a:schemeClr val="tx1"/>
                </a:solidFill>
                <a:latin typeface="Arial Narrow" pitchFamily="34" charset="0"/>
              </a:defRPr>
            </a:lvl4pPr>
            <a:lvl5pPr marL="2057400" indent="-228600" eaLnBrk="0" hangingPunct="0">
              <a:defRPr sz="1600">
                <a:solidFill>
                  <a:schemeClr val="tx1"/>
                </a:solidFill>
                <a:latin typeface="Arial Narrow" pitchFamily="34" charset="0"/>
              </a:defRPr>
            </a:lvl5pPr>
            <a:lvl6pPr marL="2514600" indent="-228600" eaLnBrk="0" fontAlgn="base" hangingPunct="0">
              <a:spcBef>
                <a:spcPct val="0"/>
              </a:spcBef>
              <a:spcAft>
                <a:spcPct val="0"/>
              </a:spcAft>
              <a:defRPr sz="1600">
                <a:solidFill>
                  <a:schemeClr val="tx1"/>
                </a:solidFill>
                <a:latin typeface="Arial Narrow" pitchFamily="34" charset="0"/>
              </a:defRPr>
            </a:lvl6pPr>
            <a:lvl7pPr marL="2971800" indent="-228600" eaLnBrk="0" fontAlgn="base" hangingPunct="0">
              <a:spcBef>
                <a:spcPct val="0"/>
              </a:spcBef>
              <a:spcAft>
                <a:spcPct val="0"/>
              </a:spcAft>
              <a:defRPr sz="1600">
                <a:solidFill>
                  <a:schemeClr val="tx1"/>
                </a:solidFill>
                <a:latin typeface="Arial Narrow" pitchFamily="34" charset="0"/>
              </a:defRPr>
            </a:lvl7pPr>
            <a:lvl8pPr marL="3429000" indent="-228600" eaLnBrk="0" fontAlgn="base" hangingPunct="0">
              <a:spcBef>
                <a:spcPct val="0"/>
              </a:spcBef>
              <a:spcAft>
                <a:spcPct val="0"/>
              </a:spcAft>
              <a:defRPr sz="1600">
                <a:solidFill>
                  <a:schemeClr val="tx1"/>
                </a:solidFill>
                <a:latin typeface="Arial Narrow" pitchFamily="34" charset="0"/>
              </a:defRPr>
            </a:lvl8pPr>
            <a:lvl9pPr marL="3886200" indent="-228600" eaLnBrk="0" fontAlgn="base" hangingPunct="0">
              <a:spcBef>
                <a:spcPct val="0"/>
              </a:spcBef>
              <a:spcAft>
                <a:spcPct val="0"/>
              </a:spcAft>
              <a:defRPr sz="1600">
                <a:solidFill>
                  <a:schemeClr val="tx1"/>
                </a:solidFill>
                <a:latin typeface="Arial Narrow" pitchFamily="34" charset="0"/>
              </a:defRPr>
            </a:lvl9pPr>
          </a:lstStyle>
          <a:p>
            <a:pPr algn="ctr" fontAlgn="base">
              <a:lnSpc>
                <a:spcPct val="90000"/>
              </a:lnSpc>
              <a:spcBef>
                <a:spcPct val="0"/>
              </a:spcBef>
              <a:spcAft>
                <a:spcPct val="0"/>
              </a:spcAft>
              <a:defRPr/>
            </a:pPr>
            <a:r>
              <a:rPr lang="en-US" altLang="en-US" sz="1400" b="1">
                <a:solidFill>
                  <a:srgbClr val="FFFFFF"/>
                </a:solidFill>
                <a:effectLst>
                  <a:outerShdw blurRad="38100" dist="38100" dir="2700000" algn="tl">
                    <a:srgbClr val="000000"/>
                  </a:outerShdw>
                </a:effectLst>
                <a:latin typeface="Arial" pitchFamily="34" charset="0"/>
                <a:ea typeface="MS PGothic" pitchFamily="34" charset="-128"/>
                <a:cs typeface="Arial" pitchFamily="34" charset="0"/>
              </a:rPr>
              <a:t>Hepatic glucose production</a:t>
            </a:r>
            <a:endParaRPr lang="en-US" altLang="en-US" sz="1400">
              <a:solidFill>
                <a:srgbClr val="FFFFFF"/>
              </a:solidFill>
              <a:effectLst>
                <a:outerShdw blurRad="38100" dist="38100" dir="2700000" algn="tl">
                  <a:srgbClr val="000000"/>
                </a:outerShdw>
              </a:effectLst>
              <a:latin typeface="Arial" pitchFamily="34" charset="0"/>
              <a:ea typeface="MS PGothic" pitchFamily="34" charset="-128"/>
              <a:cs typeface="Arial" pitchFamily="34" charset="0"/>
            </a:endParaRPr>
          </a:p>
        </p:txBody>
      </p:sp>
      <p:sp>
        <p:nvSpPr>
          <p:cNvPr id="392204" name="Text Box 12"/>
          <p:cNvSpPr txBox="1">
            <a:spLocks noChangeArrowheads="1"/>
          </p:cNvSpPr>
          <p:nvPr/>
        </p:nvSpPr>
        <p:spPr bwMode="auto">
          <a:xfrm>
            <a:off x="8351838" y="3727451"/>
            <a:ext cx="1828800" cy="365125"/>
          </a:xfrm>
          <a:prstGeom prst="rect">
            <a:avLst/>
          </a:prstGeom>
          <a:solidFill>
            <a:srgbClr val="FF9900"/>
          </a:solidFill>
          <a:ln w="38100">
            <a:noFill/>
            <a:miter lim="800000"/>
            <a:headEnd type="none" w="sm" len="sm"/>
            <a:tailEnd type="none" w="sm" len="sm"/>
          </a:ln>
          <a:effectLst/>
        </p:spPr>
        <p:txBody>
          <a:bodyPr lIns="0" tIns="0" rIns="0" bIns="0" anchor="ctr"/>
          <a:lstStyle>
            <a:lvl1pPr eaLnBrk="0" hangingPunct="0">
              <a:defRPr sz="1600">
                <a:solidFill>
                  <a:schemeClr val="tx1"/>
                </a:solidFill>
                <a:latin typeface="Arial Narrow" pitchFamily="34" charset="0"/>
              </a:defRPr>
            </a:lvl1pPr>
            <a:lvl2pPr marL="742950" indent="-285750" eaLnBrk="0" hangingPunct="0">
              <a:defRPr sz="1600">
                <a:solidFill>
                  <a:schemeClr val="tx1"/>
                </a:solidFill>
                <a:latin typeface="Arial Narrow" pitchFamily="34" charset="0"/>
              </a:defRPr>
            </a:lvl2pPr>
            <a:lvl3pPr marL="1143000" indent="-228600" eaLnBrk="0" hangingPunct="0">
              <a:defRPr sz="1600">
                <a:solidFill>
                  <a:schemeClr val="tx1"/>
                </a:solidFill>
                <a:latin typeface="Arial Narrow" pitchFamily="34" charset="0"/>
              </a:defRPr>
            </a:lvl3pPr>
            <a:lvl4pPr marL="1600200" indent="-228600" eaLnBrk="0" hangingPunct="0">
              <a:defRPr sz="1600">
                <a:solidFill>
                  <a:schemeClr val="tx1"/>
                </a:solidFill>
                <a:latin typeface="Arial Narrow" pitchFamily="34" charset="0"/>
              </a:defRPr>
            </a:lvl4pPr>
            <a:lvl5pPr marL="2057400" indent="-228600" eaLnBrk="0" hangingPunct="0">
              <a:defRPr sz="1600">
                <a:solidFill>
                  <a:schemeClr val="tx1"/>
                </a:solidFill>
                <a:latin typeface="Arial Narrow" pitchFamily="34" charset="0"/>
              </a:defRPr>
            </a:lvl5pPr>
            <a:lvl6pPr marL="2514600" indent="-228600" eaLnBrk="0" fontAlgn="base" hangingPunct="0">
              <a:spcBef>
                <a:spcPct val="0"/>
              </a:spcBef>
              <a:spcAft>
                <a:spcPct val="0"/>
              </a:spcAft>
              <a:defRPr sz="1600">
                <a:solidFill>
                  <a:schemeClr val="tx1"/>
                </a:solidFill>
                <a:latin typeface="Arial Narrow" pitchFamily="34" charset="0"/>
              </a:defRPr>
            </a:lvl6pPr>
            <a:lvl7pPr marL="2971800" indent="-228600" eaLnBrk="0" fontAlgn="base" hangingPunct="0">
              <a:spcBef>
                <a:spcPct val="0"/>
              </a:spcBef>
              <a:spcAft>
                <a:spcPct val="0"/>
              </a:spcAft>
              <a:defRPr sz="1600">
                <a:solidFill>
                  <a:schemeClr val="tx1"/>
                </a:solidFill>
                <a:latin typeface="Arial Narrow" pitchFamily="34" charset="0"/>
              </a:defRPr>
            </a:lvl7pPr>
            <a:lvl8pPr marL="3429000" indent="-228600" eaLnBrk="0" fontAlgn="base" hangingPunct="0">
              <a:spcBef>
                <a:spcPct val="0"/>
              </a:spcBef>
              <a:spcAft>
                <a:spcPct val="0"/>
              </a:spcAft>
              <a:defRPr sz="1600">
                <a:solidFill>
                  <a:schemeClr val="tx1"/>
                </a:solidFill>
                <a:latin typeface="Arial Narrow" pitchFamily="34" charset="0"/>
              </a:defRPr>
            </a:lvl8pPr>
            <a:lvl9pPr marL="3886200" indent="-228600" eaLnBrk="0" fontAlgn="base" hangingPunct="0">
              <a:spcBef>
                <a:spcPct val="0"/>
              </a:spcBef>
              <a:spcAft>
                <a:spcPct val="0"/>
              </a:spcAft>
              <a:defRPr sz="1600">
                <a:solidFill>
                  <a:schemeClr val="tx1"/>
                </a:solidFill>
                <a:latin typeface="Arial Narrow" pitchFamily="34" charset="0"/>
              </a:defRPr>
            </a:lvl9pPr>
          </a:lstStyle>
          <a:p>
            <a:pPr algn="ctr" fontAlgn="base">
              <a:lnSpc>
                <a:spcPct val="90000"/>
              </a:lnSpc>
              <a:spcBef>
                <a:spcPct val="0"/>
              </a:spcBef>
              <a:spcAft>
                <a:spcPct val="0"/>
              </a:spcAft>
              <a:defRPr/>
            </a:pPr>
            <a:r>
              <a:rPr lang="en-US" altLang="en-US" sz="1400" b="1">
                <a:solidFill>
                  <a:srgbClr val="FFFFFF"/>
                </a:solidFill>
                <a:effectLst>
                  <a:outerShdw blurRad="38100" dist="38100" dir="2700000" algn="tl">
                    <a:srgbClr val="000000"/>
                  </a:outerShdw>
                </a:effectLst>
                <a:latin typeface="Arial" pitchFamily="34" charset="0"/>
                <a:ea typeface="MS PGothic" pitchFamily="34" charset="-128"/>
                <a:cs typeface="Arial" pitchFamily="34" charset="0"/>
              </a:rPr>
              <a:t>Postprandial</a:t>
            </a:r>
          </a:p>
          <a:p>
            <a:pPr algn="ctr" fontAlgn="base">
              <a:lnSpc>
                <a:spcPct val="90000"/>
              </a:lnSpc>
              <a:spcBef>
                <a:spcPct val="0"/>
              </a:spcBef>
              <a:spcAft>
                <a:spcPct val="0"/>
              </a:spcAft>
              <a:defRPr/>
            </a:pPr>
            <a:r>
              <a:rPr lang="en-US" altLang="en-US" sz="1400" b="1">
                <a:solidFill>
                  <a:srgbClr val="FFFFFF"/>
                </a:solidFill>
                <a:effectLst>
                  <a:outerShdw blurRad="38100" dist="38100" dir="2700000" algn="tl">
                    <a:srgbClr val="000000"/>
                  </a:outerShdw>
                </a:effectLst>
                <a:latin typeface="Arial" pitchFamily="34" charset="0"/>
                <a:ea typeface="MS PGothic" pitchFamily="34" charset="-128"/>
                <a:cs typeface="Arial" pitchFamily="34" charset="0"/>
              </a:rPr>
              <a:t> glucose</a:t>
            </a:r>
            <a:endParaRPr lang="en-US" altLang="en-US" sz="1400">
              <a:solidFill>
                <a:srgbClr val="FFFFFF"/>
              </a:solidFill>
              <a:effectLst>
                <a:outerShdw blurRad="38100" dist="38100" dir="2700000" algn="tl">
                  <a:srgbClr val="000000"/>
                </a:outerShdw>
              </a:effectLst>
              <a:latin typeface="Arial" pitchFamily="34" charset="0"/>
              <a:ea typeface="MS PGothic" pitchFamily="34" charset="-128"/>
              <a:cs typeface="Arial" pitchFamily="34" charset="0"/>
            </a:endParaRPr>
          </a:p>
        </p:txBody>
      </p:sp>
      <p:sp>
        <p:nvSpPr>
          <p:cNvPr id="392205" name="Text Box 13"/>
          <p:cNvSpPr txBox="1">
            <a:spLocks noChangeArrowheads="1"/>
          </p:cNvSpPr>
          <p:nvPr/>
        </p:nvSpPr>
        <p:spPr bwMode="auto">
          <a:xfrm>
            <a:off x="8351838" y="4165601"/>
            <a:ext cx="1828800" cy="365125"/>
          </a:xfrm>
          <a:prstGeom prst="rect">
            <a:avLst/>
          </a:prstGeom>
          <a:solidFill>
            <a:srgbClr val="FF00FF"/>
          </a:solidFill>
          <a:ln w="38100">
            <a:noFill/>
            <a:miter lim="800000"/>
            <a:headEnd type="none" w="sm" len="sm"/>
            <a:tailEnd type="none" w="sm" len="sm"/>
          </a:ln>
          <a:effectLst/>
        </p:spPr>
        <p:txBody>
          <a:bodyPr lIns="0" tIns="0" rIns="0" bIns="0" anchor="ctr"/>
          <a:lstStyle>
            <a:lvl1pPr eaLnBrk="0" hangingPunct="0">
              <a:defRPr sz="1600">
                <a:solidFill>
                  <a:schemeClr val="tx1"/>
                </a:solidFill>
                <a:latin typeface="Arial Narrow" pitchFamily="34" charset="0"/>
              </a:defRPr>
            </a:lvl1pPr>
            <a:lvl2pPr marL="742950" indent="-285750" eaLnBrk="0" hangingPunct="0">
              <a:defRPr sz="1600">
                <a:solidFill>
                  <a:schemeClr val="tx1"/>
                </a:solidFill>
                <a:latin typeface="Arial Narrow" pitchFamily="34" charset="0"/>
              </a:defRPr>
            </a:lvl2pPr>
            <a:lvl3pPr marL="1143000" indent="-228600" eaLnBrk="0" hangingPunct="0">
              <a:defRPr sz="1600">
                <a:solidFill>
                  <a:schemeClr val="tx1"/>
                </a:solidFill>
                <a:latin typeface="Arial Narrow" pitchFamily="34" charset="0"/>
              </a:defRPr>
            </a:lvl3pPr>
            <a:lvl4pPr marL="1600200" indent="-228600" eaLnBrk="0" hangingPunct="0">
              <a:defRPr sz="1600">
                <a:solidFill>
                  <a:schemeClr val="tx1"/>
                </a:solidFill>
                <a:latin typeface="Arial Narrow" pitchFamily="34" charset="0"/>
              </a:defRPr>
            </a:lvl4pPr>
            <a:lvl5pPr marL="2057400" indent="-228600" eaLnBrk="0" hangingPunct="0">
              <a:defRPr sz="1600">
                <a:solidFill>
                  <a:schemeClr val="tx1"/>
                </a:solidFill>
                <a:latin typeface="Arial Narrow" pitchFamily="34" charset="0"/>
              </a:defRPr>
            </a:lvl5pPr>
            <a:lvl6pPr marL="2514600" indent="-228600" eaLnBrk="0" fontAlgn="base" hangingPunct="0">
              <a:spcBef>
                <a:spcPct val="0"/>
              </a:spcBef>
              <a:spcAft>
                <a:spcPct val="0"/>
              </a:spcAft>
              <a:defRPr sz="1600">
                <a:solidFill>
                  <a:schemeClr val="tx1"/>
                </a:solidFill>
                <a:latin typeface="Arial Narrow" pitchFamily="34" charset="0"/>
              </a:defRPr>
            </a:lvl6pPr>
            <a:lvl7pPr marL="2971800" indent="-228600" eaLnBrk="0" fontAlgn="base" hangingPunct="0">
              <a:spcBef>
                <a:spcPct val="0"/>
              </a:spcBef>
              <a:spcAft>
                <a:spcPct val="0"/>
              </a:spcAft>
              <a:defRPr sz="1600">
                <a:solidFill>
                  <a:schemeClr val="tx1"/>
                </a:solidFill>
                <a:latin typeface="Arial Narrow" pitchFamily="34" charset="0"/>
              </a:defRPr>
            </a:lvl7pPr>
            <a:lvl8pPr marL="3429000" indent="-228600" eaLnBrk="0" fontAlgn="base" hangingPunct="0">
              <a:spcBef>
                <a:spcPct val="0"/>
              </a:spcBef>
              <a:spcAft>
                <a:spcPct val="0"/>
              </a:spcAft>
              <a:defRPr sz="1600">
                <a:solidFill>
                  <a:schemeClr val="tx1"/>
                </a:solidFill>
                <a:latin typeface="Arial Narrow" pitchFamily="34" charset="0"/>
              </a:defRPr>
            </a:lvl8pPr>
            <a:lvl9pPr marL="3886200" indent="-228600" eaLnBrk="0" fontAlgn="base" hangingPunct="0">
              <a:spcBef>
                <a:spcPct val="0"/>
              </a:spcBef>
              <a:spcAft>
                <a:spcPct val="0"/>
              </a:spcAft>
              <a:defRPr sz="1600">
                <a:solidFill>
                  <a:schemeClr val="tx1"/>
                </a:solidFill>
                <a:latin typeface="Arial Narrow" pitchFamily="34" charset="0"/>
              </a:defRPr>
            </a:lvl9pPr>
          </a:lstStyle>
          <a:p>
            <a:pPr algn="ctr" fontAlgn="base">
              <a:lnSpc>
                <a:spcPct val="90000"/>
              </a:lnSpc>
              <a:spcBef>
                <a:spcPct val="0"/>
              </a:spcBef>
              <a:spcAft>
                <a:spcPct val="0"/>
              </a:spcAft>
              <a:defRPr/>
            </a:pPr>
            <a:r>
              <a:rPr lang="en-US" altLang="en-US" sz="1400" b="1">
                <a:solidFill>
                  <a:srgbClr val="FFFFFF"/>
                </a:solidFill>
                <a:effectLst>
                  <a:outerShdw blurRad="38100" dist="38100" dir="2700000" algn="tl">
                    <a:srgbClr val="000000"/>
                  </a:outerShdw>
                </a:effectLst>
                <a:latin typeface="Arial" pitchFamily="34" charset="0"/>
                <a:ea typeface="MS PGothic" pitchFamily="34" charset="-128"/>
                <a:cs typeface="Arial" pitchFamily="34" charset="0"/>
              </a:rPr>
              <a:t>Fasting plasma glucose</a:t>
            </a:r>
            <a:endParaRPr lang="en-US" altLang="en-US" sz="1400">
              <a:solidFill>
                <a:srgbClr val="FFFFFF"/>
              </a:solidFill>
              <a:effectLst>
                <a:outerShdw blurRad="38100" dist="38100" dir="2700000" algn="tl">
                  <a:srgbClr val="000000"/>
                </a:outerShdw>
              </a:effectLst>
              <a:latin typeface="Arial" pitchFamily="34" charset="0"/>
              <a:ea typeface="MS PGothic" pitchFamily="34" charset="-128"/>
              <a:cs typeface="Arial" pitchFamily="34" charset="0"/>
            </a:endParaRPr>
          </a:p>
        </p:txBody>
      </p:sp>
      <p:sp>
        <p:nvSpPr>
          <p:cNvPr id="392206" name="Text Box 14"/>
          <p:cNvSpPr txBox="1">
            <a:spLocks noChangeArrowheads="1"/>
          </p:cNvSpPr>
          <p:nvPr/>
        </p:nvSpPr>
        <p:spPr bwMode="auto">
          <a:xfrm>
            <a:off x="8351838" y="3308351"/>
            <a:ext cx="1828800" cy="365125"/>
          </a:xfrm>
          <a:prstGeom prst="rect">
            <a:avLst/>
          </a:prstGeom>
          <a:solidFill>
            <a:srgbClr val="FFFF00"/>
          </a:solidFill>
          <a:ln w="12700">
            <a:noFill/>
            <a:miter lim="800000"/>
          </a:ln>
          <a:effectLst/>
        </p:spPr>
        <p:txBody>
          <a:bodyPr wrap="none" lIns="0" tIns="0" rIns="0" bIns="0" anchor="ctr"/>
          <a:lstStyle>
            <a:lvl1pPr eaLnBrk="0" hangingPunct="0">
              <a:defRPr sz="1600">
                <a:solidFill>
                  <a:schemeClr val="tx1"/>
                </a:solidFill>
                <a:latin typeface="Arial Narrow" pitchFamily="34" charset="0"/>
              </a:defRPr>
            </a:lvl1pPr>
            <a:lvl2pPr marL="742950" indent="-285750" eaLnBrk="0" hangingPunct="0">
              <a:defRPr sz="1600">
                <a:solidFill>
                  <a:schemeClr val="tx1"/>
                </a:solidFill>
                <a:latin typeface="Arial Narrow" pitchFamily="34" charset="0"/>
              </a:defRPr>
            </a:lvl2pPr>
            <a:lvl3pPr marL="1143000" indent="-228600" eaLnBrk="0" hangingPunct="0">
              <a:defRPr sz="1600">
                <a:solidFill>
                  <a:schemeClr val="tx1"/>
                </a:solidFill>
                <a:latin typeface="Arial Narrow" pitchFamily="34" charset="0"/>
              </a:defRPr>
            </a:lvl3pPr>
            <a:lvl4pPr marL="1600200" indent="-228600" eaLnBrk="0" hangingPunct="0">
              <a:defRPr sz="1600">
                <a:solidFill>
                  <a:schemeClr val="tx1"/>
                </a:solidFill>
                <a:latin typeface="Arial Narrow" pitchFamily="34" charset="0"/>
              </a:defRPr>
            </a:lvl4pPr>
            <a:lvl5pPr marL="2057400" indent="-228600" eaLnBrk="0" hangingPunct="0">
              <a:defRPr sz="1600">
                <a:solidFill>
                  <a:schemeClr val="tx1"/>
                </a:solidFill>
                <a:latin typeface="Arial Narrow" pitchFamily="34" charset="0"/>
              </a:defRPr>
            </a:lvl5pPr>
            <a:lvl6pPr marL="2514600" indent="-228600" eaLnBrk="0" fontAlgn="base" hangingPunct="0">
              <a:spcBef>
                <a:spcPct val="0"/>
              </a:spcBef>
              <a:spcAft>
                <a:spcPct val="0"/>
              </a:spcAft>
              <a:defRPr sz="1600">
                <a:solidFill>
                  <a:schemeClr val="tx1"/>
                </a:solidFill>
                <a:latin typeface="Arial Narrow" pitchFamily="34" charset="0"/>
              </a:defRPr>
            </a:lvl6pPr>
            <a:lvl7pPr marL="2971800" indent="-228600" eaLnBrk="0" fontAlgn="base" hangingPunct="0">
              <a:spcBef>
                <a:spcPct val="0"/>
              </a:spcBef>
              <a:spcAft>
                <a:spcPct val="0"/>
              </a:spcAft>
              <a:defRPr sz="1600">
                <a:solidFill>
                  <a:schemeClr val="tx1"/>
                </a:solidFill>
                <a:latin typeface="Arial Narrow" pitchFamily="34" charset="0"/>
              </a:defRPr>
            </a:lvl7pPr>
            <a:lvl8pPr marL="3429000" indent="-228600" eaLnBrk="0" fontAlgn="base" hangingPunct="0">
              <a:spcBef>
                <a:spcPct val="0"/>
              </a:spcBef>
              <a:spcAft>
                <a:spcPct val="0"/>
              </a:spcAft>
              <a:defRPr sz="1600">
                <a:solidFill>
                  <a:schemeClr val="tx1"/>
                </a:solidFill>
                <a:latin typeface="Arial Narrow" pitchFamily="34" charset="0"/>
              </a:defRPr>
            </a:lvl8pPr>
            <a:lvl9pPr marL="3886200" indent="-228600" eaLnBrk="0" fontAlgn="base" hangingPunct="0">
              <a:spcBef>
                <a:spcPct val="0"/>
              </a:spcBef>
              <a:spcAft>
                <a:spcPct val="0"/>
              </a:spcAft>
              <a:defRPr sz="1600">
                <a:solidFill>
                  <a:schemeClr val="tx1"/>
                </a:solidFill>
                <a:latin typeface="Arial Narrow" pitchFamily="34" charset="0"/>
              </a:defRPr>
            </a:lvl9pPr>
          </a:lstStyle>
          <a:p>
            <a:pPr algn="ctr" fontAlgn="base">
              <a:lnSpc>
                <a:spcPct val="90000"/>
              </a:lnSpc>
              <a:spcBef>
                <a:spcPct val="0"/>
              </a:spcBef>
              <a:spcAft>
                <a:spcPct val="0"/>
              </a:spcAft>
              <a:defRPr/>
            </a:pPr>
            <a:r>
              <a:rPr lang="en-US" altLang="en-US" sz="1400" b="1">
                <a:solidFill>
                  <a:srgbClr val="000000"/>
                </a:solidFill>
                <a:effectLst>
                  <a:outerShdw blurRad="38100" dist="38100" dir="2700000" algn="tl">
                    <a:srgbClr val="FFFFFF"/>
                  </a:outerShdw>
                </a:effectLst>
                <a:latin typeface="Arial" pitchFamily="34" charset="0"/>
                <a:ea typeface="MS PGothic" pitchFamily="34" charset="-128"/>
                <a:cs typeface="Arial" pitchFamily="34" charset="0"/>
              </a:rPr>
              <a:t>B</a:t>
            </a:r>
            <a:r>
              <a:rPr lang="el-GR" altLang="en-US" sz="1400" b="1">
                <a:solidFill>
                  <a:srgbClr val="000000"/>
                </a:solidFill>
                <a:effectLst>
                  <a:outerShdw blurRad="38100" dist="38100" dir="2700000" algn="tl">
                    <a:srgbClr val="FFFFFF"/>
                  </a:outerShdw>
                </a:effectLst>
                <a:latin typeface="Arial" pitchFamily="34" charset="0"/>
                <a:ea typeface="MS PGothic" pitchFamily="34" charset="-128"/>
                <a:cs typeface="Arial" pitchFamily="34" charset="0"/>
              </a:rPr>
              <a:t>eta</a:t>
            </a:r>
            <a:r>
              <a:rPr lang="en-US" altLang="en-US" sz="1400" b="1">
                <a:solidFill>
                  <a:srgbClr val="000000"/>
                </a:solidFill>
                <a:effectLst>
                  <a:outerShdw blurRad="38100" dist="38100" dir="2700000" algn="tl">
                    <a:srgbClr val="FFFFFF"/>
                  </a:outerShdw>
                </a:effectLst>
                <a:latin typeface="Arial" pitchFamily="34" charset="0"/>
                <a:ea typeface="MS PGothic" pitchFamily="34" charset="-128"/>
                <a:cs typeface="Arial" pitchFamily="34" charset="0"/>
                <a:sym typeface="Symbol" pitchFamily="18" charset="2"/>
              </a:rPr>
              <a:t>-cell function</a:t>
            </a:r>
          </a:p>
        </p:txBody>
      </p:sp>
      <p:sp>
        <p:nvSpPr>
          <p:cNvPr id="48140" name="AutoShape 6"/>
          <p:cNvSpPr>
            <a:spLocks noChangeArrowheads="1"/>
          </p:cNvSpPr>
          <p:nvPr/>
        </p:nvSpPr>
        <p:spPr bwMode="gray">
          <a:xfrm>
            <a:off x="2027238" y="1508125"/>
            <a:ext cx="8183562" cy="520700"/>
          </a:xfrm>
          <a:prstGeom prst="rightArrow">
            <a:avLst>
              <a:gd name="adj1" fmla="val 50407"/>
              <a:gd name="adj2" fmla="val 112489"/>
            </a:avLst>
          </a:prstGeom>
          <a:solidFill>
            <a:srgbClr val="009999"/>
          </a:solidFill>
          <a:ln>
            <a:noFill/>
          </a:ln>
          <a:extLst>
            <a:ext uri="{91240B29-F687-4F45-9708-019B960494DF}">
              <a14:hiddenLine xmlns:a14="http://schemas.microsoft.com/office/drawing/2010/main" w="9525">
                <a:solidFill>
                  <a:srgbClr val="33CC33"/>
                </a:solidFill>
                <a:miter lim="800000"/>
                <a:headEnd/>
                <a:tailEnd/>
              </a14:hiddenLine>
            </a:ext>
          </a:extLst>
        </p:spPr>
        <p:txBody>
          <a:bodyPr wrap="none" anchor="ctr"/>
          <a:lstStyle>
            <a:lvl1pPr eaLnBrk="0" hangingPunct="0">
              <a:spcBef>
                <a:spcPct val="20000"/>
              </a:spcBef>
              <a:buFont typeface="Wingdings" pitchFamily="2" charset="2"/>
              <a:buChar char="§"/>
              <a:defRPr sz="2800">
                <a:solidFill>
                  <a:schemeClr val="tx1"/>
                </a:solidFill>
                <a:latin typeface="Arial Narrow" pitchFamily="34" charset="0"/>
              </a:defRPr>
            </a:lvl1pPr>
            <a:lvl2pPr marL="742950" indent="-285750" eaLnBrk="0" hangingPunct="0">
              <a:spcBef>
                <a:spcPct val="20000"/>
              </a:spcBef>
              <a:buFont typeface="Arial" pitchFamily="34" charset="0"/>
              <a:buChar char="–"/>
              <a:defRPr sz="2400">
                <a:solidFill>
                  <a:schemeClr val="tx1"/>
                </a:solidFill>
                <a:latin typeface="Arial Narrow" pitchFamily="34" charset="0"/>
              </a:defRPr>
            </a:lvl2pPr>
            <a:lvl3pPr marL="1143000" indent="-228600" eaLnBrk="0" hangingPunct="0">
              <a:spcBef>
                <a:spcPct val="20000"/>
              </a:spcBef>
              <a:buChar char="•"/>
              <a:defRPr sz="20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Narrow" pitchFamily="34" charset="0"/>
              </a:defRPr>
            </a:lvl5pPr>
            <a:lvl6pPr marL="2514600" indent="-228600" eaLnBrk="0" fontAlgn="base" hangingPunct="0">
              <a:spcBef>
                <a:spcPct val="20000"/>
              </a:spcBef>
              <a:spcAft>
                <a:spcPct val="0"/>
              </a:spcAft>
              <a:buChar char="»"/>
              <a:defRPr>
                <a:solidFill>
                  <a:schemeClr val="tx1"/>
                </a:solidFill>
                <a:latin typeface="Arial Narrow" pitchFamily="34" charset="0"/>
              </a:defRPr>
            </a:lvl6pPr>
            <a:lvl7pPr marL="2971800" indent="-228600" eaLnBrk="0" fontAlgn="base" hangingPunct="0">
              <a:spcBef>
                <a:spcPct val="20000"/>
              </a:spcBef>
              <a:spcAft>
                <a:spcPct val="0"/>
              </a:spcAft>
              <a:buChar char="»"/>
              <a:defRPr>
                <a:solidFill>
                  <a:schemeClr val="tx1"/>
                </a:solidFill>
                <a:latin typeface="Arial Narrow" pitchFamily="34" charset="0"/>
              </a:defRPr>
            </a:lvl7pPr>
            <a:lvl8pPr marL="3429000" indent="-228600" eaLnBrk="0" fontAlgn="base" hangingPunct="0">
              <a:spcBef>
                <a:spcPct val="20000"/>
              </a:spcBef>
              <a:spcAft>
                <a:spcPct val="0"/>
              </a:spcAft>
              <a:buChar char="»"/>
              <a:defRPr>
                <a:solidFill>
                  <a:schemeClr val="tx1"/>
                </a:solidFill>
                <a:latin typeface="Arial Narrow" pitchFamily="34" charset="0"/>
              </a:defRPr>
            </a:lvl8pPr>
            <a:lvl9pPr marL="3886200" indent="-228600" eaLnBrk="0" fontAlgn="base" hangingPunct="0">
              <a:spcBef>
                <a:spcPct val="20000"/>
              </a:spcBef>
              <a:spcAft>
                <a:spcPct val="0"/>
              </a:spcAft>
              <a:buChar char="»"/>
              <a:defRPr>
                <a:solidFill>
                  <a:schemeClr val="tx1"/>
                </a:solidFill>
                <a:latin typeface="Arial Narrow" pitchFamily="34" charset="0"/>
              </a:defRPr>
            </a:lvl9pPr>
          </a:lstStyle>
          <a:p>
            <a:pPr algn="ctr" fontAlgn="base">
              <a:spcBef>
                <a:spcPct val="0"/>
              </a:spcBef>
              <a:spcAft>
                <a:spcPct val="0"/>
              </a:spcAft>
              <a:buFontTx/>
              <a:buNone/>
            </a:pPr>
            <a:r>
              <a:rPr lang="en-US" altLang="en-US" sz="1400" b="1">
                <a:solidFill>
                  <a:srgbClr val="FFFFFF"/>
                </a:solidFill>
                <a:latin typeface="Arial" pitchFamily="34" charset="0"/>
                <a:ea typeface="MS PGothic" pitchFamily="34" charset="-128"/>
                <a:cs typeface="Arial" pitchFamily="34" charset="0"/>
              </a:rPr>
              <a:t>Progression of Type 2 Diabetes Mellitus</a:t>
            </a:r>
            <a:endParaRPr lang="en-US" altLang="en-US" sz="1400">
              <a:solidFill>
                <a:srgbClr val="FFFFFF"/>
              </a:solidFill>
              <a:latin typeface="Arial" pitchFamily="34" charset="0"/>
              <a:ea typeface="MS PGothic" pitchFamily="34" charset="-128"/>
              <a:cs typeface="Arial" pitchFamily="34" charset="0"/>
            </a:endParaRPr>
          </a:p>
        </p:txBody>
      </p:sp>
      <p:sp>
        <p:nvSpPr>
          <p:cNvPr id="48141" name="Text Box 7"/>
          <p:cNvSpPr txBox="1">
            <a:spLocks noChangeArrowheads="1"/>
          </p:cNvSpPr>
          <p:nvPr/>
        </p:nvSpPr>
        <p:spPr bwMode="auto">
          <a:xfrm>
            <a:off x="1982789" y="5603876"/>
            <a:ext cx="28289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635" eaLnBrk="0" hangingPunct="0">
              <a:spcBef>
                <a:spcPct val="20000"/>
              </a:spcBef>
              <a:buFont typeface="Wingdings" pitchFamily="2" charset="2"/>
              <a:buChar char="§"/>
              <a:tabLst>
                <a:tab pos="1828800" algn="l"/>
                <a:tab pos="3429000" algn="l"/>
                <a:tab pos="4457700" algn="l"/>
                <a:tab pos="4978400" algn="l"/>
              </a:tabLst>
              <a:defRPr sz="2800">
                <a:solidFill>
                  <a:schemeClr val="tx1"/>
                </a:solidFill>
                <a:latin typeface="Arial Narrow" pitchFamily="34" charset="0"/>
              </a:defRPr>
            </a:lvl1pPr>
            <a:lvl2pPr marL="742950" indent="-285750" defTabSz="-635" eaLnBrk="0" hangingPunct="0">
              <a:spcBef>
                <a:spcPct val="20000"/>
              </a:spcBef>
              <a:buFont typeface="Arial" pitchFamily="34" charset="0"/>
              <a:buChar char="–"/>
              <a:tabLst>
                <a:tab pos="1828800" algn="l"/>
                <a:tab pos="3429000" algn="l"/>
                <a:tab pos="4457700" algn="l"/>
                <a:tab pos="4978400" algn="l"/>
              </a:tabLst>
              <a:defRPr sz="2400">
                <a:solidFill>
                  <a:schemeClr val="tx1"/>
                </a:solidFill>
                <a:latin typeface="Arial Narrow" pitchFamily="34" charset="0"/>
              </a:defRPr>
            </a:lvl2pPr>
            <a:lvl3pPr marL="1143000" indent="-228600" defTabSz="-635" eaLnBrk="0" hangingPunct="0">
              <a:spcBef>
                <a:spcPct val="20000"/>
              </a:spcBef>
              <a:buChar char="•"/>
              <a:tabLst>
                <a:tab pos="1828800" algn="l"/>
                <a:tab pos="3429000" algn="l"/>
                <a:tab pos="4457700" algn="l"/>
                <a:tab pos="4978400" algn="l"/>
              </a:tabLst>
              <a:defRPr sz="2000">
                <a:solidFill>
                  <a:schemeClr val="tx1"/>
                </a:solidFill>
                <a:latin typeface="Arial Narrow" pitchFamily="34" charset="0"/>
              </a:defRPr>
            </a:lvl3pPr>
            <a:lvl4pPr marL="1600200" indent="-228600" defTabSz="-635" eaLnBrk="0" hangingPunct="0">
              <a:spcBef>
                <a:spcPct val="20000"/>
              </a:spcBef>
              <a:buChar char="–"/>
              <a:tabLst>
                <a:tab pos="1828800" algn="l"/>
                <a:tab pos="3429000" algn="l"/>
                <a:tab pos="4457700" algn="l"/>
                <a:tab pos="4978400" algn="l"/>
              </a:tabLst>
              <a:defRPr sz="2000">
                <a:solidFill>
                  <a:schemeClr val="tx1"/>
                </a:solidFill>
                <a:latin typeface="Arial Narrow" pitchFamily="34" charset="0"/>
              </a:defRPr>
            </a:lvl4pPr>
            <a:lvl5pPr marL="2057400" indent="-228600" defTabSz="-635" eaLnBrk="0" hangingPunct="0">
              <a:spcBef>
                <a:spcPct val="20000"/>
              </a:spcBef>
              <a:buChar char="»"/>
              <a:tabLst>
                <a:tab pos="1828800" algn="l"/>
                <a:tab pos="3429000" algn="l"/>
                <a:tab pos="4457700" algn="l"/>
                <a:tab pos="4978400" algn="l"/>
              </a:tabLst>
              <a:defRPr>
                <a:solidFill>
                  <a:schemeClr val="tx1"/>
                </a:solidFill>
                <a:latin typeface="Arial Narrow" pitchFamily="34" charset="0"/>
              </a:defRPr>
            </a:lvl5pPr>
            <a:lvl6pPr marL="2514600" indent="-228600" defTabSz="-635" eaLnBrk="0" fontAlgn="base" hangingPunct="0">
              <a:spcBef>
                <a:spcPct val="20000"/>
              </a:spcBef>
              <a:spcAft>
                <a:spcPct val="0"/>
              </a:spcAft>
              <a:buChar char="»"/>
              <a:tabLst>
                <a:tab pos="1828800" algn="l"/>
                <a:tab pos="3429000" algn="l"/>
                <a:tab pos="4457700" algn="l"/>
                <a:tab pos="4978400" algn="l"/>
              </a:tabLst>
              <a:defRPr>
                <a:solidFill>
                  <a:schemeClr val="tx1"/>
                </a:solidFill>
                <a:latin typeface="Arial Narrow" pitchFamily="34" charset="0"/>
              </a:defRPr>
            </a:lvl6pPr>
            <a:lvl7pPr marL="2971800" indent="-228600" defTabSz="-635" eaLnBrk="0" fontAlgn="base" hangingPunct="0">
              <a:spcBef>
                <a:spcPct val="20000"/>
              </a:spcBef>
              <a:spcAft>
                <a:spcPct val="0"/>
              </a:spcAft>
              <a:buChar char="»"/>
              <a:tabLst>
                <a:tab pos="1828800" algn="l"/>
                <a:tab pos="3429000" algn="l"/>
                <a:tab pos="4457700" algn="l"/>
                <a:tab pos="4978400" algn="l"/>
              </a:tabLst>
              <a:defRPr>
                <a:solidFill>
                  <a:schemeClr val="tx1"/>
                </a:solidFill>
                <a:latin typeface="Arial Narrow" pitchFamily="34" charset="0"/>
              </a:defRPr>
            </a:lvl7pPr>
            <a:lvl8pPr marL="3429000" indent="-228600" defTabSz="-635" eaLnBrk="0" fontAlgn="base" hangingPunct="0">
              <a:spcBef>
                <a:spcPct val="20000"/>
              </a:spcBef>
              <a:spcAft>
                <a:spcPct val="0"/>
              </a:spcAft>
              <a:buChar char="»"/>
              <a:tabLst>
                <a:tab pos="1828800" algn="l"/>
                <a:tab pos="3429000" algn="l"/>
                <a:tab pos="4457700" algn="l"/>
                <a:tab pos="4978400" algn="l"/>
              </a:tabLst>
              <a:defRPr>
                <a:solidFill>
                  <a:schemeClr val="tx1"/>
                </a:solidFill>
                <a:latin typeface="Arial Narrow" pitchFamily="34" charset="0"/>
              </a:defRPr>
            </a:lvl8pPr>
            <a:lvl9pPr marL="3886200" indent="-228600" defTabSz="-635" eaLnBrk="0" fontAlgn="base" hangingPunct="0">
              <a:spcBef>
                <a:spcPct val="20000"/>
              </a:spcBef>
              <a:spcAft>
                <a:spcPct val="0"/>
              </a:spcAft>
              <a:buChar char="»"/>
              <a:tabLst>
                <a:tab pos="1828800" algn="l"/>
                <a:tab pos="3429000" algn="l"/>
                <a:tab pos="4457700" algn="l"/>
                <a:tab pos="4978400" algn="l"/>
              </a:tabLst>
              <a:defRPr>
                <a:solidFill>
                  <a:schemeClr val="tx1"/>
                </a:solidFill>
                <a:latin typeface="Arial Narrow" pitchFamily="34" charset="0"/>
              </a:defRPr>
            </a:lvl9pPr>
          </a:lstStyle>
          <a:p>
            <a:pPr algn="ctr" fontAlgn="base">
              <a:lnSpc>
                <a:spcPct val="90000"/>
              </a:lnSpc>
              <a:spcBef>
                <a:spcPct val="50000"/>
              </a:spcBef>
              <a:spcAft>
                <a:spcPct val="0"/>
              </a:spcAft>
              <a:buFontTx/>
              <a:buNone/>
            </a:pPr>
            <a:r>
              <a:rPr lang="it-IT" altLang="en-US" sz="1400" b="1">
                <a:solidFill>
                  <a:srgbClr val="FFFFFF"/>
                </a:solidFill>
                <a:latin typeface="Arial" pitchFamily="34" charset="0"/>
                <a:ea typeface="MS PGothic" pitchFamily="34" charset="-128"/>
                <a:cs typeface="Arial" pitchFamily="34" charset="0"/>
              </a:rPr>
              <a:t>Impaired Glucose Tolerance                 </a:t>
            </a:r>
          </a:p>
        </p:txBody>
      </p:sp>
      <p:sp>
        <p:nvSpPr>
          <p:cNvPr id="48142" name="Text Box 11"/>
          <p:cNvSpPr txBox="1">
            <a:spLocks noChangeArrowheads="1"/>
          </p:cNvSpPr>
          <p:nvPr/>
        </p:nvSpPr>
        <p:spPr bwMode="gray">
          <a:xfrm>
            <a:off x="3671888" y="5926139"/>
            <a:ext cx="2462212" cy="307777"/>
          </a:xfrm>
          <a:prstGeom prst="rect">
            <a:avLst/>
          </a:prstGeom>
          <a:solidFill>
            <a:srgbClr val="FF6600"/>
          </a:solidFill>
          <a:ln w="28575">
            <a:solidFill>
              <a:schemeClr val="tx1"/>
            </a:solidFill>
            <a:miter lim="800000"/>
            <a:headEnd type="none" w="sm" len="sm"/>
            <a:tailEnd type="none" w="sm" len="sm"/>
          </a:ln>
        </p:spPr>
        <p:txBody>
          <a:bodyPr>
            <a:spAutoFit/>
          </a:bodyPr>
          <a:lstStyle>
            <a:lvl1pPr eaLnBrk="0" hangingPunct="0">
              <a:spcBef>
                <a:spcPct val="20000"/>
              </a:spcBef>
              <a:buFont typeface="Wingdings" pitchFamily="2" charset="2"/>
              <a:buChar char="§"/>
              <a:defRPr sz="2800">
                <a:solidFill>
                  <a:schemeClr val="tx1"/>
                </a:solidFill>
                <a:latin typeface="Arial Narrow" pitchFamily="34" charset="0"/>
              </a:defRPr>
            </a:lvl1pPr>
            <a:lvl2pPr marL="742950" indent="-285750" eaLnBrk="0" hangingPunct="0">
              <a:spcBef>
                <a:spcPct val="20000"/>
              </a:spcBef>
              <a:buFont typeface="Arial" pitchFamily="34" charset="0"/>
              <a:buChar char="–"/>
              <a:defRPr sz="2400">
                <a:solidFill>
                  <a:schemeClr val="tx1"/>
                </a:solidFill>
                <a:latin typeface="Arial Narrow" pitchFamily="34" charset="0"/>
              </a:defRPr>
            </a:lvl2pPr>
            <a:lvl3pPr marL="1143000" indent="-228600" eaLnBrk="0" hangingPunct="0">
              <a:spcBef>
                <a:spcPct val="20000"/>
              </a:spcBef>
              <a:buChar char="•"/>
              <a:defRPr sz="20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Narrow" pitchFamily="34" charset="0"/>
              </a:defRPr>
            </a:lvl5pPr>
            <a:lvl6pPr marL="2514600" indent="-228600" eaLnBrk="0" fontAlgn="base" hangingPunct="0">
              <a:spcBef>
                <a:spcPct val="20000"/>
              </a:spcBef>
              <a:spcAft>
                <a:spcPct val="0"/>
              </a:spcAft>
              <a:buChar char="»"/>
              <a:defRPr>
                <a:solidFill>
                  <a:schemeClr val="tx1"/>
                </a:solidFill>
                <a:latin typeface="Arial Narrow" pitchFamily="34" charset="0"/>
              </a:defRPr>
            </a:lvl6pPr>
            <a:lvl7pPr marL="2971800" indent="-228600" eaLnBrk="0" fontAlgn="base" hangingPunct="0">
              <a:spcBef>
                <a:spcPct val="20000"/>
              </a:spcBef>
              <a:spcAft>
                <a:spcPct val="0"/>
              </a:spcAft>
              <a:buChar char="»"/>
              <a:defRPr>
                <a:solidFill>
                  <a:schemeClr val="tx1"/>
                </a:solidFill>
                <a:latin typeface="Arial Narrow" pitchFamily="34" charset="0"/>
              </a:defRPr>
            </a:lvl7pPr>
            <a:lvl8pPr marL="3429000" indent="-228600" eaLnBrk="0" fontAlgn="base" hangingPunct="0">
              <a:spcBef>
                <a:spcPct val="20000"/>
              </a:spcBef>
              <a:spcAft>
                <a:spcPct val="0"/>
              </a:spcAft>
              <a:buChar char="»"/>
              <a:defRPr>
                <a:solidFill>
                  <a:schemeClr val="tx1"/>
                </a:solidFill>
                <a:latin typeface="Arial Narrow" pitchFamily="34" charset="0"/>
              </a:defRPr>
            </a:lvl8pPr>
            <a:lvl9pPr marL="3886200" indent="-228600" eaLnBrk="0" fontAlgn="base" hangingPunct="0">
              <a:spcBef>
                <a:spcPct val="20000"/>
              </a:spcBef>
              <a:spcAft>
                <a:spcPct val="0"/>
              </a:spcAft>
              <a:buChar char="»"/>
              <a:defRPr>
                <a:solidFill>
                  <a:schemeClr val="tx1"/>
                </a:solidFill>
                <a:latin typeface="Arial Narrow" pitchFamily="34" charset="0"/>
              </a:defRPr>
            </a:lvl9pPr>
          </a:lstStyle>
          <a:p>
            <a:pPr algn="ctr" fontAlgn="base">
              <a:spcBef>
                <a:spcPct val="0"/>
              </a:spcBef>
              <a:spcAft>
                <a:spcPct val="0"/>
              </a:spcAft>
              <a:buFontTx/>
              <a:buNone/>
            </a:pPr>
            <a:r>
              <a:rPr lang="en-US" altLang="en-US" sz="1400" b="1" i="1">
                <a:solidFill>
                  <a:srgbClr val="FFFFFF"/>
                </a:solidFill>
                <a:latin typeface="Arial" pitchFamily="34" charset="0"/>
                <a:ea typeface="MS PGothic" pitchFamily="34" charset="-128"/>
                <a:cs typeface="Arial" pitchFamily="34" charset="0"/>
              </a:rPr>
              <a:t>Diabetes  Diagnosis</a:t>
            </a:r>
          </a:p>
        </p:txBody>
      </p:sp>
      <p:sp>
        <p:nvSpPr>
          <p:cNvPr id="48143" name="Line 15"/>
          <p:cNvSpPr>
            <a:spLocks noChangeShapeType="1"/>
          </p:cNvSpPr>
          <p:nvPr/>
        </p:nvSpPr>
        <p:spPr bwMode="auto">
          <a:xfrm flipV="1">
            <a:off x="4910138" y="5602289"/>
            <a:ext cx="0" cy="346075"/>
          </a:xfrm>
          <a:prstGeom prst="line">
            <a:avLst/>
          </a:prstGeom>
          <a:noFill/>
          <a:ln w="28575">
            <a:solidFill>
              <a:schemeClr val="tx1"/>
            </a:solidFill>
            <a:rou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1600" b="1">
              <a:solidFill>
                <a:srgbClr val="FFFFFF"/>
              </a:solidFill>
            </a:endParaRPr>
          </a:p>
        </p:txBody>
      </p:sp>
      <p:sp>
        <p:nvSpPr>
          <p:cNvPr id="48144" name="Rectangle 16"/>
          <p:cNvSpPr>
            <a:spLocks noChangeArrowheads="1"/>
          </p:cNvSpPr>
          <p:nvPr/>
        </p:nvSpPr>
        <p:spPr bwMode="auto">
          <a:xfrm>
            <a:off x="4967288" y="5603876"/>
            <a:ext cx="304641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635" eaLnBrk="0" hangingPunct="0">
              <a:spcBef>
                <a:spcPct val="20000"/>
              </a:spcBef>
              <a:buFont typeface="Wingdings" pitchFamily="2" charset="2"/>
              <a:buChar char="§"/>
              <a:tabLst>
                <a:tab pos="1828800" algn="l"/>
                <a:tab pos="3429000" algn="l"/>
                <a:tab pos="4457700" algn="l"/>
                <a:tab pos="4978400" algn="l"/>
              </a:tabLst>
              <a:defRPr sz="2800">
                <a:solidFill>
                  <a:schemeClr val="tx1"/>
                </a:solidFill>
                <a:latin typeface="Arial Narrow" pitchFamily="34" charset="0"/>
              </a:defRPr>
            </a:lvl1pPr>
            <a:lvl2pPr marL="742950" indent="-285750" defTabSz="-635" eaLnBrk="0" hangingPunct="0">
              <a:spcBef>
                <a:spcPct val="20000"/>
              </a:spcBef>
              <a:buFont typeface="Arial" pitchFamily="34" charset="0"/>
              <a:buChar char="–"/>
              <a:tabLst>
                <a:tab pos="1828800" algn="l"/>
                <a:tab pos="3429000" algn="l"/>
                <a:tab pos="4457700" algn="l"/>
                <a:tab pos="4978400" algn="l"/>
              </a:tabLst>
              <a:defRPr sz="2400">
                <a:solidFill>
                  <a:schemeClr val="tx1"/>
                </a:solidFill>
                <a:latin typeface="Arial Narrow" pitchFamily="34" charset="0"/>
              </a:defRPr>
            </a:lvl2pPr>
            <a:lvl3pPr marL="1143000" indent="-228600" defTabSz="-635" eaLnBrk="0" hangingPunct="0">
              <a:spcBef>
                <a:spcPct val="20000"/>
              </a:spcBef>
              <a:buChar char="•"/>
              <a:tabLst>
                <a:tab pos="1828800" algn="l"/>
                <a:tab pos="3429000" algn="l"/>
                <a:tab pos="4457700" algn="l"/>
                <a:tab pos="4978400" algn="l"/>
              </a:tabLst>
              <a:defRPr sz="2000">
                <a:solidFill>
                  <a:schemeClr val="tx1"/>
                </a:solidFill>
                <a:latin typeface="Arial Narrow" pitchFamily="34" charset="0"/>
              </a:defRPr>
            </a:lvl3pPr>
            <a:lvl4pPr marL="1600200" indent="-228600" defTabSz="-635" eaLnBrk="0" hangingPunct="0">
              <a:spcBef>
                <a:spcPct val="20000"/>
              </a:spcBef>
              <a:buChar char="–"/>
              <a:tabLst>
                <a:tab pos="1828800" algn="l"/>
                <a:tab pos="3429000" algn="l"/>
                <a:tab pos="4457700" algn="l"/>
                <a:tab pos="4978400" algn="l"/>
              </a:tabLst>
              <a:defRPr sz="2000">
                <a:solidFill>
                  <a:schemeClr val="tx1"/>
                </a:solidFill>
                <a:latin typeface="Arial Narrow" pitchFamily="34" charset="0"/>
              </a:defRPr>
            </a:lvl4pPr>
            <a:lvl5pPr marL="2057400" indent="-228600" defTabSz="-635" eaLnBrk="0" hangingPunct="0">
              <a:spcBef>
                <a:spcPct val="20000"/>
              </a:spcBef>
              <a:buChar char="»"/>
              <a:tabLst>
                <a:tab pos="1828800" algn="l"/>
                <a:tab pos="3429000" algn="l"/>
                <a:tab pos="4457700" algn="l"/>
                <a:tab pos="4978400" algn="l"/>
              </a:tabLst>
              <a:defRPr>
                <a:solidFill>
                  <a:schemeClr val="tx1"/>
                </a:solidFill>
                <a:latin typeface="Arial Narrow" pitchFamily="34" charset="0"/>
              </a:defRPr>
            </a:lvl5pPr>
            <a:lvl6pPr marL="2514600" indent="-228600" defTabSz="-635" eaLnBrk="0" fontAlgn="base" hangingPunct="0">
              <a:spcBef>
                <a:spcPct val="20000"/>
              </a:spcBef>
              <a:spcAft>
                <a:spcPct val="0"/>
              </a:spcAft>
              <a:buChar char="»"/>
              <a:tabLst>
                <a:tab pos="1828800" algn="l"/>
                <a:tab pos="3429000" algn="l"/>
                <a:tab pos="4457700" algn="l"/>
                <a:tab pos="4978400" algn="l"/>
              </a:tabLst>
              <a:defRPr>
                <a:solidFill>
                  <a:schemeClr val="tx1"/>
                </a:solidFill>
                <a:latin typeface="Arial Narrow" pitchFamily="34" charset="0"/>
              </a:defRPr>
            </a:lvl6pPr>
            <a:lvl7pPr marL="2971800" indent="-228600" defTabSz="-635" eaLnBrk="0" fontAlgn="base" hangingPunct="0">
              <a:spcBef>
                <a:spcPct val="20000"/>
              </a:spcBef>
              <a:spcAft>
                <a:spcPct val="0"/>
              </a:spcAft>
              <a:buChar char="»"/>
              <a:tabLst>
                <a:tab pos="1828800" algn="l"/>
                <a:tab pos="3429000" algn="l"/>
                <a:tab pos="4457700" algn="l"/>
                <a:tab pos="4978400" algn="l"/>
              </a:tabLst>
              <a:defRPr>
                <a:solidFill>
                  <a:schemeClr val="tx1"/>
                </a:solidFill>
                <a:latin typeface="Arial Narrow" pitchFamily="34" charset="0"/>
              </a:defRPr>
            </a:lvl7pPr>
            <a:lvl8pPr marL="3429000" indent="-228600" defTabSz="-635" eaLnBrk="0" fontAlgn="base" hangingPunct="0">
              <a:spcBef>
                <a:spcPct val="20000"/>
              </a:spcBef>
              <a:spcAft>
                <a:spcPct val="0"/>
              </a:spcAft>
              <a:buChar char="»"/>
              <a:tabLst>
                <a:tab pos="1828800" algn="l"/>
                <a:tab pos="3429000" algn="l"/>
                <a:tab pos="4457700" algn="l"/>
                <a:tab pos="4978400" algn="l"/>
              </a:tabLst>
              <a:defRPr>
                <a:solidFill>
                  <a:schemeClr val="tx1"/>
                </a:solidFill>
                <a:latin typeface="Arial Narrow" pitchFamily="34" charset="0"/>
              </a:defRPr>
            </a:lvl8pPr>
            <a:lvl9pPr marL="3886200" indent="-228600" defTabSz="-635" eaLnBrk="0" fontAlgn="base" hangingPunct="0">
              <a:spcBef>
                <a:spcPct val="20000"/>
              </a:spcBef>
              <a:spcAft>
                <a:spcPct val="0"/>
              </a:spcAft>
              <a:buChar char="»"/>
              <a:tabLst>
                <a:tab pos="1828800" algn="l"/>
                <a:tab pos="3429000" algn="l"/>
                <a:tab pos="4457700" algn="l"/>
                <a:tab pos="4978400" algn="l"/>
              </a:tabLst>
              <a:defRPr>
                <a:solidFill>
                  <a:schemeClr val="tx1"/>
                </a:solidFill>
                <a:latin typeface="Arial Narrow" pitchFamily="34" charset="0"/>
              </a:defRPr>
            </a:lvl9pPr>
          </a:lstStyle>
          <a:p>
            <a:pPr algn="ctr" fontAlgn="base">
              <a:lnSpc>
                <a:spcPct val="90000"/>
              </a:lnSpc>
              <a:spcBef>
                <a:spcPct val="50000"/>
              </a:spcBef>
              <a:spcAft>
                <a:spcPct val="0"/>
              </a:spcAft>
              <a:buFontTx/>
              <a:buNone/>
            </a:pPr>
            <a:r>
              <a:rPr lang="it-IT" altLang="en-US" sz="1400" b="1">
                <a:solidFill>
                  <a:srgbClr val="FFFFFF"/>
                </a:solidFill>
                <a:latin typeface="Arial" pitchFamily="34" charset="0"/>
                <a:ea typeface="MS PGothic" pitchFamily="34" charset="-128"/>
                <a:cs typeface="Arial" pitchFamily="34" charset="0"/>
              </a:rPr>
              <a:t>Frank Diabetes</a:t>
            </a:r>
            <a:endParaRPr lang="en-US" altLang="en-US" sz="1400" b="1">
              <a:solidFill>
                <a:srgbClr val="FFFFFF"/>
              </a:solidFill>
              <a:latin typeface="Arial" pitchFamily="34" charset="0"/>
              <a:ea typeface="MS PGothic" pitchFamily="34" charset="-128"/>
              <a:cs typeface="Arial" pitchFamily="34" charset="0"/>
            </a:endParaRPr>
          </a:p>
        </p:txBody>
      </p:sp>
      <p:sp>
        <p:nvSpPr>
          <p:cNvPr id="48145" name="Line 17"/>
          <p:cNvSpPr>
            <a:spLocks noChangeShapeType="1"/>
          </p:cNvSpPr>
          <p:nvPr/>
        </p:nvSpPr>
        <p:spPr bwMode="auto">
          <a:xfrm flipV="1">
            <a:off x="4906964" y="2046288"/>
            <a:ext cx="9525" cy="3548062"/>
          </a:xfrm>
          <a:prstGeom prst="line">
            <a:avLst/>
          </a:prstGeom>
          <a:noFill/>
          <a:ln w="19050">
            <a:solidFill>
              <a:schemeClr val="tx1"/>
            </a:solidFill>
            <a:prstDash val="dash"/>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1600" b="1">
              <a:solidFill>
                <a:srgbClr val="FFFFFF"/>
              </a:solidFill>
            </a:endParaRPr>
          </a:p>
        </p:txBody>
      </p:sp>
      <p:sp>
        <p:nvSpPr>
          <p:cNvPr id="48146" name="Line 18"/>
          <p:cNvSpPr>
            <a:spLocks noChangeShapeType="1"/>
          </p:cNvSpPr>
          <p:nvPr/>
        </p:nvSpPr>
        <p:spPr bwMode="gray">
          <a:xfrm flipV="1">
            <a:off x="1982788" y="3540126"/>
            <a:ext cx="6210300" cy="476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600" b="1">
              <a:solidFill>
                <a:srgbClr val="FFFFFF"/>
              </a:solidFill>
            </a:endParaRPr>
          </a:p>
        </p:txBody>
      </p:sp>
      <p:grpSp>
        <p:nvGrpSpPr>
          <p:cNvPr id="48147" name="Group 19"/>
          <p:cNvGrpSpPr/>
          <p:nvPr/>
        </p:nvGrpSpPr>
        <p:grpSpPr bwMode="auto">
          <a:xfrm>
            <a:off x="2173288" y="3667126"/>
            <a:ext cx="2635250" cy="307975"/>
            <a:chOff x="836" y="2352"/>
            <a:chExt cx="1537" cy="238"/>
          </a:xfrm>
        </p:grpSpPr>
        <p:sp>
          <p:nvSpPr>
            <p:cNvPr id="48161" name="Text Box 20"/>
            <p:cNvSpPr txBox="1">
              <a:spLocks noChangeArrowheads="1"/>
            </p:cNvSpPr>
            <p:nvPr/>
          </p:nvSpPr>
          <p:spPr bwMode="gray">
            <a:xfrm>
              <a:off x="1112" y="2352"/>
              <a:ext cx="965"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a:lstStyle>
              <a:lvl1pPr eaLnBrk="0" hangingPunct="0">
                <a:spcBef>
                  <a:spcPct val="20000"/>
                </a:spcBef>
                <a:buFont typeface="Wingdings" pitchFamily="2" charset="2"/>
                <a:buChar char="§"/>
                <a:defRPr sz="2800">
                  <a:solidFill>
                    <a:schemeClr val="tx1"/>
                  </a:solidFill>
                  <a:latin typeface="Arial Narrow" pitchFamily="34" charset="0"/>
                </a:defRPr>
              </a:lvl1pPr>
              <a:lvl2pPr marL="742950" indent="-285750" eaLnBrk="0" hangingPunct="0">
                <a:spcBef>
                  <a:spcPct val="20000"/>
                </a:spcBef>
                <a:buFont typeface="Arial" pitchFamily="34" charset="0"/>
                <a:buChar char="–"/>
                <a:defRPr sz="2400">
                  <a:solidFill>
                    <a:schemeClr val="tx1"/>
                  </a:solidFill>
                  <a:latin typeface="Arial Narrow" pitchFamily="34" charset="0"/>
                </a:defRPr>
              </a:lvl2pPr>
              <a:lvl3pPr marL="1143000" indent="-228600" eaLnBrk="0" hangingPunct="0">
                <a:spcBef>
                  <a:spcPct val="20000"/>
                </a:spcBef>
                <a:buChar char="•"/>
                <a:defRPr sz="20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Narrow" pitchFamily="34" charset="0"/>
                </a:defRPr>
              </a:lvl5pPr>
              <a:lvl6pPr marL="2514600" indent="-228600" eaLnBrk="0" fontAlgn="base" hangingPunct="0">
                <a:spcBef>
                  <a:spcPct val="20000"/>
                </a:spcBef>
                <a:spcAft>
                  <a:spcPct val="0"/>
                </a:spcAft>
                <a:buChar char="»"/>
                <a:defRPr>
                  <a:solidFill>
                    <a:schemeClr val="tx1"/>
                  </a:solidFill>
                  <a:latin typeface="Arial Narrow" pitchFamily="34" charset="0"/>
                </a:defRPr>
              </a:lvl6pPr>
              <a:lvl7pPr marL="2971800" indent="-228600" eaLnBrk="0" fontAlgn="base" hangingPunct="0">
                <a:spcBef>
                  <a:spcPct val="20000"/>
                </a:spcBef>
                <a:spcAft>
                  <a:spcPct val="0"/>
                </a:spcAft>
                <a:buChar char="»"/>
                <a:defRPr>
                  <a:solidFill>
                    <a:schemeClr val="tx1"/>
                  </a:solidFill>
                  <a:latin typeface="Arial Narrow" pitchFamily="34" charset="0"/>
                </a:defRPr>
              </a:lvl7pPr>
              <a:lvl8pPr marL="3429000" indent="-228600" eaLnBrk="0" fontAlgn="base" hangingPunct="0">
                <a:spcBef>
                  <a:spcPct val="20000"/>
                </a:spcBef>
                <a:spcAft>
                  <a:spcPct val="0"/>
                </a:spcAft>
                <a:buChar char="»"/>
                <a:defRPr>
                  <a:solidFill>
                    <a:schemeClr val="tx1"/>
                  </a:solidFill>
                  <a:latin typeface="Arial Narrow" pitchFamily="34" charset="0"/>
                </a:defRPr>
              </a:lvl8pPr>
              <a:lvl9pPr marL="3886200" indent="-228600" eaLnBrk="0" fontAlgn="base" hangingPunct="0">
                <a:spcBef>
                  <a:spcPct val="20000"/>
                </a:spcBef>
                <a:spcAft>
                  <a:spcPct val="0"/>
                </a:spcAft>
                <a:buChar char="»"/>
                <a:defRPr>
                  <a:solidFill>
                    <a:schemeClr val="tx1"/>
                  </a:solidFill>
                  <a:latin typeface="Arial Narrow" pitchFamily="34" charset="0"/>
                </a:defRPr>
              </a:lvl9pPr>
            </a:lstStyle>
            <a:p>
              <a:pPr algn="ctr" fontAlgn="base">
                <a:spcBef>
                  <a:spcPct val="0"/>
                </a:spcBef>
                <a:spcAft>
                  <a:spcPct val="0"/>
                </a:spcAft>
                <a:buFontTx/>
                <a:buNone/>
              </a:pPr>
              <a:r>
                <a:rPr lang="en-US" altLang="en-US" sz="1400" b="1">
                  <a:solidFill>
                    <a:srgbClr val="FFFFFF"/>
                  </a:solidFill>
                  <a:latin typeface="Arial" pitchFamily="34" charset="0"/>
                  <a:ea typeface="MS PGothic" pitchFamily="34" charset="-128"/>
                  <a:cs typeface="Arial" pitchFamily="34" charset="0"/>
                </a:rPr>
                <a:t>4–7 years </a:t>
              </a:r>
            </a:p>
          </p:txBody>
        </p:sp>
        <p:sp>
          <p:nvSpPr>
            <p:cNvPr id="48162" name="Line 21"/>
            <p:cNvSpPr>
              <a:spLocks noChangeShapeType="1"/>
            </p:cNvSpPr>
            <p:nvPr/>
          </p:nvSpPr>
          <p:spPr bwMode="gray">
            <a:xfrm flipV="1">
              <a:off x="1864" y="2449"/>
              <a:ext cx="509" cy="0"/>
            </a:xfrm>
            <a:prstGeom prst="line">
              <a:avLst/>
            </a:prstGeom>
            <a:noFill/>
            <a:ln w="25400">
              <a:solidFill>
                <a:schemeClr val="tx1"/>
              </a:solidFill>
              <a:rou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1600" b="1">
                <a:solidFill>
                  <a:srgbClr val="FFFFFF"/>
                </a:solidFill>
              </a:endParaRPr>
            </a:p>
          </p:txBody>
        </p:sp>
        <p:sp>
          <p:nvSpPr>
            <p:cNvPr id="48163" name="Line 22"/>
            <p:cNvSpPr>
              <a:spLocks noChangeShapeType="1"/>
            </p:cNvSpPr>
            <p:nvPr/>
          </p:nvSpPr>
          <p:spPr bwMode="gray">
            <a:xfrm flipH="1" flipV="1">
              <a:off x="836" y="2449"/>
              <a:ext cx="463" cy="3"/>
            </a:xfrm>
            <a:prstGeom prst="line">
              <a:avLst/>
            </a:prstGeom>
            <a:noFill/>
            <a:ln w="25400">
              <a:solidFill>
                <a:schemeClr val="tx1"/>
              </a:solidFill>
              <a:rou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1600" b="1">
                <a:solidFill>
                  <a:srgbClr val="FFFFFF"/>
                </a:solidFill>
              </a:endParaRPr>
            </a:p>
          </p:txBody>
        </p:sp>
      </p:grpSp>
      <p:sp>
        <p:nvSpPr>
          <p:cNvPr id="679958" name="Freeform 24"/>
          <p:cNvSpPr/>
          <p:nvPr/>
        </p:nvSpPr>
        <p:spPr bwMode="gray">
          <a:xfrm>
            <a:off x="1981201" y="2228850"/>
            <a:ext cx="6124575" cy="1123950"/>
          </a:xfrm>
          <a:custGeom>
            <a:avLst/>
            <a:gdLst>
              <a:gd name="T0" fmla="*/ 0 w 2112"/>
              <a:gd name="T1" fmla="*/ 0 h 144"/>
              <a:gd name="T2" fmla="*/ 2147483647 w 2112"/>
              <a:gd name="T3" fmla="*/ 2147483647 h 144"/>
              <a:gd name="T4" fmla="*/ 0 60000 65536"/>
              <a:gd name="T5" fmla="*/ 0 60000 65536"/>
              <a:gd name="T6" fmla="*/ 0 w 2112"/>
              <a:gd name="T7" fmla="*/ 0 h 144"/>
              <a:gd name="T8" fmla="*/ 2112 w 2112"/>
              <a:gd name="T9" fmla="*/ 144 h 144"/>
            </a:gdLst>
            <a:ahLst/>
            <a:cxnLst>
              <a:cxn ang="T4">
                <a:pos x="T0" y="T1"/>
              </a:cxn>
              <a:cxn ang="T5">
                <a:pos x="T2" y="T3"/>
              </a:cxn>
            </a:cxnLst>
            <a:rect l="T6" t="T7" r="T8" b="T9"/>
            <a:pathLst>
              <a:path w="2112" h="144">
                <a:moveTo>
                  <a:pt x="0" y="0"/>
                </a:moveTo>
                <a:cubicBezTo>
                  <a:pt x="880" y="60"/>
                  <a:pt x="1760" y="120"/>
                  <a:pt x="2112" y="144"/>
                </a:cubicBezTo>
              </a:path>
            </a:pathLst>
          </a:custGeom>
          <a:noFill/>
          <a:ln w="57150">
            <a:solidFill>
              <a:srgbClr val="FFFF00"/>
            </a:solidFill>
            <a:rou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1600" b="1">
              <a:solidFill>
                <a:srgbClr val="FFFFFF"/>
              </a:solidFill>
            </a:endParaRPr>
          </a:p>
        </p:txBody>
      </p:sp>
      <p:sp>
        <p:nvSpPr>
          <p:cNvPr id="679959" name="Freeform 25"/>
          <p:cNvSpPr/>
          <p:nvPr/>
        </p:nvSpPr>
        <p:spPr bwMode="gray">
          <a:xfrm>
            <a:off x="2000251" y="4038600"/>
            <a:ext cx="6145213" cy="1030288"/>
          </a:xfrm>
          <a:custGeom>
            <a:avLst/>
            <a:gdLst>
              <a:gd name="T0" fmla="*/ 0 w 1584"/>
              <a:gd name="T1" fmla="*/ 2147483647 h 192"/>
              <a:gd name="T2" fmla="*/ 2147483647 w 1584"/>
              <a:gd name="T3" fmla="*/ 2147483647 h 192"/>
              <a:gd name="T4" fmla="*/ 2147483647 w 1584"/>
              <a:gd name="T5" fmla="*/ 0 h 192"/>
              <a:gd name="T6" fmla="*/ 0 60000 65536"/>
              <a:gd name="T7" fmla="*/ 0 60000 65536"/>
              <a:gd name="T8" fmla="*/ 0 60000 65536"/>
              <a:gd name="T9" fmla="*/ 0 w 1584"/>
              <a:gd name="T10" fmla="*/ 0 h 192"/>
              <a:gd name="T11" fmla="*/ 1584 w 1584"/>
              <a:gd name="T12" fmla="*/ 192 h 192"/>
            </a:gdLst>
            <a:ahLst/>
            <a:cxnLst>
              <a:cxn ang="T6">
                <a:pos x="T0" y="T1"/>
              </a:cxn>
              <a:cxn ang="T7">
                <a:pos x="T2" y="T3"/>
              </a:cxn>
              <a:cxn ang="T8">
                <a:pos x="T4" y="T5"/>
              </a:cxn>
            </a:cxnLst>
            <a:rect l="T9" t="T10" r="T11" b="T12"/>
            <a:pathLst>
              <a:path w="1584" h="192">
                <a:moveTo>
                  <a:pt x="0" y="192"/>
                </a:moveTo>
                <a:cubicBezTo>
                  <a:pt x="228" y="184"/>
                  <a:pt x="456" y="176"/>
                  <a:pt x="720" y="144"/>
                </a:cubicBezTo>
                <a:cubicBezTo>
                  <a:pt x="984" y="112"/>
                  <a:pt x="1440" y="24"/>
                  <a:pt x="1584" y="0"/>
                </a:cubicBezTo>
              </a:path>
            </a:pathLst>
          </a:custGeom>
          <a:noFill/>
          <a:ln w="57150">
            <a:solidFill>
              <a:srgbClr val="FF00FF"/>
            </a:solidFill>
            <a:prstDash val="dash"/>
            <a:rou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1600" b="1">
              <a:solidFill>
                <a:srgbClr val="FFFFFF"/>
              </a:solidFill>
            </a:endParaRPr>
          </a:p>
        </p:txBody>
      </p:sp>
      <p:sp>
        <p:nvSpPr>
          <p:cNvPr id="679960" name="Freeform 26"/>
          <p:cNvSpPr/>
          <p:nvPr/>
        </p:nvSpPr>
        <p:spPr bwMode="gray">
          <a:xfrm>
            <a:off x="2000250" y="3813176"/>
            <a:ext cx="6135688" cy="1228725"/>
          </a:xfrm>
          <a:custGeom>
            <a:avLst/>
            <a:gdLst>
              <a:gd name="T0" fmla="*/ 0 w 3564"/>
              <a:gd name="T1" fmla="*/ 2147483647 h 946"/>
              <a:gd name="T2" fmla="*/ 2147483647 w 3564"/>
              <a:gd name="T3" fmla="*/ 2147483647 h 946"/>
              <a:gd name="T4" fmla="*/ 2147483647 w 3564"/>
              <a:gd name="T5" fmla="*/ 2147483647 h 946"/>
              <a:gd name="T6" fmla="*/ 2147483647 w 3564"/>
              <a:gd name="T7" fmla="*/ 2147483647 h 946"/>
              <a:gd name="T8" fmla="*/ 2147483647 w 3564"/>
              <a:gd name="T9" fmla="*/ 2147483647 h 946"/>
              <a:gd name="T10" fmla="*/ 2147483647 w 3564"/>
              <a:gd name="T11" fmla="*/ 2147483647 h 946"/>
              <a:gd name="T12" fmla="*/ 2147483647 w 3564"/>
              <a:gd name="T13" fmla="*/ 2147483647 h 946"/>
              <a:gd name="T14" fmla="*/ 2147483647 w 3564"/>
              <a:gd name="T15" fmla="*/ 2147483647 h 946"/>
              <a:gd name="T16" fmla="*/ 2147483647 w 3564"/>
              <a:gd name="T17" fmla="*/ 2147483647 h 946"/>
              <a:gd name="T18" fmla="*/ 2147483647 w 3564"/>
              <a:gd name="T19" fmla="*/ 2147483647 h 946"/>
              <a:gd name="T20" fmla="*/ 2147483647 w 3564"/>
              <a:gd name="T21" fmla="*/ 2147483647 h 946"/>
              <a:gd name="T22" fmla="*/ 2147483647 w 3564"/>
              <a:gd name="T23" fmla="*/ 2147483647 h 946"/>
              <a:gd name="T24" fmla="*/ 2147483647 w 3564"/>
              <a:gd name="T25" fmla="*/ 2147483647 h 946"/>
              <a:gd name="T26" fmla="*/ 2147483647 w 3564"/>
              <a:gd name="T27" fmla="*/ 2147483647 h 946"/>
              <a:gd name="T28" fmla="*/ 2147483647 w 3564"/>
              <a:gd name="T29" fmla="*/ 2147483647 h 946"/>
              <a:gd name="T30" fmla="*/ 2147483647 w 3564"/>
              <a:gd name="T31" fmla="*/ 2147483647 h 946"/>
              <a:gd name="T32" fmla="*/ 2147483647 w 3564"/>
              <a:gd name="T33" fmla="*/ 0 h 9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64"/>
              <a:gd name="T52" fmla="*/ 0 h 946"/>
              <a:gd name="T53" fmla="*/ 3564 w 3564"/>
              <a:gd name="T54" fmla="*/ 946 h 9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64" h="946">
                <a:moveTo>
                  <a:pt x="0" y="942"/>
                </a:moveTo>
                <a:cubicBezTo>
                  <a:pt x="72" y="944"/>
                  <a:pt x="144" y="946"/>
                  <a:pt x="240" y="942"/>
                </a:cubicBezTo>
                <a:cubicBezTo>
                  <a:pt x="336" y="938"/>
                  <a:pt x="483" y="928"/>
                  <a:pt x="579" y="918"/>
                </a:cubicBezTo>
                <a:cubicBezTo>
                  <a:pt x="675" y="908"/>
                  <a:pt x="738" y="898"/>
                  <a:pt x="816" y="885"/>
                </a:cubicBezTo>
                <a:cubicBezTo>
                  <a:pt x="894" y="872"/>
                  <a:pt x="974" y="857"/>
                  <a:pt x="1047" y="840"/>
                </a:cubicBezTo>
                <a:cubicBezTo>
                  <a:pt x="1120" y="823"/>
                  <a:pt x="1192" y="803"/>
                  <a:pt x="1257" y="783"/>
                </a:cubicBezTo>
                <a:cubicBezTo>
                  <a:pt x="1322" y="763"/>
                  <a:pt x="1373" y="746"/>
                  <a:pt x="1434" y="720"/>
                </a:cubicBezTo>
                <a:cubicBezTo>
                  <a:pt x="1495" y="694"/>
                  <a:pt x="1574" y="655"/>
                  <a:pt x="1623" y="627"/>
                </a:cubicBezTo>
                <a:cubicBezTo>
                  <a:pt x="1672" y="599"/>
                  <a:pt x="1696" y="577"/>
                  <a:pt x="1731" y="549"/>
                </a:cubicBezTo>
                <a:cubicBezTo>
                  <a:pt x="1766" y="521"/>
                  <a:pt x="1799" y="488"/>
                  <a:pt x="1836" y="459"/>
                </a:cubicBezTo>
                <a:cubicBezTo>
                  <a:pt x="1873" y="430"/>
                  <a:pt x="1902" y="408"/>
                  <a:pt x="1953" y="378"/>
                </a:cubicBezTo>
                <a:cubicBezTo>
                  <a:pt x="2004" y="348"/>
                  <a:pt x="2075" y="309"/>
                  <a:pt x="2142" y="279"/>
                </a:cubicBezTo>
                <a:cubicBezTo>
                  <a:pt x="2209" y="249"/>
                  <a:pt x="2284" y="223"/>
                  <a:pt x="2358" y="198"/>
                </a:cubicBezTo>
                <a:cubicBezTo>
                  <a:pt x="2432" y="173"/>
                  <a:pt x="2506" y="149"/>
                  <a:pt x="2586" y="126"/>
                </a:cubicBezTo>
                <a:cubicBezTo>
                  <a:pt x="2666" y="103"/>
                  <a:pt x="2745" y="78"/>
                  <a:pt x="2838" y="60"/>
                </a:cubicBezTo>
                <a:cubicBezTo>
                  <a:pt x="2931" y="42"/>
                  <a:pt x="3023" y="25"/>
                  <a:pt x="3144" y="15"/>
                </a:cubicBezTo>
                <a:cubicBezTo>
                  <a:pt x="3265" y="5"/>
                  <a:pt x="3414" y="2"/>
                  <a:pt x="3564" y="0"/>
                </a:cubicBezTo>
              </a:path>
            </a:pathLst>
          </a:custGeom>
          <a:noFill/>
          <a:ln w="57150">
            <a:solidFill>
              <a:srgbClr val="FF9900"/>
            </a:solidFill>
            <a:rou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1600" b="1">
              <a:solidFill>
                <a:srgbClr val="FFFFFF"/>
              </a:solidFill>
            </a:endParaRPr>
          </a:p>
        </p:txBody>
      </p:sp>
      <p:sp>
        <p:nvSpPr>
          <p:cNvPr id="679961" name="Freeform 27"/>
          <p:cNvSpPr/>
          <p:nvPr/>
        </p:nvSpPr>
        <p:spPr bwMode="gray">
          <a:xfrm>
            <a:off x="1987550" y="2392364"/>
            <a:ext cx="6091238" cy="987425"/>
          </a:xfrm>
          <a:custGeom>
            <a:avLst/>
            <a:gdLst>
              <a:gd name="T0" fmla="*/ 0 w 3552"/>
              <a:gd name="T1" fmla="*/ 2147483647 h 760"/>
              <a:gd name="T2" fmla="*/ 2147483647 w 3552"/>
              <a:gd name="T3" fmla="*/ 2147483647 h 760"/>
              <a:gd name="T4" fmla="*/ 2147483647 w 3552"/>
              <a:gd name="T5" fmla="*/ 2147483647 h 760"/>
              <a:gd name="T6" fmla="*/ 2147483647 w 3552"/>
              <a:gd name="T7" fmla="*/ 2147483647 h 760"/>
              <a:gd name="T8" fmla="*/ 2147483647 w 3552"/>
              <a:gd name="T9" fmla="*/ 2147483647 h 760"/>
              <a:gd name="T10" fmla="*/ 2147483647 w 3552"/>
              <a:gd name="T11" fmla="*/ 2147483647 h 760"/>
              <a:gd name="T12" fmla="*/ 2147483647 w 3552"/>
              <a:gd name="T13" fmla="*/ 2147483647 h 760"/>
              <a:gd name="T14" fmla="*/ 2147483647 w 3552"/>
              <a:gd name="T15" fmla="*/ 2147483647 h 760"/>
              <a:gd name="T16" fmla="*/ 2147483647 w 3552"/>
              <a:gd name="T17" fmla="*/ 2147483647 h 760"/>
              <a:gd name="T18" fmla="*/ 2147483647 w 3552"/>
              <a:gd name="T19" fmla="*/ 2147483647 h 760"/>
              <a:gd name="T20" fmla="*/ 2147483647 w 3552"/>
              <a:gd name="T21" fmla="*/ 2147483647 h 760"/>
              <a:gd name="T22" fmla="*/ 2147483647 w 3552"/>
              <a:gd name="T23" fmla="*/ 2147483647 h 7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52"/>
              <a:gd name="T37" fmla="*/ 0 h 760"/>
              <a:gd name="T38" fmla="*/ 3552 w 3552"/>
              <a:gd name="T39" fmla="*/ 760 h 7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52" h="760">
                <a:moveTo>
                  <a:pt x="0" y="756"/>
                </a:moveTo>
                <a:cubicBezTo>
                  <a:pt x="401" y="756"/>
                  <a:pt x="803" y="756"/>
                  <a:pt x="1065" y="756"/>
                </a:cubicBezTo>
                <a:cubicBezTo>
                  <a:pt x="1327" y="756"/>
                  <a:pt x="1459" y="760"/>
                  <a:pt x="1575" y="756"/>
                </a:cubicBezTo>
                <a:cubicBezTo>
                  <a:pt x="1691" y="752"/>
                  <a:pt x="1711" y="752"/>
                  <a:pt x="1761" y="729"/>
                </a:cubicBezTo>
                <a:cubicBezTo>
                  <a:pt x="1811" y="706"/>
                  <a:pt x="1831" y="668"/>
                  <a:pt x="1872" y="621"/>
                </a:cubicBezTo>
                <a:cubicBezTo>
                  <a:pt x="1913" y="574"/>
                  <a:pt x="1969" y="498"/>
                  <a:pt x="2010" y="447"/>
                </a:cubicBezTo>
                <a:cubicBezTo>
                  <a:pt x="2051" y="396"/>
                  <a:pt x="2070" y="359"/>
                  <a:pt x="2115" y="315"/>
                </a:cubicBezTo>
                <a:cubicBezTo>
                  <a:pt x="2160" y="271"/>
                  <a:pt x="2213" y="220"/>
                  <a:pt x="2283" y="183"/>
                </a:cubicBezTo>
                <a:cubicBezTo>
                  <a:pt x="2353" y="146"/>
                  <a:pt x="2425" y="120"/>
                  <a:pt x="2538" y="96"/>
                </a:cubicBezTo>
                <a:cubicBezTo>
                  <a:pt x="2651" y="72"/>
                  <a:pt x="2816" y="57"/>
                  <a:pt x="2961" y="42"/>
                </a:cubicBezTo>
                <a:cubicBezTo>
                  <a:pt x="3106" y="27"/>
                  <a:pt x="3313" y="12"/>
                  <a:pt x="3411" y="6"/>
                </a:cubicBezTo>
                <a:cubicBezTo>
                  <a:pt x="3509" y="0"/>
                  <a:pt x="3530" y="3"/>
                  <a:pt x="3552" y="6"/>
                </a:cubicBezTo>
              </a:path>
            </a:pathLst>
          </a:custGeom>
          <a:noFill/>
          <a:ln w="57150">
            <a:solidFill>
              <a:srgbClr val="FF0000"/>
            </a:solidFill>
            <a:rou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1600" b="1">
              <a:solidFill>
                <a:srgbClr val="FFFFFF"/>
              </a:solidFill>
            </a:endParaRPr>
          </a:p>
        </p:txBody>
      </p:sp>
      <p:sp>
        <p:nvSpPr>
          <p:cNvPr id="48152" name="Line 28"/>
          <p:cNvSpPr>
            <a:spLocks noChangeShapeType="1"/>
          </p:cNvSpPr>
          <p:nvPr/>
        </p:nvSpPr>
        <p:spPr bwMode="auto">
          <a:xfrm flipH="1">
            <a:off x="1981200" y="2009776"/>
            <a:ext cx="6350" cy="3584575"/>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1600" b="1">
              <a:solidFill>
                <a:srgbClr val="FFFFFF"/>
              </a:solidFill>
            </a:endParaRPr>
          </a:p>
        </p:txBody>
      </p:sp>
      <p:sp>
        <p:nvSpPr>
          <p:cNvPr id="679963" name="Freeform 29"/>
          <p:cNvSpPr/>
          <p:nvPr/>
        </p:nvSpPr>
        <p:spPr bwMode="gray">
          <a:xfrm>
            <a:off x="1987550" y="2320925"/>
            <a:ext cx="6102350" cy="1055688"/>
          </a:xfrm>
          <a:custGeom>
            <a:avLst/>
            <a:gdLst>
              <a:gd name="T0" fmla="*/ 0 w 3558"/>
              <a:gd name="T1" fmla="*/ 2147483647 h 811"/>
              <a:gd name="T2" fmla="*/ 2147483647 w 3558"/>
              <a:gd name="T3" fmla="*/ 2147483647 h 811"/>
              <a:gd name="T4" fmla="*/ 2147483647 w 3558"/>
              <a:gd name="T5" fmla="*/ 2147483647 h 811"/>
              <a:gd name="T6" fmla="*/ 2147483647 w 3558"/>
              <a:gd name="T7" fmla="*/ 2147483647 h 811"/>
              <a:gd name="T8" fmla="*/ 2147483647 w 3558"/>
              <a:gd name="T9" fmla="*/ 2147483647 h 811"/>
              <a:gd name="T10" fmla="*/ 2147483647 w 3558"/>
              <a:gd name="T11" fmla="*/ 2147483647 h 811"/>
              <a:gd name="T12" fmla="*/ 2147483647 w 3558"/>
              <a:gd name="T13" fmla="*/ 2147483647 h 811"/>
              <a:gd name="T14" fmla="*/ 2147483647 w 3558"/>
              <a:gd name="T15" fmla="*/ 2147483647 h 811"/>
              <a:gd name="T16" fmla="*/ 2147483647 w 3558"/>
              <a:gd name="T17" fmla="*/ 2147483647 h 811"/>
              <a:gd name="T18" fmla="*/ 2147483647 w 3558"/>
              <a:gd name="T19" fmla="*/ 2147483647 h 811"/>
              <a:gd name="T20" fmla="*/ 2147483647 w 3558"/>
              <a:gd name="T21" fmla="*/ 2147483647 h 811"/>
              <a:gd name="T22" fmla="*/ 2147483647 w 3558"/>
              <a:gd name="T23" fmla="*/ 2147483647 h 811"/>
              <a:gd name="T24" fmla="*/ 2147483647 w 3558"/>
              <a:gd name="T25" fmla="*/ 2147483647 h 811"/>
              <a:gd name="T26" fmla="*/ 2147483647 w 3558"/>
              <a:gd name="T27" fmla="*/ 2147483647 h 8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58"/>
              <a:gd name="T43" fmla="*/ 0 h 811"/>
              <a:gd name="T44" fmla="*/ 3558 w 3558"/>
              <a:gd name="T45" fmla="*/ 811 h 8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58" h="811">
                <a:moveTo>
                  <a:pt x="0" y="811"/>
                </a:moveTo>
                <a:cubicBezTo>
                  <a:pt x="98" y="786"/>
                  <a:pt x="196" y="762"/>
                  <a:pt x="279" y="739"/>
                </a:cubicBezTo>
                <a:cubicBezTo>
                  <a:pt x="362" y="716"/>
                  <a:pt x="427" y="697"/>
                  <a:pt x="495" y="676"/>
                </a:cubicBezTo>
                <a:cubicBezTo>
                  <a:pt x="563" y="655"/>
                  <a:pt x="632" y="634"/>
                  <a:pt x="687" y="610"/>
                </a:cubicBezTo>
                <a:cubicBezTo>
                  <a:pt x="742" y="586"/>
                  <a:pt x="783" y="568"/>
                  <a:pt x="825" y="532"/>
                </a:cubicBezTo>
                <a:cubicBezTo>
                  <a:pt x="867" y="496"/>
                  <a:pt x="902" y="444"/>
                  <a:pt x="939" y="397"/>
                </a:cubicBezTo>
                <a:cubicBezTo>
                  <a:pt x="976" y="350"/>
                  <a:pt x="1011" y="290"/>
                  <a:pt x="1047" y="250"/>
                </a:cubicBezTo>
                <a:cubicBezTo>
                  <a:pt x="1083" y="210"/>
                  <a:pt x="1113" y="184"/>
                  <a:pt x="1155" y="157"/>
                </a:cubicBezTo>
                <a:cubicBezTo>
                  <a:pt x="1197" y="130"/>
                  <a:pt x="1242" y="104"/>
                  <a:pt x="1302" y="85"/>
                </a:cubicBezTo>
                <a:cubicBezTo>
                  <a:pt x="1362" y="66"/>
                  <a:pt x="1427" y="54"/>
                  <a:pt x="1518" y="43"/>
                </a:cubicBezTo>
                <a:cubicBezTo>
                  <a:pt x="1609" y="32"/>
                  <a:pt x="1711" y="25"/>
                  <a:pt x="1848" y="19"/>
                </a:cubicBezTo>
                <a:cubicBezTo>
                  <a:pt x="1985" y="13"/>
                  <a:pt x="2180" y="10"/>
                  <a:pt x="2340" y="7"/>
                </a:cubicBezTo>
                <a:cubicBezTo>
                  <a:pt x="2500" y="4"/>
                  <a:pt x="2605" y="2"/>
                  <a:pt x="2808" y="1"/>
                </a:cubicBezTo>
                <a:cubicBezTo>
                  <a:pt x="3011" y="0"/>
                  <a:pt x="3284" y="0"/>
                  <a:pt x="3558" y="1"/>
                </a:cubicBezTo>
              </a:path>
            </a:pathLst>
          </a:custGeom>
          <a:noFill/>
          <a:ln w="57150">
            <a:solidFill>
              <a:srgbClr val="FFCC99"/>
            </a:solidFill>
            <a:rou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1600" b="1">
              <a:solidFill>
                <a:srgbClr val="FFFFFF"/>
              </a:solidFill>
            </a:endParaRPr>
          </a:p>
        </p:txBody>
      </p:sp>
      <p:sp>
        <p:nvSpPr>
          <p:cNvPr id="48154" name="Line 30"/>
          <p:cNvSpPr>
            <a:spLocks noChangeShapeType="1"/>
          </p:cNvSpPr>
          <p:nvPr/>
        </p:nvSpPr>
        <p:spPr bwMode="auto">
          <a:xfrm flipV="1">
            <a:off x="1993901" y="5594350"/>
            <a:ext cx="8170863" cy="15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600" b="1">
              <a:solidFill>
                <a:srgbClr val="FFFFFF"/>
              </a:solidFill>
            </a:endParaRPr>
          </a:p>
        </p:txBody>
      </p:sp>
      <p:sp>
        <p:nvSpPr>
          <p:cNvPr id="679965" name="Freeform 31"/>
          <p:cNvSpPr/>
          <p:nvPr/>
        </p:nvSpPr>
        <p:spPr bwMode="gray">
          <a:xfrm>
            <a:off x="2028825" y="2197100"/>
            <a:ext cx="6027738" cy="1150938"/>
          </a:xfrm>
          <a:custGeom>
            <a:avLst/>
            <a:gdLst>
              <a:gd name="T0" fmla="*/ 0 w 2112"/>
              <a:gd name="T1" fmla="*/ 2147483647 h 592"/>
              <a:gd name="T2" fmla="*/ 2147483647 w 2112"/>
              <a:gd name="T3" fmla="*/ 2147483647 h 592"/>
              <a:gd name="T4" fmla="*/ 2147483647 w 2112"/>
              <a:gd name="T5" fmla="*/ 2147483647 h 592"/>
              <a:gd name="T6" fmla="*/ 2147483647 w 2112"/>
              <a:gd name="T7" fmla="*/ 2147483647 h 592"/>
              <a:gd name="T8" fmla="*/ 2147483647 w 2112"/>
              <a:gd name="T9" fmla="*/ 2147483647 h 592"/>
              <a:gd name="T10" fmla="*/ 2147483647 w 2112"/>
              <a:gd name="T11" fmla="*/ 2147483647 h 592"/>
              <a:gd name="T12" fmla="*/ 0 60000 65536"/>
              <a:gd name="T13" fmla="*/ 0 60000 65536"/>
              <a:gd name="T14" fmla="*/ 0 60000 65536"/>
              <a:gd name="T15" fmla="*/ 0 60000 65536"/>
              <a:gd name="T16" fmla="*/ 0 60000 65536"/>
              <a:gd name="T17" fmla="*/ 0 60000 65536"/>
              <a:gd name="T18" fmla="*/ 0 w 2112"/>
              <a:gd name="T19" fmla="*/ 0 h 592"/>
              <a:gd name="T20" fmla="*/ 2112 w 2112"/>
              <a:gd name="T21" fmla="*/ 592 h 592"/>
            </a:gdLst>
            <a:ahLst/>
            <a:cxnLst>
              <a:cxn ang="T12">
                <a:pos x="T0" y="T1"/>
              </a:cxn>
              <a:cxn ang="T13">
                <a:pos x="T2" y="T3"/>
              </a:cxn>
              <a:cxn ang="T14">
                <a:pos x="T4" y="T5"/>
              </a:cxn>
              <a:cxn ang="T15">
                <a:pos x="T6" y="T7"/>
              </a:cxn>
              <a:cxn ang="T16">
                <a:pos x="T8" y="T9"/>
              </a:cxn>
              <a:cxn ang="T17">
                <a:pos x="T10" y="T11"/>
              </a:cxn>
            </a:cxnLst>
            <a:rect l="T18" t="T19" r="T20" b="T21"/>
            <a:pathLst>
              <a:path w="2112" h="592">
                <a:moveTo>
                  <a:pt x="0" y="592"/>
                </a:moveTo>
                <a:cubicBezTo>
                  <a:pt x="104" y="564"/>
                  <a:pt x="208" y="536"/>
                  <a:pt x="336" y="448"/>
                </a:cubicBezTo>
                <a:cubicBezTo>
                  <a:pt x="464" y="360"/>
                  <a:pt x="608" y="128"/>
                  <a:pt x="768" y="64"/>
                </a:cubicBezTo>
                <a:cubicBezTo>
                  <a:pt x="928" y="0"/>
                  <a:pt x="1144" y="8"/>
                  <a:pt x="1296" y="64"/>
                </a:cubicBezTo>
                <a:cubicBezTo>
                  <a:pt x="1448" y="120"/>
                  <a:pt x="1544" y="312"/>
                  <a:pt x="1680" y="400"/>
                </a:cubicBezTo>
                <a:cubicBezTo>
                  <a:pt x="1816" y="488"/>
                  <a:pt x="2048" y="560"/>
                  <a:pt x="2112" y="592"/>
                </a:cubicBezTo>
              </a:path>
            </a:pathLst>
          </a:custGeom>
          <a:noFill/>
          <a:ln w="57150">
            <a:solidFill>
              <a:srgbClr val="00FFFF"/>
            </a:solidFill>
            <a:rou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1600" b="1">
              <a:solidFill>
                <a:srgbClr val="FFFFFF"/>
              </a:solidFill>
            </a:endParaRPr>
          </a:p>
        </p:txBody>
      </p:sp>
      <p:sp>
        <p:nvSpPr>
          <p:cNvPr id="679966" name="AutoShape 35"/>
          <p:cNvSpPr>
            <a:spLocks noChangeArrowheads="1"/>
          </p:cNvSpPr>
          <p:nvPr/>
        </p:nvSpPr>
        <p:spPr bwMode="gray">
          <a:xfrm>
            <a:off x="3170239" y="5137151"/>
            <a:ext cx="6950075" cy="430213"/>
          </a:xfrm>
          <a:prstGeom prst="rightArrow">
            <a:avLst>
              <a:gd name="adj1" fmla="val 46907"/>
              <a:gd name="adj2" fmla="val 77858"/>
            </a:avLst>
          </a:prstGeom>
          <a:solidFill>
            <a:srgbClr val="FF6600"/>
          </a:solidFill>
          <a:ln w="9525" algn="ctr">
            <a:solidFill>
              <a:srgbClr val="FF6600"/>
            </a:solidFill>
            <a:miter lim="800000"/>
          </a:ln>
        </p:spPr>
        <p:txBody>
          <a:bodyPr wrap="none" anchor="ctr"/>
          <a:lstStyle>
            <a:lvl1pPr eaLnBrk="0" hangingPunct="0">
              <a:spcBef>
                <a:spcPct val="20000"/>
              </a:spcBef>
              <a:buFont typeface="Wingdings" pitchFamily="2" charset="2"/>
              <a:buChar char="§"/>
              <a:defRPr sz="2800">
                <a:solidFill>
                  <a:schemeClr val="tx1"/>
                </a:solidFill>
                <a:latin typeface="Arial Narrow" pitchFamily="34" charset="0"/>
              </a:defRPr>
            </a:lvl1pPr>
            <a:lvl2pPr marL="742950" indent="-285750" eaLnBrk="0" hangingPunct="0">
              <a:spcBef>
                <a:spcPct val="20000"/>
              </a:spcBef>
              <a:buFont typeface="Arial" pitchFamily="34" charset="0"/>
              <a:buChar char="–"/>
              <a:defRPr sz="2400">
                <a:solidFill>
                  <a:schemeClr val="tx1"/>
                </a:solidFill>
                <a:latin typeface="Arial Narrow" pitchFamily="34" charset="0"/>
              </a:defRPr>
            </a:lvl2pPr>
            <a:lvl3pPr marL="1143000" indent="-228600" eaLnBrk="0" hangingPunct="0">
              <a:spcBef>
                <a:spcPct val="20000"/>
              </a:spcBef>
              <a:buChar char="•"/>
              <a:defRPr sz="20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Narrow" pitchFamily="34" charset="0"/>
              </a:defRPr>
            </a:lvl5pPr>
            <a:lvl6pPr marL="2514600" indent="-228600" eaLnBrk="0" fontAlgn="base" hangingPunct="0">
              <a:spcBef>
                <a:spcPct val="20000"/>
              </a:spcBef>
              <a:spcAft>
                <a:spcPct val="0"/>
              </a:spcAft>
              <a:buChar char="»"/>
              <a:defRPr>
                <a:solidFill>
                  <a:schemeClr val="tx1"/>
                </a:solidFill>
                <a:latin typeface="Arial Narrow" pitchFamily="34" charset="0"/>
              </a:defRPr>
            </a:lvl6pPr>
            <a:lvl7pPr marL="2971800" indent="-228600" eaLnBrk="0" fontAlgn="base" hangingPunct="0">
              <a:spcBef>
                <a:spcPct val="20000"/>
              </a:spcBef>
              <a:spcAft>
                <a:spcPct val="0"/>
              </a:spcAft>
              <a:buChar char="»"/>
              <a:defRPr>
                <a:solidFill>
                  <a:schemeClr val="tx1"/>
                </a:solidFill>
                <a:latin typeface="Arial Narrow" pitchFamily="34" charset="0"/>
              </a:defRPr>
            </a:lvl7pPr>
            <a:lvl8pPr marL="3429000" indent="-228600" eaLnBrk="0" fontAlgn="base" hangingPunct="0">
              <a:spcBef>
                <a:spcPct val="20000"/>
              </a:spcBef>
              <a:spcAft>
                <a:spcPct val="0"/>
              </a:spcAft>
              <a:buChar char="»"/>
              <a:defRPr>
                <a:solidFill>
                  <a:schemeClr val="tx1"/>
                </a:solidFill>
                <a:latin typeface="Arial Narrow" pitchFamily="34" charset="0"/>
              </a:defRPr>
            </a:lvl8pPr>
            <a:lvl9pPr marL="3886200" indent="-228600" eaLnBrk="0" fontAlgn="base" hangingPunct="0">
              <a:spcBef>
                <a:spcPct val="20000"/>
              </a:spcBef>
              <a:spcAft>
                <a:spcPct val="0"/>
              </a:spcAft>
              <a:buChar char="»"/>
              <a:defRPr>
                <a:solidFill>
                  <a:schemeClr val="tx1"/>
                </a:solidFill>
                <a:latin typeface="Arial Narrow" pitchFamily="34" charset="0"/>
              </a:defRPr>
            </a:lvl9pPr>
          </a:lstStyle>
          <a:p>
            <a:pPr algn="ctr" fontAlgn="base">
              <a:spcBef>
                <a:spcPct val="0"/>
              </a:spcBef>
              <a:spcAft>
                <a:spcPct val="0"/>
              </a:spcAft>
              <a:buFontTx/>
              <a:buNone/>
            </a:pPr>
            <a:r>
              <a:rPr lang="en-US" altLang="en-US" sz="1400" b="1">
                <a:solidFill>
                  <a:srgbClr val="FFFFFF"/>
                </a:solidFill>
                <a:latin typeface="Arial" pitchFamily="34" charset="0"/>
                <a:ea typeface="MS PGothic" pitchFamily="34" charset="-128"/>
                <a:cs typeface="Arial" pitchFamily="34" charset="0"/>
              </a:rPr>
              <a:t>Development of Macrovascular Complications</a:t>
            </a:r>
            <a:endParaRPr lang="en-US" altLang="en-US" sz="1400">
              <a:solidFill>
                <a:srgbClr val="FFFFFF"/>
              </a:solidFill>
              <a:latin typeface="Arial" pitchFamily="34" charset="0"/>
              <a:ea typeface="MS PGothic" pitchFamily="34" charset="-128"/>
              <a:cs typeface="Arial" pitchFamily="34" charset="0"/>
            </a:endParaRPr>
          </a:p>
        </p:txBody>
      </p:sp>
      <p:grpSp>
        <p:nvGrpSpPr>
          <p:cNvPr id="679967" name="Group 31"/>
          <p:cNvGrpSpPr/>
          <p:nvPr/>
        </p:nvGrpSpPr>
        <p:grpSpPr bwMode="auto">
          <a:xfrm>
            <a:off x="4500563" y="4891089"/>
            <a:ext cx="5619750" cy="407987"/>
            <a:chOff x="1875" y="3099"/>
            <a:chExt cx="3540" cy="257"/>
          </a:xfrm>
        </p:grpSpPr>
        <p:sp>
          <p:nvSpPr>
            <p:cNvPr id="48159" name="AutoShape 33"/>
            <p:cNvSpPr>
              <a:spLocks noChangeArrowheads="1"/>
            </p:cNvSpPr>
            <p:nvPr/>
          </p:nvSpPr>
          <p:spPr bwMode="gray">
            <a:xfrm>
              <a:off x="2160" y="3099"/>
              <a:ext cx="3255" cy="257"/>
            </a:xfrm>
            <a:prstGeom prst="rightArrow">
              <a:avLst>
                <a:gd name="adj1" fmla="val 49806"/>
                <a:gd name="adj2" fmla="val 90651"/>
              </a:avLst>
            </a:prstGeom>
            <a:solidFill>
              <a:srgbClr val="FF99CC"/>
            </a:solidFill>
            <a:ln>
              <a:noFill/>
            </a:ln>
            <a:extLst>
              <a:ext uri="{91240B29-F687-4F45-9708-019B960494DF}">
                <a14:hiddenLine xmlns:a14="http://schemas.microsoft.com/office/drawing/2010/main" w="9525">
                  <a:solidFill>
                    <a:schemeClr val="accent2"/>
                  </a:solidFill>
                  <a:miter lim="800000"/>
                  <a:headEnd/>
                  <a:tailEnd/>
                </a14:hiddenLine>
              </a:ext>
            </a:extLst>
          </p:spPr>
          <p:txBody>
            <a:bodyPr wrap="none" anchor="ctr"/>
            <a:lstStyle>
              <a:lvl1pPr eaLnBrk="0" hangingPunct="0">
                <a:spcBef>
                  <a:spcPct val="20000"/>
                </a:spcBef>
                <a:buFont typeface="Wingdings" pitchFamily="2" charset="2"/>
                <a:buChar char="§"/>
                <a:defRPr sz="2800">
                  <a:solidFill>
                    <a:schemeClr val="tx1"/>
                  </a:solidFill>
                  <a:latin typeface="Arial Narrow" pitchFamily="34" charset="0"/>
                </a:defRPr>
              </a:lvl1pPr>
              <a:lvl2pPr marL="742950" indent="-285750" eaLnBrk="0" hangingPunct="0">
                <a:spcBef>
                  <a:spcPct val="20000"/>
                </a:spcBef>
                <a:buFont typeface="Arial" pitchFamily="34" charset="0"/>
                <a:buChar char="–"/>
                <a:defRPr sz="2400">
                  <a:solidFill>
                    <a:schemeClr val="tx1"/>
                  </a:solidFill>
                  <a:latin typeface="Arial Narrow" pitchFamily="34" charset="0"/>
                </a:defRPr>
              </a:lvl2pPr>
              <a:lvl3pPr marL="1143000" indent="-228600" eaLnBrk="0" hangingPunct="0">
                <a:spcBef>
                  <a:spcPct val="20000"/>
                </a:spcBef>
                <a:buChar char="•"/>
                <a:defRPr sz="20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Narrow" pitchFamily="34" charset="0"/>
                </a:defRPr>
              </a:lvl5pPr>
              <a:lvl6pPr marL="2514600" indent="-228600" eaLnBrk="0" fontAlgn="base" hangingPunct="0">
                <a:spcBef>
                  <a:spcPct val="20000"/>
                </a:spcBef>
                <a:spcAft>
                  <a:spcPct val="0"/>
                </a:spcAft>
                <a:buChar char="»"/>
                <a:defRPr>
                  <a:solidFill>
                    <a:schemeClr val="tx1"/>
                  </a:solidFill>
                  <a:latin typeface="Arial Narrow" pitchFamily="34" charset="0"/>
                </a:defRPr>
              </a:lvl6pPr>
              <a:lvl7pPr marL="2971800" indent="-228600" eaLnBrk="0" fontAlgn="base" hangingPunct="0">
                <a:spcBef>
                  <a:spcPct val="20000"/>
                </a:spcBef>
                <a:spcAft>
                  <a:spcPct val="0"/>
                </a:spcAft>
                <a:buChar char="»"/>
                <a:defRPr>
                  <a:solidFill>
                    <a:schemeClr val="tx1"/>
                  </a:solidFill>
                  <a:latin typeface="Arial Narrow" pitchFamily="34" charset="0"/>
                </a:defRPr>
              </a:lvl7pPr>
              <a:lvl8pPr marL="3429000" indent="-228600" eaLnBrk="0" fontAlgn="base" hangingPunct="0">
                <a:spcBef>
                  <a:spcPct val="20000"/>
                </a:spcBef>
                <a:spcAft>
                  <a:spcPct val="0"/>
                </a:spcAft>
                <a:buChar char="»"/>
                <a:defRPr>
                  <a:solidFill>
                    <a:schemeClr val="tx1"/>
                  </a:solidFill>
                  <a:latin typeface="Arial Narrow" pitchFamily="34" charset="0"/>
                </a:defRPr>
              </a:lvl8pPr>
              <a:lvl9pPr marL="3886200" indent="-228600" eaLnBrk="0" fontAlgn="base" hangingPunct="0">
                <a:spcBef>
                  <a:spcPct val="20000"/>
                </a:spcBef>
                <a:spcAft>
                  <a:spcPct val="0"/>
                </a:spcAft>
                <a:buChar char="»"/>
                <a:defRPr>
                  <a:solidFill>
                    <a:schemeClr val="tx1"/>
                  </a:solidFill>
                  <a:latin typeface="Arial Narrow" pitchFamily="34" charset="0"/>
                </a:defRPr>
              </a:lvl9pPr>
            </a:lstStyle>
            <a:p>
              <a:pPr algn="ctr" fontAlgn="base">
                <a:spcBef>
                  <a:spcPct val="0"/>
                </a:spcBef>
                <a:spcAft>
                  <a:spcPct val="0"/>
                </a:spcAft>
                <a:buFontTx/>
                <a:buNone/>
              </a:pPr>
              <a:r>
                <a:rPr lang="en-US" altLang="en-US" sz="1400" b="1">
                  <a:solidFill>
                    <a:srgbClr val="000000"/>
                  </a:solidFill>
                  <a:latin typeface="Arial" pitchFamily="34" charset="0"/>
                  <a:ea typeface="MS PGothic" pitchFamily="34" charset="-128"/>
                  <a:cs typeface="Arial" pitchFamily="34" charset="0"/>
                </a:rPr>
                <a:t>Development of Microvascular Complications</a:t>
              </a:r>
              <a:endParaRPr lang="en-US" altLang="en-US" sz="1400">
                <a:solidFill>
                  <a:srgbClr val="000000"/>
                </a:solidFill>
                <a:latin typeface="Arial" pitchFamily="34" charset="0"/>
                <a:ea typeface="MS PGothic" pitchFamily="34" charset="-128"/>
                <a:cs typeface="Arial" pitchFamily="34" charset="0"/>
              </a:endParaRPr>
            </a:p>
          </p:txBody>
        </p:sp>
        <p:sp>
          <p:nvSpPr>
            <p:cNvPr id="48160" name="Rectangle 33"/>
            <p:cNvSpPr>
              <a:spLocks noChangeArrowheads="1"/>
            </p:cNvSpPr>
            <p:nvPr/>
          </p:nvSpPr>
          <p:spPr bwMode="gray">
            <a:xfrm>
              <a:off x="1875" y="3163"/>
              <a:ext cx="288" cy="130"/>
            </a:xfrm>
            <a:prstGeom prst="rect">
              <a:avLst/>
            </a:prstGeom>
            <a:solidFill>
              <a:srgbClr val="FF99CC"/>
            </a:solidFill>
            <a:ln>
              <a:noFill/>
            </a:ln>
            <a:effectLst/>
            <a:extLs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800">
                  <a:solidFill>
                    <a:schemeClr val="tx1"/>
                  </a:solidFill>
                  <a:latin typeface="Arial Narrow" pitchFamily="34" charset="0"/>
                </a:defRPr>
              </a:lvl1pPr>
              <a:lvl2pPr marL="742950" indent="-285750" eaLnBrk="0" hangingPunct="0">
                <a:spcBef>
                  <a:spcPct val="20000"/>
                </a:spcBef>
                <a:buFont typeface="Arial" pitchFamily="34" charset="0"/>
                <a:buChar char="–"/>
                <a:defRPr sz="2400">
                  <a:solidFill>
                    <a:schemeClr val="tx1"/>
                  </a:solidFill>
                  <a:latin typeface="Arial Narrow" pitchFamily="34" charset="0"/>
                </a:defRPr>
              </a:lvl2pPr>
              <a:lvl3pPr marL="1143000" indent="-228600" eaLnBrk="0" hangingPunct="0">
                <a:spcBef>
                  <a:spcPct val="20000"/>
                </a:spcBef>
                <a:buChar char="•"/>
                <a:defRPr sz="20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Narrow" pitchFamily="34" charset="0"/>
                </a:defRPr>
              </a:lvl5pPr>
              <a:lvl6pPr marL="2514600" indent="-228600" eaLnBrk="0" fontAlgn="base" hangingPunct="0">
                <a:spcBef>
                  <a:spcPct val="20000"/>
                </a:spcBef>
                <a:spcAft>
                  <a:spcPct val="0"/>
                </a:spcAft>
                <a:buChar char="»"/>
                <a:defRPr>
                  <a:solidFill>
                    <a:schemeClr val="tx1"/>
                  </a:solidFill>
                  <a:latin typeface="Arial Narrow" pitchFamily="34" charset="0"/>
                </a:defRPr>
              </a:lvl6pPr>
              <a:lvl7pPr marL="2971800" indent="-228600" eaLnBrk="0" fontAlgn="base" hangingPunct="0">
                <a:spcBef>
                  <a:spcPct val="20000"/>
                </a:spcBef>
                <a:spcAft>
                  <a:spcPct val="0"/>
                </a:spcAft>
                <a:buChar char="»"/>
                <a:defRPr>
                  <a:solidFill>
                    <a:schemeClr val="tx1"/>
                  </a:solidFill>
                  <a:latin typeface="Arial Narrow" pitchFamily="34" charset="0"/>
                </a:defRPr>
              </a:lvl7pPr>
              <a:lvl8pPr marL="3429000" indent="-228600" eaLnBrk="0" fontAlgn="base" hangingPunct="0">
                <a:spcBef>
                  <a:spcPct val="20000"/>
                </a:spcBef>
                <a:spcAft>
                  <a:spcPct val="0"/>
                </a:spcAft>
                <a:buChar char="»"/>
                <a:defRPr>
                  <a:solidFill>
                    <a:schemeClr val="tx1"/>
                  </a:solidFill>
                  <a:latin typeface="Arial Narrow" pitchFamily="34" charset="0"/>
                </a:defRPr>
              </a:lvl8pPr>
              <a:lvl9pPr marL="3886200" indent="-228600" eaLnBrk="0" fontAlgn="base" hangingPunct="0">
                <a:spcBef>
                  <a:spcPct val="20000"/>
                </a:spcBef>
                <a:spcAft>
                  <a:spcPct val="0"/>
                </a:spcAft>
                <a:buChar char="»"/>
                <a:defRPr>
                  <a:solidFill>
                    <a:schemeClr val="tx1"/>
                  </a:solidFill>
                  <a:latin typeface="Arial Narrow" pitchFamily="34" charset="0"/>
                </a:defRPr>
              </a:lvl9pPr>
            </a:lstStyle>
            <a:p>
              <a:pPr eaLnBrk="1" fontAlgn="base" hangingPunct="1">
                <a:spcBef>
                  <a:spcPct val="0"/>
                </a:spcBef>
                <a:spcAft>
                  <a:spcPct val="0"/>
                </a:spcAft>
                <a:buFontTx/>
                <a:buNone/>
              </a:pPr>
              <a:endParaRPr lang="en-GB" altLang="en-US" sz="1600" b="1">
                <a:solidFill>
                  <a:srgbClr val="FFFFFF"/>
                </a:solidFill>
              </a:endParaRPr>
            </a:p>
          </p:txBody>
        </p:sp>
      </p:grpSp>
      <p:sp>
        <p:nvSpPr>
          <p:cNvPr id="48158" name="Text Box 34"/>
          <p:cNvSpPr txBox="1">
            <a:spLocks noChangeArrowheads="1"/>
          </p:cNvSpPr>
          <p:nvPr/>
        </p:nvSpPr>
        <p:spPr bwMode="auto">
          <a:xfrm>
            <a:off x="1524000" y="6583364"/>
            <a:ext cx="9858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800">
                <a:solidFill>
                  <a:schemeClr val="tx1"/>
                </a:solidFill>
                <a:latin typeface="Arial Narrow" pitchFamily="34" charset="0"/>
              </a:defRPr>
            </a:lvl1pPr>
            <a:lvl2pPr marL="742950" indent="-285750" eaLnBrk="0" hangingPunct="0">
              <a:spcBef>
                <a:spcPct val="20000"/>
              </a:spcBef>
              <a:buFont typeface="Arial" pitchFamily="34" charset="0"/>
              <a:buChar char="–"/>
              <a:defRPr sz="2400">
                <a:solidFill>
                  <a:schemeClr val="tx1"/>
                </a:solidFill>
                <a:latin typeface="Arial Narrow" pitchFamily="34" charset="0"/>
              </a:defRPr>
            </a:lvl2pPr>
            <a:lvl3pPr marL="1143000" indent="-228600" eaLnBrk="0" hangingPunct="0">
              <a:spcBef>
                <a:spcPct val="20000"/>
              </a:spcBef>
              <a:buChar char="•"/>
              <a:defRPr sz="20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Narrow" pitchFamily="34" charset="0"/>
              </a:defRPr>
            </a:lvl5pPr>
            <a:lvl6pPr marL="2514600" indent="-228600" eaLnBrk="0" fontAlgn="base" hangingPunct="0">
              <a:spcBef>
                <a:spcPct val="20000"/>
              </a:spcBef>
              <a:spcAft>
                <a:spcPct val="0"/>
              </a:spcAft>
              <a:buChar char="»"/>
              <a:defRPr>
                <a:solidFill>
                  <a:schemeClr val="tx1"/>
                </a:solidFill>
                <a:latin typeface="Arial Narrow" pitchFamily="34" charset="0"/>
              </a:defRPr>
            </a:lvl6pPr>
            <a:lvl7pPr marL="2971800" indent="-228600" eaLnBrk="0" fontAlgn="base" hangingPunct="0">
              <a:spcBef>
                <a:spcPct val="20000"/>
              </a:spcBef>
              <a:spcAft>
                <a:spcPct val="0"/>
              </a:spcAft>
              <a:buChar char="»"/>
              <a:defRPr>
                <a:solidFill>
                  <a:schemeClr val="tx1"/>
                </a:solidFill>
                <a:latin typeface="Arial Narrow" pitchFamily="34" charset="0"/>
              </a:defRPr>
            </a:lvl7pPr>
            <a:lvl8pPr marL="3429000" indent="-228600" eaLnBrk="0" fontAlgn="base" hangingPunct="0">
              <a:spcBef>
                <a:spcPct val="20000"/>
              </a:spcBef>
              <a:spcAft>
                <a:spcPct val="0"/>
              </a:spcAft>
              <a:buChar char="»"/>
              <a:defRPr>
                <a:solidFill>
                  <a:schemeClr val="tx1"/>
                </a:solidFill>
                <a:latin typeface="Arial Narrow" pitchFamily="34" charset="0"/>
              </a:defRPr>
            </a:lvl8pPr>
            <a:lvl9pPr marL="3886200" indent="-228600" eaLnBrk="0" fontAlgn="base" hangingPunct="0">
              <a:spcBef>
                <a:spcPct val="20000"/>
              </a:spcBef>
              <a:spcAft>
                <a:spcPct val="0"/>
              </a:spcAft>
              <a:buChar char="»"/>
              <a:defRPr>
                <a:solidFill>
                  <a:schemeClr val="tx1"/>
                </a:solidFill>
                <a:latin typeface="Arial Narrow" pitchFamily="34" charset="0"/>
              </a:defRPr>
            </a:lvl9pPr>
          </a:lstStyle>
          <a:p>
            <a:pPr eaLnBrk="1" fontAlgn="base" hangingPunct="1">
              <a:spcBef>
                <a:spcPct val="0"/>
              </a:spcBef>
              <a:spcAft>
                <a:spcPct val="0"/>
              </a:spcAft>
              <a:buFontTx/>
              <a:buNone/>
            </a:pPr>
            <a:r>
              <a:rPr lang="en-GB" altLang="en-US" sz="1200">
                <a:solidFill>
                  <a:srgbClr val="FFFFFF"/>
                </a:solidFill>
              </a:rPr>
              <a:t>JAN/32017-11</a:t>
            </a:r>
            <a:endParaRPr lang="en-US" altLang="en-US" sz="1200">
              <a:solidFill>
                <a:srgbClr val="FFFFFF"/>
              </a:solidFill>
            </a:endParaRPr>
          </a:p>
        </p:txBody>
      </p:sp>
    </p:spTree>
    <p:extLst>
      <p:ext uri="{BB962C8B-B14F-4D97-AF65-F5344CB8AC3E}">
        <p14:creationId xmlns:p14="http://schemas.microsoft.com/office/powerpoint/2010/main" val="7480078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2201"/>
                                        </p:tgtEl>
                                        <p:attrNameLst>
                                          <p:attrName>style.visibility</p:attrName>
                                        </p:attrNameLst>
                                      </p:cBhvr>
                                      <p:to>
                                        <p:strVal val="visible"/>
                                      </p:to>
                                    </p:set>
                                    <p:animEffect transition="in" filter="wipe(left)">
                                      <p:cBhvr>
                                        <p:cTn id="7" dur="2000"/>
                                        <p:tgtEl>
                                          <p:spTgt spid="39220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79963"/>
                                        </p:tgtEl>
                                        <p:attrNameLst>
                                          <p:attrName>style.visibility</p:attrName>
                                        </p:attrNameLst>
                                      </p:cBhvr>
                                      <p:to>
                                        <p:strVal val="visible"/>
                                      </p:to>
                                    </p:set>
                                    <p:animEffect transition="in" filter="wipe(left)">
                                      <p:cBhvr>
                                        <p:cTn id="10" dur="2000"/>
                                        <p:tgtEl>
                                          <p:spTgt spid="67996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92200"/>
                                        </p:tgtEl>
                                        <p:attrNameLst>
                                          <p:attrName>style.visibility</p:attrName>
                                        </p:attrNameLst>
                                      </p:cBhvr>
                                      <p:to>
                                        <p:strVal val="visible"/>
                                      </p:to>
                                    </p:set>
                                    <p:animEffect transition="in" filter="wipe(left)">
                                      <p:cBhvr>
                                        <p:cTn id="15" dur="2000"/>
                                        <p:tgtEl>
                                          <p:spTgt spid="39220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79965"/>
                                        </p:tgtEl>
                                        <p:attrNameLst>
                                          <p:attrName>style.visibility</p:attrName>
                                        </p:attrNameLst>
                                      </p:cBhvr>
                                      <p:to>
                                        <p:strVal val="visible"/>
                                      </p:to>
                                    </p:set>
                                    <p:animEffect transition="in" filter="wipe(left)">
                                      <p:cBhvr>
                                        <p:cTn id="18" dur="2000"/>
                                        <p:tgtEl>
                                          <p:spTgt spid="67996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92206"/>
                                        </p:tgtEl>
                                        <p:attrNameLst>
                                          <p:attrName>style.visibility</p:attrName>
                                        </p:attrNameLst>
                                      </p:cBhvr>
                                      <p:to>
                                        <p:strVal val="visible"/>
                                      </p:to>
                                    </p:set>
                                    <p:animEffect transition="in" filter="wipe(left)">
                                      <p:cBhvr>
                                        <p:cTn id="23" dur="2000"/>
                                        <p:tgtEl>
                                          <p:spTgt spid="39220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79958"/>
                                        </p:tgtEl>
                                        <p:attrNameLst>
                                          <p:attrName>style.visibility</p:attrName>
                                        </p:attrNameLst>
                                      </p:cBhvr>
                                      <p:to>
                                        <p:strVal val="visible"/>
                                      </p:to>
                                    </p:set>
                                    <p:animEffect transition="in" filter="wipe(left)">
                                      <p:cBhvr>
                                        <p:cTn id="26" dur="2000"/>
                                        <p:tgtEl>
                                          <p:spTgt spid="67995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92202"/>
                                        </p:tgtEl>
                                        <p:attrNameLst>
                                          <p:attrName>style.visibility</p:attrName>
                                        </p:attrNameLst>
                                      </p:cBhvr>
                                      <p:to>
                                        <p:strVal val="visible"/>
                                      </p:to>
                                    </p:set>
                                    <p:animEffect transition="in" filter="wipe(left)">
                                      <p:cBhvr>
                                        <p:cTn id="31" dur="2000"/>
                                        <p:tgtEl>
                                          <p:spTgt spid="39220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679961"/>
                                        </p:tgtEl>
                                        <p:attrNameLst>
                                          <p:attrName>style.visibility</p:attrName>
                                        </p:attrNameLst>
                                      </p:cBhvr>
                                      <p:to>
                                        <p:strVal val="visible"/>
                                      </p:to>
                                    </p:set>
                                    <p:animEffect transition="in" filter="wipe(left)">
                                      <p:cBhvr>
                                        <p:cTn id="34" dur="2000"/>
                                        <p:tgtEl>
                                          <p:spTgt spid="67996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92204"/>
                                        </p:tgtEl>
                                        <p:attrNameLst>
                                          <p:attrName>style.visibility</p:attrName>
                                        </p:attrNameLst>
                                      </p:cBhvr>
                                      <p:to>
                                        <p:strVal val="visible"/>
                                      </p:to>
                                    </p:set>
                                    <p:animEffect transition="in" filter="wipe(left)">
                                      <p:cBhvr>
                                        <p:cTn id="39" dur="2000"/>
                                        <p:tgtEl>
                                          <p:spTgt spid="39220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79960"/>
                                        </p:tgtEl>
                                        <p:attrNameLst>
                                          <p:attrName>style.visibility</p:attrName>
                                        </p:attrNameLst>
                                      </p:cBhvr>
                                      <p:to>
                                        <p:strVal val="visible"/>
                                      </p:to>
                                    </p:set>
                                    <p:animEffect transition="in" filter="wipe(left)">
                                      <p:cBhvr>
                                        <p:cTn id="42" dur="2000"/>
                                        <p:tgtEl>
                                          <p:spTgt spid="67996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92205"/>
                                        </p:tgtEl>
                                        <p:attrNameLst>
                                          <p:attrName>style.visibility</p:attrName>
                                        </p:attrNameLst>
                                      </p:cBhvr>
                                      <p:to>
                                        <p:strVal val="visible"/>
                                      </p:to>
                                    </p:set>
                                    <p:animEffect transition="in" filter="wipe(left)">
                                      <p:cBhvr>
                                        <p:cTn id="45" dur="2000"/>
                                        <p:tgtEl>
                                          <p:spTgt spid="392205"/>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679959"/>
                                        </p:tgtEl>
                                        <p:attrNameLst>
                                          <p:attrName>style.visibility</p:attrName>
                                        </p:attrNameLst>
                                      </p:cBhvr>
                                      <p:to>
                                        <p:strVal val="visible"/>
                                      </p:to>
                                    </p:set>
                                    <p:animEffect transition="in" filter="wipe(left)">
                                      <p:cBhvr>
                                        <p:cTn id="48" dur="2000"/>
                                        <p:tgtEl>
                                          <p:spTgt spid="67995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679967"/>
                                        </p:tgtEl>
                                        <p:attrNameLst>
                                          <p:attrName>style.visibility</p:attrName>
                                        </p:attrNameLst>
                                      </p:cBhvr>
                                      <p:to>
                                        <p:strVal val="visible"/>
                                      </p:to>
                                    </p:set>
                                    <p:animEffect transition="in" filter="wipe(left)">
                                      <p:cBhvr>
                                        <p:cTn id="53" dur="1000"/>
                                        <p:tgtEl>
                                          <p:spTgt spid="679967"/>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79966"/>
                                        </p:tgtEl>
                                        <p:attrNameLst>
                                          <p:attrName>style.visibility</p:attrName>
                                        </p:attrNameLst>
                                      </p:cBhvr>
                                      <p:to>
                                        <p:strVal val="visible"/>
                                      </p:to>
                                    </p:set>
                                    <p:animEffect transition="in" filter="wipe(left)">
                                      <p:cBhvr>
                                        <p:cTn id="56" dur="1000"/>
                                        <p:tgtEl>
                                          <p:spTgt spid="679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200" grpId="0" animBg="1"/>
      <p:bldP spid="392201" grpId="0" animBg="1"/>
      <p:bldP spid="392202" grpId="0" animBg="1"/>
      <p:bldP spid="392204" grpId="0" animBg="1"/>
      <p:bldP spid="392205" grpId="0" animBg="1"/>
      <p:bldP spid="392206" grpId="0" animBg="1"/>
      <p:bldP spid="679958" grpId="0" animBg="1"/>
      <p:bldP spid="679959" grpId="0" animBg="1"/>
      <p:bldP spid="679960" grpId="0" animBg="1"/>
      <p:bldP spid="679961" grpId="0" animBg="1"/>
      <p:bldP spid="679963" grpId="0" animBg="1"/>
      <p:bldP spid="679965" grpId="0" animBg="1"/>
      <p:bldP spid="6799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 y="1"/>
            <a:ext cx="12191999" cy="7030939"/>
          </a:xfrm>
          <a:prstGeom prst="rect">
            <a:avLst/>
          </a:prstGeom>
        </p:spPr>
      </p:pic>
      <p:sp>
        <p:nvSpPr>
          <p:cNvPr id="4" name="Title 3"/>
          <p:cNvSpPr>
            <a:spLocks noGrp="1"/>
          </p:cNvSpPr>
          <p:nvPr>
            <p:ph type="title"/>
          </p:nvPr>
        </p:nvSpPr>
        <p:spPr/>
        <p:txBody>
          <a:bodyPr/>
          <a:lstStyle/>
          <a:p>
            <a:endParaRPr lang="en-GB" dirty="0"/>
          </a:p>
        </p:txBody>
      </p:sp>
    </p:spTree>
    <p:extLst>
      <p:ext uri="{BB962C8B-B14F-4D97-AF65-F5344CB8AC3E}">
        <p14:creationId xmlns:p14="http://schemas.microsoft.com/office/powerpoint/2010/main" val="1978427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45382"/>
          </a:xfrm>
        </p:spPr>
        <p:txBody>
          <a:bodyPr/>
          <a:lstStyle/>
          <a:p>
            <a:r>
              <a:rPr lang="en-GB" dirty="0" smtClean="0"/>
              <a:t>                 </a:t>
            </a:r>
            <a:r>
              <a:rPr lang="en-GB" sz="5400" b="1" dirty="0" smtClean="0">
                <a:solidFill>
                  <a:srgbClr val="C00000"/>
                </a:solidFill>
              </a:rPr>
              <a:t>DIABETIC COMPLICATIONS</a:t>
            </a:r>
            <a:br>
              <a:rPr lang="en-GB" sz="5400" b="1" dirty="0" smtClean="0">
                <a:solidFill>
                  <a:srgbClr val="C00000"/>
                </a:solidFill>
              </a:rPr>
            </a:br>
            <a:r>
              <a:rPr lang="en-GB" sz="5400" b="1" dirty="0">
                <a:solidFill>
                  <a:srgbClr val="C00000"/>
                </a:solidFill>
              </a:rPr>
              <a:t/>
            </a:r>
            <a:br>
              <a:rPr lang="en-GB" sz="5400" b="1" dirty="0">
                <a:solidFill>
                  <a:srgbClr val="C00000"/>
                </a:solidFill>
              </a:rPr>
            </a:br>
            <a:r>
              <a:rPr lang="en-GB" dirty="0" smtClean="0"/>
              <a:t>MICRO-VASCULAR</a:t>
            </a:r>
            <a:br>
              <a:rPr lang="en-GB" dirty="0" smtClean="0"/>
            </a:br>
            <a:r>
              <a:rPr lang="en-GB" dirty="0"/>
              <a:t/>
            </a:r>
            <a:br>
              <a:rPr lang="en-GB" dirty="0"/>
            </a:br>
            <a:r>
              <a:rPr lang="en-GB" dirty="0" smtClean="0"/>
              <a:t>MACROVASULAR</a:t>
            </a:r>
            <a:br>
              <a:rPr lang="en-GB" dirty="0" smtClean="0"/>
            </a:br>
            <a:endParaRPr lang="en-GB" dirty="0"/>
          </a:p>
        </p:txBody>
      </p:sp>
    </p:spTree>
    <p:extLst>
      <p:ext uri="{BB962C8B-B14F-4D97-AF65-F5344CB8AC3E}">
        <p14:creationId xmlns:p14="http://schemas.microsoft.com/office/powerpoint/2010/main" val="305261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8197"/>
            <a:ext cx="12192000" cy="6836315"/>
          </a:xfrm>
          <a:prstGeom prst="rect">
            <a:avLst/>
          </a:prstGeom>
        </p:spPr>
      </p:pic>
    </p:spTree>
    <p:extLst>
      <p:ext uri="{BB962C8B-B14F-4D97-AF65-F5344CB8AC3E}">
        <p14:creationId xmlns:p14="http://schemas.microsoft.com/office/powerpoint/2010/main" val="3060751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Grp="1" noChangeAspect="1"/>
          </p:cNvGraphicFramePr>
          <p:nvPr>
            <p:ph type="title"/>
            <p:extLst>
              <p:ext uri="{D42A27DB-BD31-4B8C-83A1-F6EECF244321}">
                <p14:modId xmlns:p14="http://schemas.microsoft.com/office/powerpoint/2010/main" val="2980416922"/>
              </p:ext>
            </p:extLst>
          </p:nvPr>
        </p:nvGraphicFramePr>
        <p:xfrm>
          <a:off x="1468581" y="147306"/>
          <a:ext cx="9140825" cy="6853237"/>
        </p:xfrm>
        <a:graphic>
          <a:graphicData uri="http://schemas.openxmlformats.org/presentationml/2006/ole">
            <mc:AlternateContent xmlns:mc="http://schemas.openxmlformats.org/markup-compatibility/2006">
              <mc:Choice xmlns:v="urn:schemas-microsoft-com:vml" Requires="v">
                <p:oleObj spid="_x0000_s1129" name="Slide" r:id="rId4" imgW="4288581" imgH="3214077" progId="PowerPoint.Slide.8">
                  <p:embed/>
                </p:oleObj>
              </mc:Choice>
              <mc:Fallback>
                <p:oleObj name="Slide" r:id="rId4" imgW="4288581" imgH="3214077" progId="PowerPoint.Slide.8">
                  <p:embed/>
                  <p:pic>
                    <p:nvPicPr>
                      <p:cNvPr id="0" name="Picture 1038"/>
                      <p:cNvPicPr>
                        <a:picLocks noChangeAspect="1" noChangeArrowheads="1"/>
                      </p:cNvPicPr>
                      <p:nvPr/>
                    </p:nvPicPr>
                    <p:blipFill>
                      <a:blip r:embed="rId5"/>
                      <a:srcRect/>
                      <a:stretch>
                        <a:fillRect/>
                      </a:stretch>
                    </p:blipFill>
                    <p:spPr bwMode="auto">
                      <a:xfrm>
                        <a:off x="1468581" y="147306"/>
                        <a:ext cx="9140825" cy="6853237"/>
                      </a:xfrm>
                      <a:prstGeom prst="rect">
                        <a:avLst/>
                      </a:prstGeom>
                      <a:noFill/>
                      <a:ln>
                        <a:noFill/>
                      </a:ln>
                      <a:effectLst/>
                      <a:extLst/>
                    </p:spPr>
                  </p:pic>
                </p:oleObj>
              </mc:Fallback>
            </mc:AlternateContent>
          </a:graphicData>
        </a:graphic>
      </p:graphicFrame>
      <p:sp>
        <p:nvSpPr>
          <p:cNvPr id="5124" name="Oval 4"/>
          <p:cNvSpPr>
            <a:spLocks noChangeArrowheads="1"/>
          </p:cNvSpPr>
          <p:nvPr/>
        </p:nvSpPr>
        <p:spPr bwMode="auto">
          <a:xfrm>
            <a:off x="3860858" y="1989600"/>
            <a:ext cx="3522663" cy="1584325"/>
          </a:xfrm>
          <a:prstGeom prst="ellipse">
            <a:avLst/>
          </a:prstGeom>
          <a:solidFill>
            <a:srgbClr val="FF00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50000"/>
              </a:spcBef>
              <a:buClrTx/>
              <a:buSzTx/>
              <a:buFontTx/>
              <a:buNone/>
            </a:pPr>
            <a:r>
              <a:rPr lang="en-GB" altLang="en-US" sz="2000">
                <a:solidFill>
                  <a:schemeClr val="accent2"/>
                </a:solidFill>
                <a:latin typeface="Arial" pitchFamily="34" charset="0"/>
              </a:rPr>
              <a:t>PEARLS FOR YOUR</a:t>
            </a:r>
          </a:p>
          <a:p>
            <a:pPr algn="ctr" eaLnBrk="1" hangingPunct="1">
              <a:spcBef>
                <a:spcPct val="50000"/>
              </a:spcBef>
              <a:buClrTx/>
              <a:buSzTx/>
              <a:buFontTx/>
              <a:buNone/>
            </a:pPr>
            <a:r>
              <a:rPr lang="en-GB" altLang="en-US" sz="2000">
                <a:solidFill>
                  <a:schemeClr val="accent2"/>
                </a:solidFill>
                <a:latin typeface="Arial" pitchFamily="34" charset="0"/>
              </a:rPr>
              <a:t>PRACTICE</a:t>
            </a:r>
            <a:endParaRPr lang="en-GB" altLang="en-US" sz="1800">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0219"/>
            <a:ext cx="10363200" cy="1136072"/>
          </a:xfrm>
        </p:spPr>
        <p:txBody>
          <a:bodyPr/>
          <a:lstStyle/>
          <a:p>
            <a:r>
              <a:rPr lang="en-GB" b="1" dirty="0" smtClean="0">
                <a:solidFill>
                  <a:srgbClr val="FF0000"/>
                </a:solidFill>
              </a:rPr>
              <a:t>Diabetes and heart disease</a:t>
            </a:r>
            <a:endParaRPr lang="en-GB" b="1" dirty="0">
              <a:solidFill>
                <a:srgbClr val="FF0000"/>
              </a:solidFill>
            </a:endParaRPr>
          </a:p>
        </p:txBody>
      </p:sp>
      <p:sp>
        <p:nvSpPr>
          <p:cNvPr id="3" name="Subtitle 2"/>
          <p:cNvSpPr>
            <a:spLocks noGrp="1"/>
          </p:cNvSpPr>
          <p:nvPr>
            <p:ph type="subTitle" idx="1"/>
          </p:nvPr>
        </p:nvSpPr>
        <p:spPr>
          <a:xfrm>
            <a:off x="1524000" y="1496291"/>
            <a:ext cx="9144000" cy="4913745"/>
          </a:xfrm>
        </p:spPr>
        <p:txBody>
          <a:bodyPr>
            <a:normAutofit/>
          </a:bodyPr>
          <a:lstStyle/>
          <a:p>
            <a:endParaRPr lang="en-GB" dirty="0" smtClean="0"/>
          </a:p>
          <a:p>
            <a:r>
              <a:rPr lang="en-GB" sz="3200" dirty="0" smtClean="0"/>
              <a:t>Increased coronary disease ( x 3 )</a:t>
            </a:r>
          </a:p>
          <a:p>
            <a:r>
              <a:rPr lang="en-GB" sz="3200" dirty="0" smtClean="0"/>
              <a:t>More severe disease at presentation</a:t>
            </a:r>
          </a:p>
          <a:p>
            <a:r>
              <a:rPr lang="en-GB" sz="3200" dirty="0" smtClean="0"/>
              <a:t>Atypical presentation </a:t>
            </a:r>
          </a:p>
          <a:p>
            <a:r>
              <a:rPr lang="en-GB" sz="3200" dirty="0" smtClean="0"/>
              <a:t>Increased heart failure ( x 2.5 )</a:t>
            </a:r>
          </a:p>
          <a:p>
            <a:r>
              <a:rPr lang="en-GB" sz="3200" dirty="0" smtClean="0"/>
              <a:t>Abnormal lipid metabolism </a:t>
            </a:r>
          </a:p>
          <a:p>
            <a:r>
              <a:rPr lang="en-GB" sz="3200" dirty="0" smtClean="0"/>
              <a:t>Loss of pre menopausal protection </a:t>
            </a:r>
          </a:p>
          <a:p>
            <a:r>
              <a:rPr lang="en-GB" sz="3200" dirty="0" smtClean="0"/>
              <a:t>Sudden cardiac death</a:t>
            </a:r>
          </a:p>
          <a:p>
            <a:endParaRPr lang="en-GB" dirty="0" smtClean="0"/>
          </a:p>
          <a:p>
            <a:endParaRPr lang="en-GB" dirty="0"/>
          </a:p>
        </p:txBody>
      </p:sp>
    </p:spTree>
    <p:extLst>
      <p:ext uri="{BB962C8B-B14F-4D97-AF65-F5344CB8AC3E}">
        <p14:creationId xmlns:p14="http://schemas.microsoft.com/office/powerpoint/2010/main" val="866792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http://img.medscapestatic.com/article/870/287/Slide22.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78420"/>
            <a:ext cx="11965259" cy="6545765"/>
          </a:xfrm>
          <a:prstGeom prst="rect">
            <a:avLst/>
          </a:prstGeom>
          <a:noFill/>
          <a:ln>
            <a:noFill/>
          </a:ln>
        </p:spPr>
      </p:pic>
    </p:spTree>
    <p:extLst>
      <p:ext uri="{BB962C8B-B14F-4D97-AF65-F5344CB8AC3E}">
        <p14:creationId xmlns:p14="http://schemas.microsoft.com/office/powerpoint/2010/main" val="1064421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MY"/>
          </a:p>
        </p:txBody>
      </p:sp>
      <p:pic>
        <p:nvPicPr>
          <p:cNvPr id="5017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85889" y="1"/>
            <a:ext cx="9282113" cy="6964363"/>
          </a:xfrm>
        </p:spPr>
      </p:pic>
    </p:spTree>
    <p:extLst>
      <p:ext uri="{BB962C8B-B14F-4D97-AF65-F5344CB8AC3E}">
        <p14:creationId xmlns:p14="http://schemas.microsoft.com/office/powerpoint/2010/main" val="3158118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19536" y="228601"/>
            <a:ext cx="8496944" cy="1209674"/>
          </a:xfrm>
        </p:spPr>
        <p:txBody>
          <a:bodyPr>
            <a:normAutofit fontScale="90000"/>
          </a:bodyPr>
          <a:lstStyle/>
          <a:p>
            <a:r>
              <a:rPr lang="en-GB" dirty="0">
                <a:solidFill>
                  <a:schemeClr val="accent1">
                    <a:lumMod val="75000"/>
                  </a:schemeClr>
                </a:solidFill>
              </a:rPr>
              <a:t>UKPDS: Improving HbA</a:t>
            </a:r>
            <a:r>
              <a:rPr lang="en-GB" baseline="-25000" dirty="0">
                <a:solidFill>
                  <a:schemeClr val="accent1">
                    <a:lumMod val="75000"/>
                  </a:schemeClr>
                </a:solidFill>
              </a:rPr>
              <a:t>1c </a:t>
            </a:r>
            <a:r>
              <a:rPr lang="en-GB" dirty="0">
                <a:solidFill>
                  <a:schemeClr val="accent1">
                    <a:lumMod val="75000"/>
                  </a:schemeClr>
                </a:solidFill>
              </a:rPr>
              <a:t>control </a:t>
            </a:r>
            <a:br>
              <a:rPr lang="en-GB" dirty="0">
                <a:solidFill>
                  <a:schemeClr val="accent1">
                    <a:lumMod val="75000"/>
                  </a:schemeClr>
                </a:solidFill>
              </a:rPr>
            </a:br>
            <a:r>
              <a:rPr lang="en-GB" dirty="0">
                <a:solidFill>
                  <a:schemeClr val="accent1">
                    <a:lumMod val="75000"/>
                  </a:schemeClr>
                </a:solidFill>
              </a:rPr>
              <a:t>reduces diabetes-related complications</a:t>
            </a:r>
            <a:r>
              <a:rPr lang="en-GB" baseline="30000" dirty="0">
                <a:solidFill>
                  <a:schemeClr val="accent1">
                    <a:lumMod val="75000"/>
                  </a:schemeClr>
                </a:solidFill>
              </a:rPr>
              <a:t>1</a:t>
            </a:r>
            <a:endParaRPr lang="en-US" dirty="0">
              <a:solidFill>
                <a:schemeClr val="accent1">
                  <a:lumMod val="75000"/>
                </a:schemeClr>
              </a:solidFill>
            </a:endParaRPr>
          </a:p>
        </p:txBody>
      </p:sp>
      <p:sp>
        <p:nvSpPr>
          <p:cNvPr id="6" name="Text Box 23"/>
          <p:cNvSpPr txBox="1">
            <a:spLocks noChangeArrowheads="1"/>
          </p:cNvSpPr>
          <p:nvPr/>
        </p:nvSpPr>
        <p:spPr bwMode="auto">
          <a:xfrm rot="16200000">
            <a:off x="948557" y="3463013"/>
            <a:ext cx="2128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000">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defTabSz="457200">
              <a:defRPr>
                <a:solidFill>
                  <a:schemeClr val="tx1"/>
                </a:solidFill>
                <a:latin typeface="Arial" charset="0"/>
                <a:ea typeface="ＭＳ Ｐゴシック" charset="0"/>
              </a:defRPr>
            </a:lvl3pPr>
            <a:lvl4pPr marL="1600200" defTabSz="457200">
              <a:defRPr sz="1600">
                <a:solidFill>
                  <a:schemeClr val="tx1"/>
                </a:solidFill>
                <a:latin typeface="Arial" charset="0"/>
                <a:ea typeface="ＭＳ Ｐゴシック" charset="0"/>
              </a:defRPr>
            </a:lvl4pPr>
            <a:lvl5pPr marL="2057400" defTabSz="457200">
              <a:defRPr sz="1600">
                <a:solidFill>
                  <a:schemeClr val="tx1"/>
                </a:solidFill>
                <a:latin typeface="Arial" charset="0"/>
                <a:ea typeface="ＭＳ Ｐゴシック" charset="0"/>
              </a:defRPr>
            </a:lvl5pPr>
            <a:lvl6pPr marL="2514600" defTabSz="457200" eaLnBrk="0" hangingPunct="0">
              <a:defRPr sz="1600">
                <a:solidFill>
                  <a:schemeClr val="tx1"/>
                </a:solidFill>
                <a:latin typeface="Arial" charset="0"/>
                <a:ea typeface="ＭＳ Ｐゴシック" charset="0"/>
              </a:defRPr>
            </a:lvl6pPr>
            <a:lvl7pPr marL="2971800" defTabSz="457200" eaLnBrk="0" hangingPunct="0">
              <a:defRPr sz="1600">
                <a:solidFill>
                  <a:schemeClr val="tx1"/>
                </a:solidFill>
                <a:latin typeface="Arial" charset="0"/>
                <a:ea typeface="ＭＳ Ｐゴシック" charset="0"/>
              </a:defRPr>
            </a:lvl7pPr>
            <a:lvl8pPr marL="3429000" defTabSz="457200" eaLnBrk="0" hangingPunct="0">
              <a:defRPr sz="1600">
                <a:solidFill>
                  <a:schemeClr val="tx1"/>
                </a:solidFill>
                <a:latin typeface="Arial" charset="0"/>
                <a:ea typeface="ＭＳ Ｐゴシック" charset="0"/>
              </a:defRPr>
            </a:lvl8pPr>
            <a:lvl9pPr marL="3886200" defTabSz="457200" eaLnBrk="0" hangingPunct="0">
              <a:defRPr sz="1600">
                <a:solidFill>
                  <a:schemeClr val="tx1"/>
                </a:solidFill>
                <a:latin typeface="Arial" charset="0"/>
                <a:ea typeface="ＭＳ Ｐゴシック" charset="0"/>
              </a:defRPr>
            </a:lvl9pPr>
          </a:lstStyle>
          <a:p>
            <a:pPr algn="ctr"/>
            <a:r>
              <a:rPr lang="en-US" sz="1400" dirty="0">
                <a:solidFill>
                  <a:schemeClr val="tx1">
                    <a:lumMod val="75000"/>
                    <a:lumOff val="25000"/>
                  </a:schemeClr>
                </a:solidFill>
                <a:latin typeface="+mn-lt"/>
                <a:cs typeface="Arial" charset="0"/>
              </a:rPr>
              <a:t>Adjusted incidence </a:t>
            </a:r>
            <a:br>
              <a:rPr lang="en-US" sz="1400" dirty="0">
                <a:solidFill>
                  <a:schemeClr val="tx1">
                    <a:lumMod val="75000"/>
                    <a:lumOff val="25000"/>
                  </a:schemeClr>
                </a:solidFill>
                <a:latin typeface="+mn-lt"/>
                <a:cs typeface="Arial" charset="0"/>
              </a:rPr>
            </a:br>
            <a:r>
              <a:rPr lang="en-US" sz="1400" dirty="0">
                <a:solidFill>
                  <a:schemeClr val="tx1">
                    <a:lumMod val="75000"/>
                    <a:lumOff val="25000"/>
                  </a:schemeClr>
                </a:solidFill>
                <a:latin typeface="+mn-lt"/>
                <a:cs typeface="Arial" charset="0"/>
              </a:rPr>
              <a:t>per 1,000 person years (%)</a:t>
            </a:r>
          </a:p>
        </p:txBody>
      </p:sp>
      <p:sp>
        <p:nvSpPr>
          <p:cNvPr id="9" name="Text Box 24"/>
          <p:cNvSpPr txBox="1">
            <a:spLocks noChangeArrowheads="1"/>
          </p:cNvSpPr>
          <p:nvPr/>
        </p:nvSpPr>
        <p:spPr bwMode="auto">
          <a:xfrm>
            <a:off x="3810000" y="5745511"/>
            <a:ext cx="16068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2000">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defTabSz="457200">
              <a:defRPr>
                <a:solidFill>
                  <a:schemeClr val="tx1"/>
                </a:solidFill>
                <a:latin typeface="Arial" charset="0"/>
                <a:ea typeface="ＭＳ Ｐゴシック" charset="0"/>
              </a:defRPr>
            </a:lvl3pPr>
            <a:lvl4pPr marL="1600200" defTabSz="457200">
              <a:defRPr sz="1600">
                <a:solidFill>
                  <a:schemeClr val="tx1"/>
                </a:solidFill>
                <a:latin typeface="Arial" charset="0"/>
                <a:ea typeface="ＭＳ Ｐゴシック" charset="0"/>
              </a:defRPr>
            </a:lvl4pPr>
            <a:lvl5pPr marL="2057400" defTabSz="457200">
              <a:defRPr sz="1600">
                <a:solidFill>
                  <a:schemeClr val="tx1"/>
                </a:solidFill>
                <a:latin typeface="Arial" charset="0"/>
                <a:ea typeface="ＭＳ Ｐゴシック" charset="0"/>
              </a:defRPr>
            </a:lvl5pPr>
            <a:lvl6pPr marL="2514600" defTabSz="457200" eaLnBrk="0" hangingPunct="0">
              <a:defRPr sz="1600">
                <a:solidFill>
                  <a:schemeClr val="tx1"/>
                </a:solidFill>
                <a:latin typeface="Arial" charset="0"/>
                <a:ea typeface="ＭＳ Ｐゴシック" charset="0"/>
              </a:defRPr>
            </a:lvl6pPr>
            <a:lvl7pPr marL="2971800" defTabSz="457200" eaLnBrk="0" hangingPunct="0">
              <a:defRPr sz="1600">
                <a:solidFill>
                  <a:schemeClr val="tx1"/>
                </a:solidFill>
                <a:latin typeface="Arial" charset="0"/>
                <a:ea typeface="ＭＳ Ｐゴシック" charset="0"/>
              </a:defRPr>
            </a:lvl7pPr>
            <a:lvl8pPr marL="3429000" defTabSz="457200" eaLnBrk="0" hangingPunct="0">
              <a:defRPr sz="1600">
                <a:solidFill>
                  <a:schemeClr val="tx1"/>
                </a:solidFill>
                <a:latin typeface="Arial" charset="0"/>
                <a:ea typeface="ＭＳ Ｐゴシック" charset="0"/>
              </a:defRPr>
            </a:lvl8pPr>
            <a:lvl9pPr marL="3886200" defTabSz="457200" eaLnBrk="0" hangingPunct="0">
              <a:defRPr sz="1600">
                <a:solidFill>
                  <a:schemeClr val="tx1"/>
                </a:solidFill>
                <a:latin typeface="Arial" charset="0"/>
                <a:ea typeface="ＭＳ Ｐゴシック" charset="0"/>
              </a:defRPr>
            </a:lvl9pPr>
          </a:lstStyle>
          <a:p>
            <a:r>
              <a:rPr lang="en-US" sz="1400" dirty="0">
                <a:solidFill>
                  <a:schemeClr val="tx1">
                    <a:lumMod val="75000"/>
                    <a:lumOff val="25000"/>
                  </a:schemeClr>
                </a:solidFill>
                <a:latin typeface="+mn-lt"/>
                <a:cs typeface="Arial" charset="0"/>
              </a:rPr>
              <a:t>Mean HbA</a:t>
            </a:r>
            <a:r>
              <a:rPr lang="en-US" sz="1400" baseline="-25000" dirty="0">
                <a:solidFill>
                  <a:schemeClr val="tx1">
                    <a:lumMod val="75000"/>
                    <a:lumOff val="25000"/>
                  </a:schemeClr>
                </a:solidFill>
                <a:latin typeface="+mn-lt"/>
                <a:cs typeface="Arial" charset="0"/>
              </a:rPr>
              <a:t>1c </a:t>
            </a:r>
            <a:r>
              <a:rPr lang="en-US" sz="1400" dirty="0">
                <a:solidFill>
                  <a:schemeClr val="tx1">
                    <a:lumMod val="75000"/>
                    <a:lumOff val="25000"/>
                  </a:schemeClr>
                </a:solidFill>
                <a:latin typeface="+mn-lt"/>
                <a:cs typeface="Arial" charset="0"/>
              </a:rPr>
              <a:t>(%)</a:t>
            </a:r>
          </a:p>
        </p:txBody>
      </p:sp>
      <p:sp>
        <p:nvSpPr>
          <p:cNvPr id="10" name="Rectangle 2"/>
          <p:cNvSpPr>
            <a:spLocks noChangeArrowheads="1"/>
          </p:cNvSpPr>
          <p:nvPr/>
        </p:nvSpPr>
        <p:spPr bwMode="auto">
          <a:xfrm>
            <a:off x="6272213" y="1725961"/>
            <a:ext cx="1835150" cy="58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136525" rIns="92075" bIns="136525">
            <a:spAutoFit/>
          </a:bodyPr>
          <a:lstStyle/>
          <a:p>
            <a:pPr algn="ctr" defTabSz="457200">
              <a:lnSpc>
                <a:spcPct val="60000"/>
              </a:lnSpc>
              <a:spcBef>
                <a:spcPct val="50000"/>
              </a:spcBef>
            </a:pPr>
            <a:r>
              <a:rPr lang="en-GB" sz="1200" b="1" dirty="0">
                <a:solidFill>
                  <a:schemeClr val="accent3"/>
                </a:solidFill>
                <a:cs typeface="Arial Unicode MS" charset="0"/>
              </a:rPr>
              <a:t>Every 1% </a:t>
            </a:r>
          </a:p>
          <a:p>
            <a:pPr algn="ctr" defTabSz="457200">
              <a:lnSpc>
                <a:spcPct val="60000"/>
              </a:lnSpc>
              <a:spcBef>
                <a:spcPct val="50000"/>
              </a:spcBef>
            </a:pPr>
            <a:r>
              <a:rPr lang="en-GB" sz="1200" b="1" dirty="0">
                <a:solidFill>
                  <a:schemeClr val="accent3"/>
                </a:solidFill>
                <a:cs typeface="Arial Unicode MS" charset="0"/>
              </a:rPr>
              <a:t>reduction in HbA</a:t>
            </a:r>
            <a:r>
              <a:rPr lang="en-GB" sz="1200" b="1" baseline="-25000" dirty="0">
                <a:solidFill>
                  <a:schemeClr val="accent3"/>
                </a:solidFill>
                <a:cs typeface="Arial Unicode MS" charset="0"/>
              </a:rPr>
              <a:t>1c</a:t>
            </a:r>
          </a:p>
        </p:txBody>
      </p:sp>
      <p:sp>
        <p:nvSpPr>
          <p:cNvPr id="11" name="Rectangle 3"/>
          <p:cNvSpPr>
            <a:spLocks noChangeArrowheads="1"/>
          </p:cNvSpPr>
          <p:nvPr/>
        </p:nvSpPr>
        <p:spPr bwMode="auto">
          <a:xfrm>
            <a:off x="8915401" y="1784698"/>
            <a:ext cx="1489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defTabSz="457200">
              <a:spcBef>
                <a:spcPct val="50000"/>
              </a:spcBef>
            </a:pPr>
            <a:r>
              <a:rPr lang="en-GB" sz="1200" b="1" dirty="0">
                <a:solidFill>
                  <a:srgbClr val="D97C1E"/>
                </a:solidFill>
                <a:cs typeface="Arial Unicode MS" charset="0"/>
              </a:rPr>
              <a:t>Reduced risk (p&lt;0.0001)</a:t>
            </a:r>
          </a:p>
        </p:txBody>
      </p:sp>
      <p:sp>
        <p:nvSpPr>
          <p:cNvPr id="12" name="Freeform 5"/>
          <p:cNvSpPr>
            <a:spLocks/>
          </p:cNvSpPr>
          <p:nvPr/>
        </p:nvSpPr>
        <p:spPr bwMode="auto">
          <a:xfrm>
            <a:off x="6623050" y="2310160"/>
            <a:ext cx="1149350" cy="3486150"/>
          </a:xfrm>
          <a:custGeom>
            <a:avLst/>
            <a:gdLst>
              <a:gd name="T0" fmla="*/ 0 w 912"/>
              <a:gd name="T1" fmla="*/ 2147483647 h 2214"/>
              <a:gd name="T2" fmla="*/ 2147483647 w 912"/>
              <a:gd name="T3" fmla="*/ 2147483647 h 2214"/>
              <a:gd name="T4" fmla="*/ 2147483647 w 912"/>
              <a:gd name="T5" fmla="*/ 0 h 2214"/>
              <a:gd name="T6" fmla="*/ 2147483647 w 912"/>
              <a:gd name="T7" fmla="*/ 0 h 2214"/>
              <a:gd name="T8" fmla="*/ 2147483647 w 912"/>
              <a:gd name="T9" fmla="*/ 2147483647 h 2214"/>
              <a:gd name="T10" fmla="*/ 2147483647 w 912"/>
              <a:gd name="T11" fmla="*/ 2147483647 h 2214"/>
              <a:gd name="T12" fmla="*/ 2147483647 w 912"/>
              <a:gd name="T13" fmla="*/ 2147483647 h 2214"/>
              <a:gd name="T14" fmla="*/ 0 w 912"/>
              <a:gd name="T15" fmla="*/ 2147483647 h 22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2" h="2214">
                <a:moveTo>
                  <a:pt x="0" y="1660"/>
                </a:moveTo>
                <a:lnTo>
                  <a:pt x="155" y="1660"/>
                </a:lnTo>
                <a:lnTo>
                  <a:pt x="155" y="0"/>
                </a:lnTo>
                <a:lnTo>
                  <a:pt x="756" y="0"/>
                </a:lnTo>
                <a:lnTo>
                  <a:pt x="756" y="1660"/>
                </a:lnTo>
                <a:lnTo>
                  <a:pt x="911" y="1660"/>
                </a:lnTo>
                <a:lnTo>
                  <a:pt x="455" y="2213"/>
                </a:lnTo>
                <a:lnTo>
                  <a:pt x="0" y="1660"/>
                </a:lnTo>
              </a:path>
            </a:pathLst>
          </a:custGeom>
          <a:solidFill>
            <a:schemeClr val="accent6">
              <a:lumMod val="20000"/>
              <a:lumOff val="80000"/>
            </a:schemeClr>
          </a:solidFill>
          <a:ln w="12700" cap="rnd" cmpd="sng">
            <a:solidFill>
              <a:schemeClr val="tx1">
                <a:lumMod val="65000"/>
                <a:lumOff val="35000"/>
              </a:schemeClr>
            </a:solidFill>
            <a:prstDash val="solid"/>
            <a:round/>
            <a:headEnd/>
            <a:tailEnd/>
          </a:ln>
          <a:effectLst/>
        </p:spPr>
        <p:txBody>
          <a:bodyPr/>
          <a:lstStyle/>
          <a:p>
            <a:pPr defTabSz="457200">
              <a:defRPr/>
            </a:pPr>
            <a:endParaRPr lang="en-GB">
              <a:solidFill>
                <a:srgbClr val="0053A0"/>
              </a:solidFill>
              <a:latin typeface="Arial Narrow" pitchFamily="34" charset="0"/>
            </a:endParaRPr>
          </a:p>
        </p:txBody>
      </p:sp>
      <p:sp>
        <p:nvSpPr>
          <p:cNvPr id="13" name="Rectangle 6"/>
          <p:cNvSpPr>
            <a:spLocks noChangeArrowheads="1"/>
          </p:cNvSpPr>
          <p:nvPr/>
        </p:nvSpPr>
        <p:spPr bwMode="auto">
          <a:xfrm>
            <a:off x="6858000" y="355476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pPr algn="ctr" defTabSz="457200"/>
            <a:r>
              <a:rPr lang="en-GB" sz="2000" dirty="0">
                <a:solidFill>
                  <a:schemeClr val="tx1">
                    <a:lumMod val="65000"/>
                    <a:lumOff val="35000"/>
                  </a:schemeClr>
                </a:solidFill>
                <a:cs typeface="Arial Unicode MS" charset="0"/>
              </a:rPr>
              <a:t>1%</a:t>
            </a:r>
          </a:p>
        </p:txBody>
      </p:sp>
      <p:sp>
        <p:nvSpPr>
          <p:cNvPr id="14" name="Rectangle 7"/>
          <p:cNvSpPr>
            <a:spLocks noChangeArrowheads="1"/>
          </p:cNvSpPr>
          <p:nvPr/>
        </p:nvSpPr>
        <p:spPr bwMode="auto">
          <a:xfrm>
            <a:off x="7821613" y="2249835"/>
            <a:ext cx="1320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defTabSz="457200"/>
            <a:r>
              <a:rPr lang="en-GB" sz="1200" dirty="0">
                <a:solidFill>
                  <a:schemeClr val="tx2"/>
                </a:solidFill>
                <a:cs typeface="Arial Unicode MS" charset="0"/>
              </a:rPr>
              <a:t>Diabetes-</a:t>
            </a:r>
          </a:p>
          <a:p>
            <a:pPr algn="ctr" defTabSz="457200"/>
            <a:r>
              <a:rPr lang="en-GB" sz="1200" dirty="0">
                <a:solidFill>
                  <a:schemeClr val="tx2"/>
                </a:solidFill>
                <a:cs typeface="Arial Unicode MS" charset="0"/>
              </a:rPr>
              <a:t>related </a:t>
            </a:r>
          </a:p>
          <a:p>
            <a:pPr algn="ctr" defTabSz="457200"/>
            <a:r>
              <a:rPr lang="en-GB" sz="1200" dirty="0">
                <a:solidFill>
                  <a:schemeClr val="tx2"/>
                </a:solidFill>
                <a:cs typeface="Arial Unicode MS" charset="0"/>
              </a:rPr>
              <a:t>deaths</a:t>
            </a:r>
          </a:p>
        </p:txBody>
      </p:sp>
      <p:sp>
        <p:nvSpPr>
          <p:cNvPr id="15" name="Rectangle 8"/>
          <p:cNvSpPr>
            <a:spLocks noChangeArrowheads="1"/>
          </p:cNvSpPr>
          <p:nvPr/>
        </p:nvSpPr>
        <p:spPr bwMode="auto">
          <a:xfrm>
            <a:off x="7781926" y="3310286"/>
            <a:ext cx="1400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defTabSz="457200"/>
            <a:r>
              <a:rPr lang="en-GB" sz="1200">
                <a:solidFill>
                  <a:schemeClr val="tx2"/>
                </a:solidFill>
                <a:cs typeface="Arial Unicode MS" charset="0"/>
              </a:rPr>
              <a:t>Myocardial infarction</a:t>
            </a:r>
          </a:p>
        </p:txBody>
      </p:sp>
      <p:sp>
        <p:nvSpPr>
          <p:cNvPr id="16" name="Rectangle 9"/>
          <p:cNvSpPr>
            <a:spLocks noChangeArrowheads="1"/>
          </p:cNvSpPr>
          <p:nvPr/>
        </p:nvSpPr>
        <p:spPr bwMode="auto">
          <a:xfrm>
            <a:off x="7629526" y="4138961"/>
            <a:ext cx="170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defTabSz="457200"/>
            <a:r>
              <a:rPr lang="en-GB" sz="1200">
                <a:solidFill>
                  <a:schemeClr val="tx2"/>
                </a:solidFill>
                <a:cs typeface="Arial Unicode MS" charset="0"/>
              </a:rPr>
              <a:t>Microvascular complications</a:t>
            </a:r>
          </a:p>
        </p:txBody>
      </p:sp>
      <p:sp>
        <p:nvSpPr>
          <p:cNvPr id="17" name="Rectangle 10"/>
          <p:cNvSpPr>
            <a:spLocks noChangeArrowheads="1"/>
          </p:cNvSpPr>
          <p:nvPr/>
        </p:nvSpPr>
        <p:spPr bwMode="auto">
          <a:xfrm>
            <a:off x="7620000" y="5008910"/>
            <a:ext cx="1676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defTabSz="457200"/>
            <a:r>
              <a:rPr lang="en-GB" sz="1200">
                <a:solidFill>
                  <a:schemeClr val="tx2"/>
                </a:solidFill>
                <a:cs typeface="Arial Unicode MS" charset="0"/>
              </a:rPr>
              <a:t>Amputations or deaths from peripheral vascular disease</a:t>
            </a:r>
          </a:p>
        </p:txBody>
      </p:sp>
      <p:sp>
        <p:nvSpPr>
          <p:cNvPr id="18" name="AutoShape 14"/>
          <p:cNvSpPr>
            <a:spLocks noChangeArrowheads="1"/>
          </p:cNvSpPr>
          <p:nvPr/>
        </p:nvSpPr>
        <p:spPr bwMode="auto">
          <a:xfrm rot="5400000">
            <a:off x="9299575" y="2306985"/>
            <a:ext cx="723900" cy="673100"/>
          </a:xfrm>
          <a:prstGeom prst="homePlate">
            <a:avLst>
              <a:gd name="adj" fmla="val 26897"/>
            </a:avLst>
          </a:prstGeom>
          <a:solidFill>
            <a:schemeClr val="accent6">
              <a:lumMod val="20000"/>
              <a:lumOff val="80000"/>
            </a:schemeClr>
          </a:solidFill>
          <a:ln w="12700">
            <a:solidFill>
              <a:schemeClr val="tx1">
                <a:lumMod val="65000"/>
                <a:lumOff val="35000"/>
              </a:schemeClr>
            </a:solidFill>
            <a:miter lim="800000"/>
            <a:headEnd/>
            <a:tailEnd/>
          </a:ln>
          <a:effectLst/>
        </p:spPr>
        <p:txBody>
          <a:bodyPr wrap="none" anchor="ctr"/>
          <a:lstStyle/>
          <a:p>
            <a:pPr defTabSz="457200">
              <a:defRPr/>
            </a:pPr>
            <a:endParaRPr lang="en-GB">
              <a:solidFill>
                <a:srgbClr val="FFFFFF"/>
              </a:solidFill>
              <a:latin typeface="Arial Narrow" pitchFamily="34" charset="0"/>
            </a:endParaRPr>
          </a:p>
        </p:txBody>
      </p:sp>
      <p:sp>
        <p:nvSpPr>
          <p:cNvPr id="19" name="Rectangle 15"/>
          <p:cNvSpPr>
            <a:spLocks noChangeArrowheads="1"/>
          </p:cNvSpPr>
          <p:nvPr/>
        </p:nvSpPr>
        <p:spPr bwMode="auto">
          <a:xfrm rot="21540000">
            <a:off x="9371013" y="2376836"/>
            <a:ext cx="57626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ctr" defTabSz="457200"/>
            <a:r>
              <a:rPr lang="en-GB" sz="2000" dirty="0">
                <a:solidFill>
                  <a:schemeClr val="tx1">
                    <a:lumMod val="65000"/>
                    <a:lumOff val="35000"/>
                  </a:schemeClr>
                </a:solidFill>
                <a:cs typeface="Arial Unicode MS" charset="0"/>
              </a:rPr>
              <a:t>21%</a:t>
            </a:r>
          </a:p>
        </p:txBody>
      </p:sp>
      <p:sp>
        <p:nvSpPr>
          <p:cNvPr id="20" name="AutoShape 16"/>
          <p:cNvSpPr>
            <a:spLocks noChangeArrowheads="1"/>
          </p:cNvSpPr>
          <p:nvPr/>
        </p:nvSpPr>
        <p:spPr bwMode="auto">
          <a:xfrm rot="5400000">
            <a:off x="9318626" y="3237261"/>
            <a:ext cx="688975" cy="676275"/>
          </a:xfrm>
          <a:prstGeom prst="homePlate">
            <a:avLst>
              <a:gd name="adj" fmla="val 25479"/>
            </a:avLst>
          </a:prstGeom>
          <a:solidFill>
            <a:schemeClr val="accent6">
              <a:lumMod val="20000"/>
              <a:lumOff val="80000"/>
            </a:schemeClr>
          </a:solidFill>
          <a:ln w="9525">
            <a:solidFill>
              <a:schemeClr val="tx1">
                <a:lumMod val="65000"/>
                <a:lumOff val="35000"/>
              </a:schemeClr>
            </a:solidFill>
            <a:miter lim="800000"/>
            <a:headEnd/>
            <a:tailEnd/>
          </a:ln>
          <a:effectLst/>
        </p:spPr>
        <p:txBody>
          <a:bodyPr wrap="none" anchor="ctr"/>
          <a:lstStyle/>
          <a:p>
            <a:pPr defTabSz="457200">
              <a:defRPr/>
            </a:pPr>
            <a:endParaRPr lang="en-GB">
              <a:solidFill>
                <a:srgbClr val="FFFFFF"/>
              </a:solidFill>
              <a:latin typeface="Arial Narrow" pitchFamily="34" charset="0"/>
            </a:endParaRPr>
          </a:p>
        </p:txBody>
      </p:sp>
      <p:sp>
        <p:nvSpPr>
          <p:cNvPr id="21" name="Rectangle 17"/>
          <p:cNvSpPr>
            <a:spLocks noChangeArrowheads="1"/>
          </p:cNvSpPr>
          <p:nvPr/>
        </p:nvSpPr>
        <p:spPr bwMode="auto">
          <a:xfrm rot="21540000">
            <a:off x="9372600" y="3324574"/>
            <a:ext cx="5778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ctr" defTabSz="457200"/>
            <a:r>
              <a:rPr lang="en-GB" sz="2000" dirty="0">
                <a:solidFill>
                  <a:schemeClr val="tx1">
                    <a:lumMod val="65000"/>
                    <a:lumOff val="35000"/>
                  </a:schemeClr>
                </a:solidFill>
                <a:cs typeface="Arial Unicode MS" charset="0"/>
              </a:rPr>
              <a:t>14%</a:t>
            </a:r>
          </a:p>
        </p:txBody>
      </p:sp>
      <p:sp>
        <p:nvSpPr>
          <p:cNvPr id="22" name="AutoShape 18"/>
          <p:cNvSpPr>
            <a:spLocks noChangeArrowheads="1"/>
          </p:cNvSpPr>
          <p:nvPr/>
        </p:nvSpPr>
        <p:spPr bwMode="auto">
          <a:xfrm rot="5400000">
            <a:off x="9310688" y="4167536"/>
            <a:ext cx="688975" cy="673100"/>
          </a:xfrm>
          <a:prstGeom prst="homePlate">
            <a:avLst>
              <a:gd name="adj" fmla="val 25599"/>
            </a:avLst>
          </a:prstGeom>
          <a:solidFill>
            <a:schemeClr val="accent6">
              <a:lumMod val="20000"/>
              <a:lumOff val="80000"/>
            </a:schemeClr>
          </a:solidFill>
          <a:ln w="9525">
            <a:solidFill>
              <a:schemeClr val="tx1">
                <a:lumMod val="65000"/>
                <a:lumOff val="35000"/>
              </a:schemeClr>
            </a:solidFill>
            <a:miter lim="800000"/>
            <a:headEnd/>
            <a:tailEnd/>
          </a:ln>
          <a:effectLst/>
        </p:spPr>
        <p:txBody>
          <a:bodyPr wrap="none" anchor="ctr"/>
          <a:lstStyle/>
          <a:p>
            <a:pPr defTabSz="457200">
              <a:defRPr/>
            </a:pPr>
            <a:endParaRPr lang="en-GB">
              <a:solidFill>
                <a:srgbClr val="FFFFFF"/>
              </a:solidFill>
              <a:latin typeface="Arial Narrow" pitchFamily="34" charset="0"/>
            </a:endParaRPr>
          </a:p>
        </p:txBody>
      </p:sp>
      <p:sp>
        <p:nvSpPr>
          <p:cNvPr id="23" name="Rectangle 19"/>
          <p:cNvSpPr>
            <a:spLocks noChangeArrowheads="1"/>
          </p:cNvSpPr>
          <p:nvPr/>
        </p:nvSpPr>
        <p:spPr bwMode="auto">
          <a:xfrm rot="21540000">
            <a:off x="9366251" y="4253261"/>
            <a:ext cx="5746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ctr" defTabSz="457200"/>
            <a:r>
              <a:rPr lang="en-GB" sz="2000">
                <a:solidFill>
                  <a:schemeClr val="tx1">
                    <a:lumMod val="65000"/>
                    <a:lumOff val="35000"/>
                  </a:schemeClr>
                </a:solidFill>
                <a:cs typeface="Arial Unicode MS" charset="0"/>
              </a:rPr>
              <a:t>37%</a:t>
            </a:r>
          </a:p>
        </p:txBody>
      </p:sp>
      <p:sp>
        <p:nvSpPr>
          <p:cNvPr id="24" name="AutoShape 20"/>
          <p:cNvSpPr>
            <a:spLocks noChangeArrowheads="1"/>
          </p:cNvSpPr>
          <p:nvPr/>
        </p:nvSpPr>
        <p:spPr bwMode="auto">
          <a:xfrm rot="5400000">
            <a:off x="9310688" y="5134323"/>
            <a:ext cx="688975" cy="673100"/>
          </a:xfrm>
          <a:prstGeom prst="homePlate">
            <a:avLst>
              <a:gd name="adj" fmla="val 25599"/>
            </a:avLst>
          </a:prstGeom>
          <a:solidFill>
            <a:schemeClr val="accent6">
              <a:lumMod val="20000"/>
              <a:lumOff val="80000"/>
            </a:schemeClr>
          </a:solidFill>
          <a:ln w="9525">
            <a:solidFill>
              <a:schemeClr val="tx1">
                <a:lumMod val="65000"/>
                <a:lumOff val="35000"/>
              </a:schemeClr>
            </a:solidFill>
            <a:miter lim="800000"/>
            <a:headEnd/>
            <a:tailEnd/>
          </a:ln>
          <a:effectLst/>
        </p:spPr>
        <p:txBody>
          <a:bodyPr wrap="none" anchor="ctr"/>
          <a:lstStyle/>
          <a:p>
            <a:pPr defTabSz="457200">
              <a:defRPr/>
            </a:pPr>
            <a:endParaRPr lang="en-GB">
              <a:solidFill>
                <a:srgbClr val="FFFFFF"/>
              </a:solidFill>
              <a:latin typeface="Arial Narrow" pitchFamily="34" charset="0"/>
            </a:endParaRPr>
          </a:p>
        </p:txBody>
      </p:sp>
      <p:sp>
        <p:nvSpPr>
          <p:cNvPr id="25" name="Rectangle 21"/>
          <p:cNvSpPr>
            <a:spLocks noChangeArrowheads="1"/>
          </p:cNvSpPr>
          <p:nvPr/>
        </p:nvSpPr>
        <p:spPr bwMode="auto">
          <a:xfrm rot="21540000">
            <a:off x="9366251" y="5220049"/>
            <a:ext cx="5746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ctr" defTabSz="457200"/>
            <a:r>
              <a:rPr lang="en-GB" sz="2000" dirty="0">
                <a:solidFill>
                  <a:schemeClr val="tx1">
                    <a:lumMod val="65000"/>
                    <a:lumOff val="35000"/>
                  </a:schemeClr>
                </a:solidFill>
                <a:cs typeface="Arial Unicode MS" charset="0"/>
              </a:rPr>
              <a:t>43%</a:t>
            </a:r>
          </a:p>
        </p:txBody>
      </p:sp>
      <p:sp>
        <p:nvSpPr>
          <p:cNvPr id="26" name="Text Box 27"/>
          <p:cNvSpPr txBox="1">
            <a:spLocks noChangeArrowheads="1"/>
          </p:cNvSpPr>
          <p:nvPr/>
        </p:nvSpPr>
        <p:spPr bwMode="auto">
          <a:xfrm>
            <a:off x="7987174" y="1281461"/>
            <a:ext cx="9357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000">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defTabSz="457200">
              <a:defRPr>
                <a:solidFill>
                  <a:schemeClr val="tx1"/>
                </a:solidFill>
                <a:latin typeface="Arial" charset="0"/>
                <a:ea typeface="ＭＳ Ｐゴシック" charset="0"/>
              </a:defRPr>
            </a:lvl3pPr>
            <a:lvl4pPr marL="1600200" defTabSz="457200">
              <a:defRPr sz="1600">
                <a:solidFill>
                  <a:schemeClr val="tx1"/>
                </a:solidFill>
                <a:latin typeface="Arial" charset="0"/>
                <a:ea typeface="ＭＳ Ｐゴシック" charset="0"/>
              </a:defRPr>
            </a:lvl4pPr>
            <a:lvl5pPr marL="2057400" defTabSz="457200">
              <a:defRPr sz="1600">
                <a:solidFill>
                  <a:schemeClr val="tx1"/>
                </a:solidFill>
                <a:latin typeface="Arial" charset="0"/>
                <a:ea typeface="ＭＳ Ｐゴシック" charset="0"/>
              </a:defRPr>
            </a:lvl5pPr>
            <a:lvl6pPr marL="2514600" defTabSz="457200" eaLnBrk="0" hangingPunct="0">
              <a:defRPr sz="1600">
                <a:solidFill>
                  <a:schemeClr val="tx1"/>
                </a:solidFill>
                <a:latin typeface="Arial" charset="0"/>
                <a:ea typeface="ＭＳ Ｐゴシック" charset="0"/>
              </a:defRPr>
            </a:lvl6pPr>
            <a:lvl7pPr marL="2971800" defTabSz="457200" eaLnBrk="0" hangingPunct="0">
              <a:defRPr sz="1600">
                <a:solidFill>
                  <a:schemeClr val="tx1"/>
                </a:solidFill>
                <a:latin typeface="Arial" charset="0"/>
                <a:ea typeface="ＭＳ Ｐゴシック" charset="0"/>
              </a:defRPr>
            </a:lvl7pPr>
            <a:lvl8pPr marL="3429000" defTabSz="457200" eaLnBrk="0" hangingPunct="0">
              <a:defRPr sz="1600">
                <a:solidFill>
                  <a:schemeClr val="tx1"/>
                </a:solidFill>
                <a:latin typeface="Arial" charset="0"/>
                <a:ea typeface="ＭＳ Ｐゴシック" charset="0"/>
              </a:defRPr>
            </a:lvl8pPr>
            <a:lvl9pPr marL="3886200" defTabSz="457200" eaLnBrk="0" hangingPunct="0">
              <a:defRPr sz="1600">
                <a:solidFill>
                  <a:schemeClr val="tx1"/>
                </a:solidFill>
                <a:latin typeface="Arial" charset="0"/>
                <a:ea typeface="ＭＳ Ｐゴシック" charset="0"/>
              </a:defRPr>
            </a:lvl9pPr>
          </a:lstStyle>
          <a:p>
            <a:pPr algn="ctr"/>
            <a:r>
              <a:rPr lang="en-US" sz="1200" dirty="0">
                <a:solidFill>
                  <a:schemeClr val="tx2"/>
                </a:solidFill>
                <a:latin typeface="+mn-lt"/>
                <a:cs typeface="Arial" charset="0"/>
              </a:rPr>
              <a:t>Relative risk</a:t>
            </a:r>
          </a:p>
        </p:txBody>
      </p:sp>
      <p:sp>
        <p:nvSpPr>
          <p:cNvPr id="27" name="Text Box 28"/>
          <p:cNvSpPr txBox="1">
            <a:spLocks noChangeArrowheads="1"/>
          </p:cNvSpPr>
          <p:nvPr/>
        </p:nvSpPr>
        <p:spPr bwMode="auto">
          <a:xfrm>
            <a:off x="8107815" y="1556793"/>
            <a:ext cx="6944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000">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defTabSz="457200">
              <a:defRPr>
                <a:solidFill>
                  <a:schemeClr val="tx1"/>
                </a:solidFill>
                <a:latin typeface="Arial" charset="0"/>
                <a:ea typeface="ＭＳ Ｐゴシック" charset="0"/>
              </a:defRPr>
            </a:lvl3pPr>
            <a:lvl4pPr marL="1600200" defTabSz="457200">
              <a:defRPr sz="1600">
                <a:solidFill>
                  <a:schemeClr val="tx1"/>
                </a:solidFill>
                <a:latin typeface="Arial" charset="0"/>
                <a:ea typeface="ＭＳ Ｐゴシック" charset="0"/>
              </a:defRPr>
            </a:lvl4pPr>
            <a:lvl5pPr marL="2057400" defTabSz="457200">
              <a:defRPr sz="1600">
                <a:solidFill>
                  <a:schemeClr val="tx1"/>
                </a:solidFill>
                <a:latin typeface="Arial" charset="0"/>
                <a:ea typeface="ＭＳ Ｐゴシック" charset="0"/>
              </a:defRPr>
            </a:lvl5pPr>
            <a:lvl6pPr marL="2514600" defTabSz="457200" eaLnBrk="0" hangingPunct="0">
              <a:defRPr sz="1600">
                <a:solidFill>
                  <a:schemeClr val="tx1"/>
                </a:solidFill>
                <a:latin typeface="Arial" charset="0"/>
                <a:ea typeface="ＭＳ Ｐゴシック" charset="0"/>
              </a:defRPr>
            </a:lvl6pPr>
            <a:lvl7pPr marL="2971800" defTabSz="457200" eaLnBrk="0" hangingPunct="0">
              <a:defRPr sz="1600">
                <a:solidFill>
                  <a:schemeClr val="tx1"/>
                </a:solidFill>
                <a:latin typeface="Arial" charset="0"/>
                <a:ea typeface="ＭＳ Ｐゴシック" charset="0"/>
              </a:defRPr>
            </a:lvl7pPr>
            <a:lvl8pPr marL="3429000" defTabSz="457200" eaLnBrk="0" hangingPunct="0">
              <a:defRPr sz="1600">
                <a:solidFill>
                  <a:schemeClr val="tx1"/>
                </a:solidFill>
                <a:latin typeface="Arial" charset="0"/>
                <a:ea typeface="ＭＳ Ｐゴシック" charset="0"/>
              </a:defRPr>
            </a:lvl8pPr>
            <a:lvl9pPr marL="3886200" defTabSz="457200" eaLnBrk="0" hangingPunct="0">
              <a:defRPr sz="1600">
                <a:solidFill>
                  <a:schemeClr val="tx1"/>
                </a:solidFill>
                <a:latin typeface="Arial" charset="0"/>
                <a:ea typeface="ＭＳ Ｐゴシック" charset="0"/>
              </a:defRPr>
            </a:lvl9pPr>
          </a:lstStyle>
          <a:p>
            <a:pPr algn="ctr"/>
            <a:r>
              <a:rPr lang="en-US" sz="1200" dirty="0">
                <a:solidFill>
                  <a:schemeClr val="tx2"/>
                </a:solidFill>
                <a:latin typeface="+mn-lt"/>
                <a:cs typeface="Arial" charset="0"/>
              </a:rPr>
              <a:t>n=3,642</a:t>
            </a:r>
          </a:p>
        </p:txBody>
      </p:sp>
      <p:sp>
        <p:nvSpPr>
          <p:cNvPr id="28" name="Text Box 30"/>
          <p:cNvSpPr txBox="1">
            <a:spLocks noChangeArrowheads="1"/>
          </p:cNvSpPr>
          <p:nvPr/>
        </p:nvSpPr>
        <p:spPr bwMode="auto">
          <a:xfrm>
            <a:off x="7931150" y="1618011"/>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000">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defTabSz="457200">
              <a:defRPr>
                <a:solidFill>
                  <a:schemeClr val="tx1"/>
                </a:solidFill>
                <a:latin typeface="Arial" charset="0"/>
                <a:ea typeface="ＭＳ Ｐゴシック" charset="0"/>
              </a:defRPr>
            </a:lvl3pPr>
            <a:lvl4pPr marL="1600200" defTabSz="457200">
              <a:defRPr sz="1600">
                <a:solidFill>
                  <a:schemeClr val="tx1"/>
                </a:solidFill>
                <a:latin typeface="Arial" charset="0"/>
                <a:ea typeface="ＭＳ Ｐゴシック" charset="0"/>
              </a:defRPr>
            </a:lvl4pPr>
            <a:lvl5pPr marL="2057400" defTabSz="457200">
              <a:defRPr sz="1600">
                <a:solidFill>
                  <a:schemeClr val="tx1"/>
                </a:solidFill>
                <a:latin typeface="Arial" charset="0"/>
                <a:ea typeface="ＭＳ Ｐゴシック" charset="0"/>
              </a:defRPr>
            </a:lvl5pPr>
            <a:lvl6pPr marL="2514600" defTabSz="457200" eaLnBrk="0" hangingPunct="0">
              <a:defRPr sz="1600">
                <a:solidFill>
                  <a:schemeClr val="tx1"/>
                </a:solidFill>
                <a:latin typeface="Arial" charset="0"/>
                <a:ea typeface="ＭＳ Ｐゴシック" charset="0"/>
              </a:defRPr>
            </a:lvl6pPr>
            <a:lvl7pPr marL="2971800" defTabSz="457200" eaLnBrk="0" hangingPunct="0">
              <a:defRPr sz="1600">
                <a:solidFill>
                  <a:schemeClr val="tx1"/>
                </a:solidFill>
                <a:latin typeface="Arial" charset="0"/>
                <a:ea typeface="ＭＳ Ｐゴシック" charset="0"/>
              </a:defRPr>
            </a:lvl7pPr>
            <a:lvl8pPr marL="3429000" defTabSz="457200" eaLnBrk="0" hangingPunct="0">
              <a:defRPr sz="1600">
                <a:solidFill>
                  <a:schemeClr val="tx1"/>
                </a:solidFill>
                <a:latin typeface="Arial" charset="0"/>
                <a:ea typeface="ＭＳ Ｐゴシック" charset="0"/>
              </a:defRPr>
            </a:lvl8pPr>
            <a:lvl9pPr marL="3886200" defTabSz="457200" eaLnBrk="0" hangingPunct="0">
              <a:defRPr sz="1600">
                <a:solidFill>
                  <a:schemeClr val="tx1"/>
                </a:solidFill>
                <a:latin typeface="Arial" charset="0"/>
                <a:ea typeface="ＭＳ Ｐゴシック" charset="0"/>
              </a:defRPr>
            </a:lvl9pPr>
          </a:lstStyle>
          <a:p>
            <a:endParaRPr lang="en-GB" sz="1200">
              <a:solidFill>
                <a:srgbClr val="7F7F7F"/>
              </a:solidFill>
              <a:latin typeface="Arial Narrow" charset="0"/>
              <a:cs typeface="Arial" charset="0"/>
            </a:endParaRPr>
          </a:p>
        </p:txBody>
      </p:sp>
      <p:sp>
        <p:nvSpPr>
          <p:cNvPr id="30" name="TextBox 29"/>
          <p:cNvSpPr txBox="1"/>
          <p:nvPr/>
        </p:nvSpPr>
        <p:spPr>
          <a:xfrm>
            <a:off x="1991966" y="6093420"/>
            <a:ext cx="1655762" cy="215900"/>
          </a:xfrm>
          <a:prstGeom prst="rect">
            <a:avLst/>
          </a:prstGeom>
          <a:noFill/>
        </p:spPr>
        <p:txBody>
          <a:bodyPr>
            <a:spAutoFit/>
          </a:bodyPr>
          <a:lstStyle/>
          <a:p>
            <a:pPr marL="342900" indent="-342900">
              <a:defRPr/>
            </a:pPr>
            <a:r>
              <a:rPr lang="da-DK" sz="800" dirty="0">
                <a:solidFill>
                  <a:schemeClr val="tx1">
                    <a:lumMod val="65000"/>
                    <a:lumOff val="35000"/>
                  </a:schemeClr>
                </a:solidFill>
                <a:ea typeface="Arial Unicode MS" pitchFamily="34" charset="-128"/>
                <a:cs typeface="Arial Unicode MS" pitchFamily="34" charset="-128"/>
              </a:rPr>
              <a:t>Adapted from Stratton IM et al</a:t>
            </a:r>
            <a:r>
              <a:rPr lang="da-DK" sz="800" dirty="0">
                <a:solidFill>
                  <a:srgbClr val="7F7F7F"/>
                </a:solidFill>
                <a:ea typeface="Arial Unicode MS" pitchFamily="34" charset="-128"/>
                <a:cs typeface="Arial Unicode MS" pitchFamily="34" charset="-128"/>
              </a:rPr>
              <a:t>.</a:t>
            </a:r>
            <a:endParaRPr lang="en-GB" sz="800" dirty="0">
              <a:solidFill>
                <a:srgbClr val="7F7F7F"/>
              </a:solidFill>
              <a:ea typeface="Arial Unicode MS" pitchFamily="34" charset="-128"/>
              <a:cs typeface="Arial Unicode MS" pitchFamily="34" charset="-128"/>
            </a:endParaRPr>
          </a:p>
        </p:txBody>
      </p:sp>
      <p:sp>
        <p:nvSpPr>
          <p:cNvPr id="2" name="TextBox 1"/>
          <p:cNvSpPr txBox="1"/>
          <p:nvPr/>
        </p:nvSpPr>
        <p:spPr>
          <a:xfrm>
            <a:off x="3090246" y="1340768"/>
            <a:ext cx="2163989" cy="523220"/>
          </a:xfrm>
          <a:prstGeom prst="rect">
            <a:avLst/>
          </a:prstGeom>
          <a:noFill/>
        </p:spPr>
        <p:txBody>
          <a:bodyPr wrap="none" rtlCol="0">
            <a:spAutoFit/>
          </a:bodyPr>
          <a:lstStyle/>
          <a:p>
            <a:pPr algn="ctr"/>
            <a:r>
              <a:rPr lang="en-US" sz="1400" b="1" dirty="0">
                <a:solidFill>
                  <a:schemeClr val="accent3"/>
                </a:solidFill>
              </a:rPr>
              <a:t>Incidence of complications</a:t>
            </a:r>
            <a:br>
              <a:rPr lang="en-US" sz="1400" b="1" dirty="0">
                <a:solidFill>
                  <a:schemeClr val="accent3"/>
                </a:solidFill>
              </a:rPr>
            </a:br>
            <a:r>
              <a:rPr lang="en-US" sz="1400" b="1" dirty="0">
                <a:solidFill>
                  <a:schemeClr val="accent3"/>
                </a:solidFill>
              </a:rPr>
              <a:t>n=4,585</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3352" y="2118517"/>
            <a:ext cx="3724656" cy="3614550"/>
          </a:xfrm>
          <a:prstGeom prst="rect">
            <a:avLst/>
          </a:prstGeom>
        </p:spPr>
      </p:pic>
      <p:sp>
        <p:nvSpPr>
          <p:cNvPr id="29" name="TextBox 28"/>
          <p:cNvSpPr txBox="1"/>
          <p:nvPr/>
        </p:nvSpPr>
        <p:spPr>
          <a:xfrm>
            <a:off x="1991545" y="6207696"/>
            <a:ext cx="4631506" cy="461665"/>
          </a:xfrm>
          <a:prstGeom prst="rect">
            <a:avLst/>
          </a:prstGeom>
          <a:noFill/>
        </p:spPr>
        <p:txBody>
          <a:bodyPr wrap="square" rtlCol="0" anchor="b" anchorCtr="0">
            <a:spAutoFit/>
          </a:bodyPr>
          <a:lstStyle/>
          <a:p>
            <a:r>
              <a:rPr lang="en-US" sz="800" dirty="0">
                <a:solidFill>
                  <a:schemeClr val="tx1">
                    <a:lumMod val="65000"/>
                    <a:lumOff val="35000"/>
                  </a:schemeClr>
                </a:solidFill>
                <a:cs typeface="Arial" charset="0"/>
              </a:rPr>
              <a:t>Data adjusted for age, sex, and ethnic group, expressed for white men aged 50–54 years at diagnosis and with mean duration of diabetes of 10 years. </a:t>
            </a:r>
          </a:p>
          <a:p>
            <a:pPr>
              <a:buFont typeface="Arial" charset="0"/>
              <a:buAutoNum type="arabicPeriod"/>
            </a:pPr>
            <a:r>
              <a:rPr lang="da-DK" sz="800" dirty="0">
                <a:solidFill>
                  <a:schemeClr val="tx1">
                    <a:lumMod val="65000"/>
                    <a:lumOff val="35000"/>
                  </a:schemeClr>
                </a:solidFill>
                <a:cs typeface="Arial Unicode MS" charset="0"/>
              </a:rPr>
              <a:t> Stratton IM et al. </a:t>
            </a:r>
            <a:r>
              <a:rPr lang="da-DK" sz="800" i="1" dirty="0">
                <a:solidFill>
                  <a:schemeClr val="tx1">
                    <a:lumMod val="65000"/>
                    <a:lumOff val="35000"/>
                  </a:schemeClr>
                </a:solidFill>
                <a:cs typeface="Arial Unicode MS" charset="0"/>
              </a:rPr>
              <a:t>BMJ</a:t>
            </a:r>
            <a:r>
              <a:rPr lang="da-DK" sz="800" dirty="0">
                <a:solidFill>
                  <a:schemeClr val="tx1">
                    <a:lumMod val="65000"/>
                    <a:lumOff val="35000"/>
                  </a:schemeClr>
                </a:solidFill>
                <a:cs typeface="Arial Unicode MS" charset="0"/>
              </a:rPr>
              <a:t> 2000;321:405–412.</a:t>
            </a:r>
            <a:endParaRPr lang="en-US" sz="800" dirty="0">
              <a:solidFill>
                <a:schemeClr val="tx1">
                  <a:lumMod val="65000"/>
                  <a:lumOff val="35000"/>
                </a:schemeClr>
              </a:solidFill>
              <a:cs typeface="Arial Unicode MS" charset="0"/>
            </a:endParaRPr>
          </a:p>
        </p:txBody>
      </p:sp>
      <p:sp>
        <p:nvSpPr>
          <p:cNvPr id="5" name="TextBox 4"/>
          <p:cNvSpPr txBox="1"/>
          <p:nvPr/>
        </p:nvSpPr>
        <p:spPr>
          <a:xfrm>
            <a:off x="6663846" y="5884416"/>
            <a:ext cx="3636335" cy="707886"/>
          </a:xfrm>
          <a:prstGeom prst="rect">
            <a:avLst/>
          </a:prstGeom>
          <a:noFill/>
        </p:spPr>
        <p:txBody>
          <a:bodyPr wrap="square" rtlCol="0">
            <a:spAutoFit/>
          </a:bodyPr>
          <a:lstStyle/>
          <a:p>
            <a:pPr algn="ctr"/>
            <a:r>
              <a:rPr lang="en-GB" sz="800" dirty="0">
                <a:solidFill>
                  <a:schemeClr val="tx1">
                    <a:lumMod val="65000"/>
                    <a:lumOff val="35000"/>
                  </a:schemeClr>
                </a:solidFill>
              </a:rPr>
              <a:t>Observational analysis of relation between glycaemic exposure and complications of diabetes as estimated by decrease in risk for 1% reduction in HBA</a:t>
            </a:r>
            <a:r>
              <a:rPr lang="en-GB" sz="800" baseline="-25000" dirty="0">
                <a:solidFill>
                  <a:schemeClr val="tx1">
                    <a:lumMod val="65000"/>
                    <a:lumOff val="35000"/>
                  </a:schemeClr>
                </a:solidFill>
              </a:rPr>
              <a:t>1c</a:t>
            </a:r>
            <a:r>
              <a:rPr lang="en-GB" sz="800" dirty="0">
                <a:solidFill>
                  <a:schemeClr val="tx1">
                    <a:lumMod val="65000"/>
                    <a:lumOff val="35000"/>
                  </a:schemeClr>
                </a:solidFill>
              </a:rPr>
              <a:t>, measured at baseline and as updated mean. Data adjusted for age at diagnosis of diabetes, sex, ethnic group, smoking, presence of albuminuria, systolic blood pressure, high and low density lipoprotein cholesterol, and triglycerides.</a:t>
            </a:r>
          </a:p>
        </p:txBody>
      </p:sp>
      <p:sp>
        <p:nvSpPr>
          <p:cNvPr id="4" name="TextBox 3"/>
          <p:cNvSpPr txBox="1"/>
          <p:nvPr/>
        </p:nvSpPr>
        <p:spPr>
          <a:xfrm>
            <a:off x="6744072" y="4053235"/>
            <a:ext cx="885453" cy="400110"/>
          </a:xfrm>
          <a:prstGeom prst="rect">
            <a:avLst/>
          </a:prstGeom>
          <a:noFill/>
        </p:spPr>
        <p:txBody>
          <a:bodyPr wrap="square" rtlCol="0">
            <a:spAutoFit/>
          </a:bodyPr>
          <a:lstStyle/>
          <a:p>
            <a:pPr algn="ctr"/>
            <a:r>
              <a:rPr lang="en-GB" sz="1000" dirty="0"/>
              <a:t>(11 </a:t>
            </a:r>
            <a:r>
              <a:rPr lang="en-GB" sz="1000" dirty="0" err="1"/>
              <a:t>mmol</a:t>
            </a:r>
            <a:r>
              <a:rPr lang="en-GB" sz="1000" dirty="0"/>
              <a:t>/</a:t>
            </a:r>
            <a:r>
              <a:rPr lang="en-GB" sz="1000" dirty="0" err="1"/>
              <a:t>mol</a:t>
            </a:r>
            <a:r>
              <a:rPr lang="en-GB" sz="1000" dirty="0"/>
              <a:t>)</a:t>
            </a:r>
          </a:p>
        </p:txBody>
      </p:sp>
    </p:spTree>
    <p:extLst>
      <p:ext uri="{BB962C8B-B14F-4D97-AF65-F5344CB8AC3E}">
        <p14:creationId xmlns:p14="http://schemas.microsoft.com/office/powerpoint/2010/main" val="19172188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1" y="0"/>
            <a:ext cx="7120717" cy="7051851"/>
          </a:xfrm>
          <a:prstGeom prst="rect">
            <a:avLst/>
          </a:prstGeom>
        </p:spPr>
      </p:pic>
      <p:sp>
        <p:nvSpPr>
          <p:cNvPr id="5" name="Rounded Rectangle 4"/>
          <p:cNvSpPr/>
          <p:nvPr/>
        </p:nvSpPr>
        <p:spPr>
          <a:xfrm>
            <a:off x="7804727" y="868218"/>
            <a:ext cx="3814618" cy="50061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latin typeface="Biondi" panose="02000505030000020004" pitchFamily="2" charset="0"/>
            </a:endParaRPr>
          </a:p>
          <a:p>
            <a:pPr algn="ctr"/>
            <a:endParaRPr lang="en-GB" dirty="0">
              <a:solidFill>
                <a:schemeClr val="tx1"/>
              </a:solidFill>
              <a:latin typeface="Biondi" panose="02000505030000020004" pitchFamily="2" charset="0"/>
            </a:endParaRPr>
          </a:p>
          <a:p>
            <a:pPr algn="ctr"/>
            <a:endParaRPr lang="en-GB" dirty="0" smtClean="0">
              <a:solidFill>
                <a:schemeClr val="tx1"/>
              </a:solidFill>
              <a:latin typeface="Biondi" panose="02000505030000020004" pitchFamily="2" charset="0"/>
            </a:endParaRPr>
          </a:p>
          <a:p>
            <a:pPr algn="ctr"/>
            <a:endParaRPr lang="en-GB" dirty="0">
              <a:solidFill>
                <a:schemeClr val="tx1"/>
              </a:solidFill>
              <a:latin typeface="Biondi" panose="02000505030000020004" pitchFamily="2" charset="0"/>
            </a:endParaRPr>
          </a:p>
          <a:p>
            <a:pPr algn="ctr"/>
            <a:endParaRPr lang="en-GB" dirty="0" smtClean="0">
              <a:solidFill>
                <a:schemeClr val="tx1"/>
              </a:solidFill>
              <a:latin typeface="Biondi" panose="02000505030000020004" pitchFamily="2" charset="0"/>
            </a:endParaRPr>
          </a:p>
          <a:p>
            <a:pPr algn="ctr"/>
            <a:endParaRPr lang="en-GB" dirty="0">
              <a:solidFill>
                <a:schemeClr val="tx1"/>
              </a:solidFill>
              <a:latin typeface="Biondi" panose="02000505030000020004" pitchFamily="2" charset="0"/>
            </a:endParaRPr>
          </a:p>
          <a:p>
            <a:pPr algn="ctr"/>
            <a:endParaRPr lang="en-GB" dirty="0" smtClean="0">
              <a:solidFill>
                <a:schemeClr val="tx1"/>
              </a:solidFill>
              <a:latin typeface="Biondi" panose="02000505030000020004" pitchFamily="2" charset="0"/>
            </a:endParaRPr>
          </a:p>
          <a:p>
            <a:pPr algn="ctr"/>
            <a:endParaRPr lang="en-GB" dirty="0">
              <a:solidFill>
                <a:schemeClr val="tx1"/>
              </a:solidFill>
              <a:latin typeface="Biondi" panose="02000505030000020004" pitchFamily="2" charset="0"/>
            </a:endParaRPr>
          </a:p>
          <a:p>
            <a:pPr algn="ctr"/>
            <a:endParaRPr lang="en-GB" dirty="0" smtClean="0">
              <a:solidFill>
                <a:schemeClr val="tx1"/>
              </a:solidFill>
              <a:latin typeface="Biondi" panose="02000505030000020004" pitchFamily="2" charset="0"/>
            </a:endParaRPr>
          </a:p>
          <a:p>
            <a:pPr algn="ctr"/>
            <a:endParaRPr lang="en-GB" dirty="0">
              <a:solidFill>
                <a:schemeClr val="tx1"/>
              </a:solidFill>
              <a:latin typeface="Biondi" panose="02000505030000020004" pitchFamily="2" charset="0"/>
            </a:endParaRPr>
          </a:p>
          <a:p>
            <a:pPr algn="ctr"/>
            <a:endParaRPr lang="en-GB" dirty="0" smtClean="0">
              <a:solidFill>
                <a:schemeClr val="tx1"/>
              </a:solidFill>
              <a:latin typeface="Biondi" panose="02000505030000020004" pitchFamily="2" charset="0"/>
            </a:endParaRPr>
          </a:p>
          <a:p>
            <a:pPr algn="ctr"/>
            <a:endParaRPr lang="en-GB" dirty="0">
              <a:solidFill>
                <a:schemeClr val="tx1"/>
              </a:solidFill>
              <a:latin typeface="Biondi" panose="02000505030000020004" pitchFamily="2" charset="0"/>
            </a:endParaRPr>
          </a:p>
          <a:p>
            <a:pPr algn="ctr"/>
            <a:endParaRPr lang="en-GB" dirty="0" smtClean="0">
              <a:solidFill>
                <a:schemeClr val="tx1"/>
              </a:solidFill>
              <a:latin typeface="Biondi" panose="02000505030000020004" pitchFamily="2" charset="0"/>
            </a:endParaRPr>
          </a:p>
          <a:p>
            <a:pPr algn="ctr"/>
            <a:r>
              <a:rPr lang="en-GB" sz="2400" dirty="0" smtClean="0">
                <a:solidFill>
                  <a:schemeClr val="tx1"/>
                </a:solidFill>
                <a:latin typeface="Biondi" panose="02000505030000020004" pitchFamily="2" charset="0"/>
              </a:rPr>
              <a:t>MOTHER NATURE KEEPS A SCORE</a:t>
            </a:r>
            <a:endParaRPr lang="en-GB" sz="2400" dirty="0">
              <a:solidFill>
                <a:schemeClr val="tx1"/>
              </a:solidFill>
              <a:latin typeface="Biondi" panose="02000505030000020004" pitchFamily="2" charset="0"/>
            </a:endParaRPr>
          </a:p>
        </p:txBody>
      </p:sp>
      <p:pic>
        <p:nvPicPr>
          <p:cNvPr id="6" name="Picture 5"/>
          <p:cNvPicPr>
            <a:picLocks noChangeAspect="1"/>
          </p:cNvPicPr>
          <p:nvPr/>
        </p:nvPicPr>
        <p:blipFill>
          <a:blip/>
          <a:stretch>
            <a:fillRect/>
          </a:stretch>
        </p:blipFill>
        <p:spPr>
          <a:xfrm>
            <a:off x="7822413" y="868218"/>
            <a:ext cx="3796931" cy="3500582"/>
          </a:xfrm>
          <a:prstGeom prst="rect">
            <a:avLst/>
          </a:prstGeom>
        </p:spPr>
      </p:pic>
      <p:sp>
        <p:nvSpPr>
          <p:cNvPr id="7" name="Oval 6"/>
          <p:cNvSpPr/>
          <p:nvPr/>
        </p:nvSpPr>
        <p:spPr>
          <a:xfrm>
            <a:off x="5181600" y="2609272"/>
            <a:ext cx="18288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9917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524000" y="277813"/>
            <a:ext cx="9144000" cy="1143000"/>
          </a:xfrm>
        </p:spPr>
        <p:txBody>
          <a:bodyPr>
            <a:normAutofit fontScale="90000"/>
          </a:bodyPr>
          <a:lstStyle/>
          <a:p>
            <a:pPr algn="ctr"/>
            <a:r>
              <a:rPr lang="en-US" altLang="en-US" dirty="0" smtClean="0"/>
              <a:t>Big Picture Messages  </a:t>
            </a:r>
            <a:br>
              <a:rPr lang="en-US" altLang="en-US" dirty="0" smtClean="0"/>
            </a:br>
            <a:r>
              <a:rPr lang="en-US" altLang="en-US" dirty="0" smtClean="0"/>
              <a:t>early stages of diabetes </a:t>
            </a:r>
            <a:br>
              <a:rPr lang="en-US" altLang="en-US" dirty="0" smtClean="0"/>
            </a:br>
            <a:endParaRPr lang="en-US" altLang="en-US" dirty="0" smtClean="0"/>
          </a:p>
        </p:txBody>
      </p:sp>
      <p:sp>
        <p:nvSpPr>
          <p:cNvPr id="278531" name="Rectangle 3"/>
          <p:cNvSpPr>
            <a:spLocks noGrp="1" noChangeArrowheads="1"/>
          </p:cNvSpPr>
          <p:nvPr>
            <p:ph type="body" idx="1"/>
          </p:nvPr>
        </p:nvSpPr>
        <p:spPr>
          <a:xfrm>
            <a:off x="1981200" y="1600200"/>
            <a:ext cx="8229600" cy="4800600"/>
          </a:xfrm>
        </p:spPr>
        <p:txBody>
          <a:bodyPr/>
          <a:lstStyle/>
          <a:p>
            <a:endParaRPr lang="en-US" altLang="en-US" dirty="0" smtClean="0"/>
          </a:p>
          <a:p>
            <a:r>
              <a:rPr lang="en-US" altLang="en-US" dirty="0" smtClean="0"/>
              <a:t>Type 1 and type 2 diabetes: </a:t>
            </a:r>
            <a:r>
              <a:rPr lang="en-US" altLang="en-US" i="1" dirty="0" smtClean="0"/>
              <a:t>early</a:t>
            </a:r>
            <a:r>
              <a:rPr lang="en-US" altLang="en-US" dirty="0" smtClean="0"/>
              <a:t> meticulous glucose control can prevent microvascular and neuropathic complications</a:t>
            </a:r>
          </a:p>
          <a:p>
            <a:pPr marL="0" indent="0">
              <a:buNone/>
            </a:pPr>
            <a:endParaRPr lang="en-US" altLang="en-US" dirty="0" smtClean="0"/>
          </a:p>
          <a:p>
            <a:r>
              <a:rPr lang="en-US" altLang="en-US" dirty="0" smtClean="0"/>
              <a:t>Type 1 and type 2 diabetes: </a:t>
            </a:r>
            <a:r>
              <a:rPr lang="en-US" altLang="en-US" i="1" dirty="0" smtClean="0"/>
              <a:t>early</a:t>
            </a:r>
            <a:r>
              <a:rPr lang="en-US" altLang="en-US" dirty="0" smtClean="0"/>
              <a:t> meticulous glucose control appears to prevent CVD many years later (“metabolic memory” and “legacy effect”)</a:t>
            </a:r>
          </a:p>
          <a:p>
            <a:endParaRPr lang="en-US" altLang="en-US" dirty="0" smtClean="0"/>
          </a:p>
        </p:txBody>
      </p:sp>
      <p:sp>
        <p:nvSpPr>
          <p:cNvPr id="57348" name="Line 18"/>
          <p:cNvSpPr>
            <a:spLocks noChangeShapeType="1"/>
          </p:cNvSpPr>
          <p:nvPr/>
        </p:nvSpPr>
        <p:spPr bwMode="auto">
          <a:xfrm>
            <a:off x="2030414" y="1346200"/>
            <a:ext cx="8064500" cy="0"/>
          </a:xfrm>
          <a:prstGeom prst="line">
            <a:avLst/>
          </a:prstGeom>
          <a:noFill/>
          <a:ln w="38100">
            <a:solidFill>
              <a:srgbClr val="53A6FF"/>
            </a:solidFill>
            <a:round/>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113091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8531">
                                            <p:txEl>
                                              <p:pRg st="1" end="1"/>
                                            </p:txEl>
                                          </p:spTgt>
                                        </p:tgtEl>
                                        <p:attrNameLst>
                                          <p:attrName>style.visibility</p:attrName>
                                        </p:attrNameLst>
                                      </p:cBhvr>
                                      <p:to>
                                        <p:strVal val="visible"/>
                                      </p:to>
                                    </p:set>
                                    <p:animEffect transition="in" filter="wipe(left)">
                                      <p:cBhvr>
                                        <p:cTn id="7" dur="500"/>
                                        <p:tgtEl>
                                          <p:spTgt spid="2785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8531">
                                            <p:txEl>
                                              <p:pRg st="3" end="3"/>
                                            </p:txEl>
                                          </p:spTgt>
                                        </p:tgtEl>
                                        <p:attrNameLst>
                                          <p:attrName>style.visibility</p:attrName>
                                        </p:attrNameLst>
                                      </p:cBhvr>
                                      <p:to>
                                        <p:strVal val="visible"/>
                                      </p:to>
                                    </p:set>
                                    <p:animEffect transition="in" filter="wipe(left)">
                                      <p:cBhvr>
                                        <p:cTn id="12" dur="500"/>
                                        <p:tgtEl>
                                          <p:spTgt spid="278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510368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pic>
        <p:nvPicPr>
          <p:cNvPr id="4" name="Content Placeholder 3"/>
          <p:cNvPicPr>
            <a:picLocks noGrp="1"/>
          </p:cNvPicPr>
          <p:nvPr>
            <p:ph idx="1"/>
          </p:nvPr>
        </p:nvPicPr>
        <p:blipFill>
          <a:blip r:embed="rId3"/>
          <a:stretch>
            <a:fillRect/>
          </a:stretch>
        </p:blipFill>
        <p:spPr>
          <a:xfrm>
            <a:off x="301083" y="178420"/>
            <a:ext cx="6122020" cy="6200077"/>
          </a:xfrm>
          <a:prstGeom prst="rect">
            <a:avLst/>
          </a:prstGeom>
        </p:spPr>
      </p:pic>
      <p:sp>
        <p:nvSpPr>
          <p:cNvPr id="6" name="Text Placeholder 5"/>
          <p:cNvSpPr>
            <a:spLocks noGrp="1"/>
          </p:cNvSpPr>
          <p:nvPr>
            <p:ph type="body" sz="half" idx="2"/>
          </p:nvPr>
        </p:nvSpPr>
        <p:spPr>
          <a:xfrm>
            <a:off x="6961808" y="267629"/>
            <a:ext cx="4836181" cy="5999356"/>
          </a:xfrm>
        </p:spPr>
        <p:txBody>
          <a:bodyPr/>
          <a:lstStyle/>
          <a:p>
            <a:endParaRPr lang="en-GB"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8068" y="178421"/>
            <a:ext cx="5229920" cy="6088564"/>
          </a:xfrm>
          <a:prstGeom prst="rect">
            <a:avLst/>
          </a:prstGeom>
        </p:spPr>
      </p:pic>
    </p:spTree>
    <p:extLst>
      <p:ext uri="{BB962C8B-B14F-4D97-AF65-F5344CB8AC3E}">
        <p14:creationId xmlns:p14="http://schemas.microsoft.com/office/powerpoint/2010/main" val="2808357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img.medscape.com/pi/features/slideshow-slide/dmc/fig5.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11512" y="-78059"/>
            <a:ext cx="12303511" cy="6936059"/>
          </a:xfrm>
          <a:prstGeom prst="rect">
            <a:avLst/>
          </a:prstGeom>
          <a:noFill/>
          <a:ln>
            <a:noFill/>
          </a:ln>
        </p:spPr>
      </p:pic>
    </p:spTree>
    <p:extLst>
      <p:ext uri="{BB962C8B-B14F-4D97-AF65-F5344CB8AC3E}">
        <p14:creationId xmlns:p14="http://schemas.microsoft.com/office/powerpoint/2010/main" val="34497875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0" y="277813"/>
            <a:ext cx="9144000" cy="1143000"/>
          </a:xfrm>
        </p:spPr>
        <p:txBody>
          <a:bodyPr/>
          <a:lstStyle/>
          <a:p>
            <a:r>
              <a:rPr lang="en-US" altLang="en-US" smtClean="0"/>
              <a:t>More Big Picture Messages</a:t>
            </a:r>
          </a:p>
        </p:txBody>
      </p:sp>
      <p:sp>
        <p:nvSpPr>
          <p:cNvPr id="54275" name="Rectangle 3"/>
          <p:cNvSpPr>
            <a:spLocks noGrp="1" noChangeArrowheads="1"/>
          </p:cNvSpPr>
          <p:nvPr>
            <p:ph type="body" idx="1"/>
          </p:nvPr>
        </p:nvSpPr>
        <p:spPr>
          <a:xfrm>
            <a:off x="2049463" y="1444625"/>
            <a:ext cx="7910512" cy="4114800"/>
          </a:xfrm>
        </p:spPr>
        <p:txBody>
          <a:bodyPr>
            <a:normAutofit lnSpcReduction="10000"/>
          </a:bodyPr>
          <a:lstStyle/>
          <a:p>
            <a:pPr>
              <a:spcBef>
                <a:spcPct val="0"/>
              </a:spcBef>
              <a:buFont typeface="Arial" pitchFamily="34" charset="0"/>
              <a:buChar char="•"/>
            </a:pPr>
            <a:endParaRPr lang="en-US" altLang="en-US" dirty="0" smtClean="0"/>
          </a:p>
          <a:p>
            <a:pPr>
              <a:spcBef>
                <a:spcPct val="0"/>
              </a:spcBef>
              <a:buFont typeface="Arial" pitchFamily="34" charset="0"/>
              <a:buChar char="•"/>
            </a:pPr>
            <a:endParaRPr lang="en-US" altLang="en-US" dirty="0"/>
          </a:p>
          <a:p>
            <a:pPr marL="0" indent="0" algn="ctr">
              <a:spcBef>
                <a:spcPct val="0"/>
              </a:spcBef>
              <a:buFont typeface="Arial" pitchFamily="34" charset="0"/>
              <a:buNone/>
            </a:pPr>
            <a:r>
              <a:rPr lang="en-US" altLang="en-US" dirty="0" smtClean="0"/>
              <a:t>Type 2 diabetes: </a:t>
            </a:r>
          </a:p>
          <a:p>
            <a:pPr>
              <a:spcBef>
                <a:spcPct val="0"/>
              </a:spcBef>
              <a:buFont typeface="Arial" pitchFamily="34" charset="0"/>
              <a:buChar char="•"/>
            </a:pPr>
            <a:endParaRPr lang="en-US" altLang="en-US" dirty="0" smtClean="0"/>
          </a:p>
          <a:p>
            <a:pPr>
              <a:spcBef>
                <a:spcPct val="0"/>
              </a:spcBef>
              <a:buFont typeface="Arial" pitchFamily="34" charset="0"/>
              <a:buChar char="•"/>
            </a:pPr>
            <a:r>
              <a:rPr lang="en-US" altLang="en-US" dirty="0" smtClean="0"/>
              <a:t>patients with known CVD or  </a:t>
            </a:r>
          </a:p>
          <a:p>
            <a:pPr>
              <a:spcBef>
                <a:spcPct val="0"/>
              </a:spcBef>
              <a:buFont typeface="Arial" pitchFamily="34" charset="0"/>
              <a:buChar char="•"/>
            </a:pPr>
            <a:endParaRPr lang="en-US" altLang="en-US" dirty="0"/>
          </a:p>
          <a:p>
            <a:pPr>
              <a:spcBef>
                <a:spcPct val="0"/>
              </a:spcBef>
              <a:buFont typeface="Arial" pitchFamily="34" charset="0"/>
              <a:buChar char="•"/>
            </a:pPr>
            <a:r>
              <a:rPr lang="en-US" altLang="en-US" dirty="0" smtClean="0"/>
              <a:t>long duration of diabetes </a:t>
            </a:r>
          </a:p>
          <a:p>
            <a:pPr>
              <a:spcBef>
                <a:spcPct val="0"/>
              </a:spcBef>
              <a:buFont typeface="Arial" pitchFamily="34" charset="0"/>
              <a:buChar char="•"/>
            </a:pPr>
            <a:endParaRPr lang="en-US" altLang="en-US" dirty="0" smtClean="0"/>
          </a:p>
          <a:p>
            <a:pPr>
              <a:spcBef>
                <a:spcPct val="0"/>
              </a:spcBef>
              <a:buFont typeface="Arial" pitchFamily="34" charset="0"/>
              <a:buChar char="•"/>
            </a:pPr>
            <a:r>
              <a:rPr lang="en-US" altLang="en-US" dirty="0" smtClean="0">
                <a:solidFill>
                  <a:srgbClr val="FF0000"/>
                </a:solidFill>
              </a:rPr>
              <a:t>may be harmed </a:t>
            </a:r>
          </a:p>
          <a:p>
            <a:pPr>
              <a:spcBef>
                <a:spcPct val="0"/>
              </a:spcBef>
              <a:buFont typeface="Arial" pitchFamily="34" charset="0"/>
              <a:buChar char="•"/>
            </a:pPr>
            <a:endParaRPr lang="en-US" altLang="en-US" dirty="0" smtClean="0">
              <a:solidFill>
                <a:srgbClr val="FF0000"/>
              </a:solidFill>
            </a:endParaRPr>
          </a:p>
          <a:p>
            <a:pPr>
              <a:spcBef>
                <a:spcPct val="0"/>
              </a:spcBef>
              <a:buFont typeface="Arial" pitchFamily="34" charset="0"/>
              <a:buChar char="•"/>
            </a:pPr>
            <a:r>
              <a:rPr lang="en-US" altLang="en-US" dirty="0" smtClean="0"/>
              <a:t>by meticulous control  (hypoglycemia)</a:t>
            </a:r>
          </a:p>
        </p:txBody>
      </p:sp>
      <p:sp>
        <p:nvSpPr>
          <p:cNvPr id="58372" name="Line 18"/>
          <p:cNvSpPr>
            <a:spLocks noChangeShapeType="1"/>
          </p:cNvSpPr>
          <p:nvPr/>
        </p:nvSpPr>
        <p:spPr bwMode="auto">
          <a:xfrm>
            <a:off x="2019301" y="1335088"/>
            <a:ext cx="8064500" cy="0"/>
          </a:xfrm>
          <a:prstGeom prst="line">
            <a:avLst/>
          </a:prstGeom>
          <a:noFill/>
          <a:ln w="38100">
            <a:solidFill>
              <a:srgbClr val="53A6FF"/>
            </a:solidFill>
            <a:round/>
          </a:ln>
          <a:extLst>
            <a:ext uri="{909E8E84-426E-40DD-AFC4-6F175D3DCCD1}">
              <a14:hiddenFill xmlns:a14="http://schemas.microsoft.com/office/drawing/2010/main">
                <a:noFill/>
              </a14:hiddenFill>
            </a:ext>
          </a:extLst>
        </p:spPr>
        <p:txBody>
          <a:bodyPr wrap="none" anchor="ctr"/>
          <a:lstStyle/>
          <a:p>
            <a:endParaRPr lang="en-GB">
              <a:solidFill>
                <a:prstClr val="black"/>
              </a:solidFill>
            </a:endParaRPr>
          </a:p>
        </p:txBody>
      </p:sp>
    </p:spTree>
    <p:extLst>
      <p:ext uri="{BB962C8B-B14F-4D97-AF65-F5344CB8AC3E}">
        <p14:creationId xmlns:p14="http://schemas.microsoft.com/office/powerpoint/2010/main" val="363812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4275">
                                            <p:txEl>
                                              <p:pRg st="2" end="2"/>
                                            </p:txEl>
                                          </p:spTgt>
                                        </p:tgtEl>
                                        <p:attrNameLst>
                                          <p:attrName>style.visibility</p:attrName>
                                        </p:attrNameLst>
                                      </p:cBhvr>
                                      <p:to>
                                        <p:strVal val="visible"/>
                                      </p:to>
                                    </p:set>
                                    <p:animEffect transition="in" filter="wipe(left)">
                                      <p:cBhvr>
                                        <p:cTn id="7" dur="500"/>
                                        <p:tgtEl>
                                          <p:spTgt spid="5427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4275">
                                            <p:txEl>
                                              <p:pRg st="3" end="3"/>
                                            </p:txEl>
                                          </p:spTgt>
                                        </p:tgtEl>
                                        <p:attrNameLst>
                                          <p:attrName>style.visibility</p:attrName>
                                        </p:attrNameLst>
                                      </p:cBhvr>
                                      <p:to>
                                        <p:strVal val="visible"/>
                                      </p:to>
                                    </p:set>
                                    <p:animEffect transition="in" filter="wipe(left)">
                                      <p:cBhvr>
                                        <p:cTn id="12" dur="500"/>
                                        <p:tgtEl>
                                          <p:spTgt spid="5427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4275">
                                            <p:txEl>
                                              <p:pRg st="6" end="6"/>
                                            </p:txEl>
                                          </p:spTgt>
                                        </p:tgtEl>
                                        <p:attrNameLst>
                                          <p:attrName>style.visibility</p:attrName>
                                        </p:attrNameLst>
                                      </p:cBhvr>
                                      <p:to>
                                        <p:strVal val="visible"/>
                                      </p:to>
                                    </p:set>
                                    <p:animEffect transition="in" filter="wipe(left)">
                                      <p:cBhvr>
                                        <p:cTn id="17" dur="500"/>
                                        <p:tgtEl>
                                          <p:spTgt spid="5427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4275">
                                            <p:txEl>
                                              <p:pRg st="7" end="7"/>
                                            </p:txEl>
                                          </p:spTgt>
                                        </p:tgtEl>
                                        <p:attrNameLst>
                                          <p:attrName>style.visibility</p:attrName>
                                        </p:attrNameLst>
                                      </p:cBhvr>
                                      <p:to>
                                        <p:strVal val="visible"/>
                                      </p:to>
                                    </p:set>
                                    <p:animEffect transition="in" filter="wipe(left)">
                                      <p:cBhvr>
                                        <p:cTn id="22" dur="500"/>
                                        <p:tgtEl>
                                          <p:spTgt spid="5427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4275">
                                            <p:txEl>
                                              <p:pRg st="8" end="8"/>
                                            </p:txEl>
                                          </p:spTgt>
                                        </p:tgtEl>
                                        <p:attrNameLst>
                                          <p:attrName>style.visibility</p:attrName>
                                        </p:attrNameLst>
                                      </p:cBhvr>
                                      <p:to>
                                        <p:strVal val="visible"/>
                                      </p:to>
                                    </p:set>
                                    <p:animEffect transition="in" filter="wipe(left)">
                                      <p:cBhvr>
                                        <p:cTn id="27" dur="500"/>
                                        <p:tgtEl>
                                          <p:spTgt spid="542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Disclosures related to this talk </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MSD- honoraria </a:t>
            </a:r>
            <a:endParaRPr lang="en-GB" dirty="0">
              <a:solidFill>
                <a:schemeClr val="bg1"/>
              </a:solidFill>
            </a:endParaRPr>
          </a:p>
        </p:txBody>
      </p:sp>
    </p:spTree>
    <p:extLst>
      <p:ext uri="{BB962C8B-B14F-4D97-AF65-F5344CB8AC3E}">
        <p14:creationId xmlns:p14="http://schemas.microsoft.com/office/powerpoint/2010/main" val="1383115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1981200" y="274638"/>
            <a:ext cx="8229600" cy="1143000"/>
          </a:xfrm>
          <a:prstGeom prst="rect">
            <a:avLst/>
          </a:prstGeom>
          <a:noFill/>
          <a:ln w="9525">
            <a:noFill/>
            <a:miter lim="800000"/>
          </a:ln>
        </p:spPr>
        <p:txBody>
          <a:bodyPr anchor="ctr"/>
          <a:lstStyle/>
          <a:p>
            <a:pPr algn="ctr">
              <a:defRPr/>
            </a:pPr>
            <a:r>
              <a:rPr lang="en-US" sz="4000" b="1" dirty="0">
                <a:solidFill>
                  <a:srgbClr val="FFFF00"/>
                </a:solidFill>
                <a:latin typeface="+mj-lt"/>
              </a:rPr>
              <a:t>So, What Are the A1C Targets?</a:t>
            </a:r>
          </a:p>
        </p:txBody>
      </p:sp>
      <p:pic>
        <p:nvPicPr>
          <p:cNvPr id="447493" name="Picture 5" descr="targ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9339" y="1752601"/>
            <a:ext cx="50260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486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47493"/>
                                        </p:tgtEl>
                                        <p:attrNameLst>
                                          <p:attrName>style.visibility</p:attrName>
                                        </p:attrNameLst>
                                      </p:cBhvr>
                                      <p:to>
                                        <p:strVal val="visible"/>
                                      </p:to>
                                    </p:set>
                                    <p:animEffect transition="in" filter="dissolve">
                                      <p:cBhvr>
                                        <p:cTn id="7" dur="500"/>
                                        <p:tgtEl>
                                          <p:spTgt spid="447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pter 2 Guidelines DIAB-1136567-0002 v5_Page_1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52400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1981200" y="274639"/>
            <a:ext cx="8229600" cy="1143000"/>
          </a:xfrm>
          <a:prstGeom prst="rect">
            <a:avLst/>
          </a:prstGeom>
          <a:noFill/>
          <a:ln w="9525">
            <a:noFill/>
            <a:miter lim="800000"/>
          </a:ln>
        </p:spPr>
        <p:txBody>
          <a:bodyPr anchor="ctr"/>
          <a:lstStyle/>
          <a:p>
            <a:pPr algn="ctr">
              <a:defRPr/>
            </a:pPr>
            <a:r>
              <a:rPr lang="en-US" sz="4000" b="1" dirty="0">
                <a:solidFill>
                  <a:srgbClr val="FFFF00"/>
                </a:solidFill>
                <a:latin typeface="Calibri Light"/>
              </a:rPr>
              <a:t>Still More Big Picture Messages</a:t>
            </a:r>
          </a:p>
          <a:p>
            <a:pPr algn="ctr">
              <a:defRPr/>
            </a:pPr>
            <a:r>
              <a:rPr lang="en-US" sz="4000" b="1" dirty="0">
                <a:solidFill>
                  <a:srgbClr val="FFFF00"/>
                </a:solidFill>
                <a:latin typeface="Calibri Light"/>
              </a:rPr>
              <a:t>Long duration diabetes</a:t>
            </a:r>
          </a:p>
        </p:txBody>
      </p:sp>
      <p:sp>
        <p:nvSpPr>
          <p:cNvPr id="445445" name="Rectangle 5"/>
          <p:cNvSpPr>
            <a:spLocks noChangeArrowheads="1"/>
          </p:cNvSpPr>
          <p:nvPr/>
        </p:nvSpPr>
        <p:spPr bwMode="auto">
          <a:xfrm>
            <a:off x="1981200" y="150812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itchFamily="34" charset="0"/>
                <a:ea typeface="ヒラギノ角ゴ Pro W3" pitchFamily="1" charset="-128"/>
              </a:defRPr>
            </a:lvl1pPr>
            <a:lvl2pPr marL="742950" indent="-285750">
              <a:defRPr sz="2400">
                <a:solidFill>
                  <a:schemeClr val="tx1"/>
                </a:solidFill>
                <a:latin typeface="Arial" pitchFamily="34" charset="0"/>
                <a:ea typeface="ヒラギノ角ゴ Pro W3" pitchFamily="1" charset="-128"/>
              </a:defRPr>
            </a:lvl2pPr>
            <a:lvl3pPr marL="1143000" indent="-228600">
              <a:defRPr sz="2400">
                <a:solidFill>
                  <a:schemeClr val="tx1"/>
                </a:solidFill>
                <a:latin typeface="Arial" pitchFamily="34" charset="0"/>
                <a:ea typeface="ヒラギノ角ゴ Pro W3" pitchFamily="1" charset="-128"/>
              </a:defRPr>
            </a:lvl3pPr>
            <a:lvl4pPr marL="1600200" indent="-228600">
              <a:defRPr sz="2400">
                <a:solidFill>
                  <a:schemeClr val="tx1"/>
                </a:solidFill>
                <a:latin typeface="Arial" pitchFamily="34" charset="0"/>
                <a:ea typeface="ヒラギノ角ゴ Pro W3" pitchFamily="1" charset="-128"/>
              </a:defRPr>
            </a:lvl4pPr>
            <a:lvl5pPr marL="2057400" indent="-22860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a:spcBef>
                <a:spcPct val="20000"/>
              </a:spcBef>
              <a:buClr>
                <a:srgbClr val="00B0F0"/>
              </a:buClr>
              <a:buFont typeface="Arial" pitchFamily="34" charset="0"/>
              <a:buChar char="•"/>
            </a:pPr>
            <a:r>
              <a:rPr lang="en-US" altLang="en-US" sz="2800" dirty="0">
                <a:solidFill>
                  <a:prstClr val="white"/>
                </a:solidFill>
              </a:rPr>
              <a:t>Type 1 diabetes: impact of </a:t>
            </a:r>
            <a:r>
              <a:rPr lang="en-US" altLang="en-US" sz="2800" dirty="0" err="1">
                <a:solidFill>
                  <a:prstClr val="white"/>
                </a:solidFill>
              </a:rPr>
              <a:t>glycemia</a:t>
            </a:r>
            <a:r>
              <a:rPr lang="en-US" altLang="en-US" sz="2800" dirty="0">
                <a:solidFill>
                  <a:prstClr val="white"/>
                </a:solidFill>
              </a:rPr>
              <a:t> on microvascular disease not present after 20-25 years (probably true for type 2 diabetes, too)</a:t>
            </a:r>
          </a:p>
          <a:p>
            <a:pPr marL="0" indent="0">
              <a:spcBef>
                <a:spcPct val="20000"/>
              </a:spcBef>
              <a:buClr>
                <a:srgbClr val="00B0F0"/>
              </a:buClr>
            </a:pPr>
            <a:endParaRPr lang="en-US" altLang="en-US" sz="2800" dirty="0">
              <a:solidFill>
                <a:prstClr val="white"/>
              </a:solidFill>
            </a:endParaRPr>
          </a:p>
          <a:p>
            <a:pPr marL="0" indent="0">
              <a:spcBef>
                <a:spcPct val="20000"/>
              </a:spcBef>
              <a:buClr>
                <a:srgbClr val="00B0F0"/>
              </a:buClr>
            </a:pPr>
            <a:endParaRPr lang="en-US" altLang="en-US" sz="2800" dirty="0">
              <a:solidFill>
                <a:prstClr val="white"/>
              </a:solidFill>
            </a:endParaRPr>
          </a:p>
          <a:p>
            <a:pPr>
              <a:spcBef>
                <a:spcPct val="20000"/>
              </a:spcBef>
              <a:buClr>
                <a:srgbClr val="00B0F0"/>
              </a:buClr>
              <a:buFont typeface="Arial" pitchFamily="34" charset="0"/>
              <a:buChar char="•"/>
            </a:pPr>
            <a:r>
              <a:rPr lang="en-US" altLang="en-US" sz="2800" dirty="0">
                <a:solidFill>
                  <a:prstClr val="white"/>
                </a:solidFill>
              </a:rPr>
              <a:t>At that stage it appears that blood pressure and LDL cholesterol levels better predict CVD mortality than A1C</a:t>
            </a:r>
          </a:p>
        </p:txBody>
      </p:sp>
      <p:sp>
        <p:nvSpPr>
          <p:cNvPr id="59396" name="Line 18"/>
          <p:cNvSpPr>
            <a:spLocks noChangeShapeType="1"/>
          </p:cNvSpPr>
          <p:nvPr/>
        </p:nvSpPr>
        <p:spPr bwMode="auto">
          <a:xfrm>
            <a:off x="2041526" y="1289051"/>
            <a:ext cx="8064500" cy="0"/>
          </a:xfrm>
          <a:prstGeom prst="line">
            <a:avLst/>
          </a:prstGeom>
          <a:noFill/>
          <a:ln w="38100">
            <a:solidFill>
              <a:srgbClr val="53A6FF"/>
            </a:solidFill>
            <a:round/>
          </a:ln>
          <a:extLst>
            <a:ext uri="{909E8E84-426E-40DD-AFC4-6F175D3DCCD1}">
              <a14:hiddenFill xmlns:a14="http://schemas.microsoft.com/office/drawing/2010/main">
                <a:noFill/>
              </a14:hiddenFill>
            </a:ext>
          </a:extLst>
        </p:spPr>
        <p:txBody>
          <a:bodyPr wrap="none" anchor="ctr"/>
          <a:lstStyle/>
          <a:p>
            <a:endParaRPr lang="en-GB">
              <a:solidFill>
                <a:prstClr val="black"/>
              </a:solidFill>
            </a:endParaRPr>
          </a:p>
        </p:txBody>
      </p:sp>
    </p:spTree>
    <p:extLst>
      <p:ext uri="{BB962C8B-B14F-4D97-AF65-F5344CB8AC3E}">
        <p14:creationId xmlns:p14="http://schemas.microsoft.com/office/powerpoint/2010/main" val="32569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5445">
                                            <p:txEl>
                                              <p:pRg st="0" end="0"/>
                                            </p:txEl>
                                          </p:spTgt>
                                        </p:tgtEl>
                                        <p:attrNameLst>
                                          <p:attrName>style.visibility</p:attrName>
                                        </p:attrNameLst>
                                      </p:cBhvr>
                                      <p:to>
                                        <p:strVal val="visible"/>
                                      </p:to>
                                    </p:set>
                                    <p:animEffect transition="in" filter="wipe(left)">
                                      <p:cBhvr>
                                        <p:cTn id="7" dur="500"/>
                                        <p:tgtEl>
                                          <p:spTgt spid="4454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5445">
                                            <p:txEl>
                                              <p:pRg st="3" end="3"/>
                                            </p:txEl>
                                          </p:spTgt>
                                        </p:tgtEl>
                                        <p:attrNameLst>
                                          <p:attrName>style.visibility</p:attrName>
                                        </p:attrNameLst>
                                      </p:cBhvr>
                                      <p:to>
                                        <p:strVal val="visible"/>
                                      </p:to>
                                    </p:set>
                                    <p:animEffect transition="in" filter="wipe(left)">
                                      <p:cBhvr>
                                        <p:cTn id="12" dur="500"/>
                                        <p:tgtEl>
                                          <p:spTgt spid="4454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7347" name="Text Box 3"/>
          <p:cNvSpPr txBox="1">
            <a:spLocks noChangeArrowheads="1"/>
          </p:cNvSpPr>
          <p:nvPr/>
        </p:nvSpPr>
        <p:spPr bwMode="auto">
          <a:xfrm>
            <a:off x="6810377" y="5791201"/>
            <a:ext cx="326147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GB" altLang="en-US" sz="2000" b="1" i="1">
                <a:solidFill>
                  <a:srgbClr val="FFFF00"/>
                </a:solidFill>
                <a:effectLst>
                  <a:outerShdw blurRad="38100" dist="38100" dir="2700000" algn="tl">
                    <a:srgbClr val="000000"/>
                  </a:outerShdw>
                </a:effectLst>
              </a:rPr>
              <a:t>Forms the basis for degree of</a:t>
            </a:r>
          </a:p>
          <a:p>
            <a:pPr>
              <a:defRPr/>
            </a:pPr>
            <a:r>
              <a:rPr lang="en-GB" altLang="en-US" sz="2000" b="1" i="1">
                <a:solidFill>
                  <a:srgbClr val="FFFF00"/>
                </a:solidFill>
                <a:effectLst>
                  <a:outerShdw blurRad="38100" dist="38100" dir="2700000" algn="tl">
                    <a:srgbClr val="000000"/>
                  </a:outerShdw>
                </a:effectLst>
              </a:rPr>
              <a:t>aggressiveness with lipid Rx</a:t>
            </a:r>
          </a:p>
        </p:txBody>
      </p:sp>
    </p:spTree>
    <p:extLst>
      <p:ext uri="{BB962C8B-B14F-4D97-AF65-F5344CB8AC3E}">
        <p14:creationId xmlns:p14="http://schemas.microsoft.com/office/powerpoint/2010/main" val="26310255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accent1">
                    <a:lumMod val="75000"/>
                  </a:schemeClr>
                </a:solidFill>
              </a:rPr>
              <a:t>Target sites for different oral drug classes </a:t>
            </a:r>
            <a:r>
              <a:rPr lang="en-US" dirty="0" smtClean="0">
                <a:solidFill>
                  <a:schemeClr val="accent1">
                    <a:lumMod val="75000"/>
                  </a:schemeClr>
                </a:solidFill>
              </a:rPr>
              <a:t>used </a:t>
            </a:r>
            <a:r>
              <a:rPr lang="en-US" dirty="0">
                <a:solidFill>
                  <a:schemeClr val="accent1">
                    <a:lumMod val="75000"/>
                  </a:schemeClr>
                </a:solidFill>
              </a:rPr>
              <a:t>in type 2 </a:t>
            </a:r>
            <a:r>
              <a:rPr lang="en-US" dirty="0" smtClean="0">
                <a:solidFill>
                  <a:schemeClr val="accent1">
                    <a:lumMod val="75000"/>
                  </a:schemeClr>
                </a:solidFill>
              </a:rPr>
              <a:t>diabetes</a:t>
            </a:r>
            <a:r>
              <a:rPr lang="en-US" baseline="30000" dirty="0" smtClean="0">
                <a:solidFill>
                  <a:schemeClr val="accent1">
                    <a:lumMod val="75000"/>
                  </a:schemeClr>
                </a:solidFill>
              </a:rPr>
              <a:t>1-3</a:t>
            </a:r>
            <a:endParaRPr lang="en-US" baseline="30000" dirty="0">
              <a:solidFill>
                <a:schemeClr val="accent1">
                  <a:lumMod val="75000"/>
                </a:schemeClr>
              </a:solidFill>
            </a:endParaRPr>
          </a:p>
        </p:txBody>
      </p:sp>
      <p:sp>
        <p:nvSpPr>
          <p:cNvPr id="7" name="Oval 4"/>
          <p:cNvSpPr>
            <a:spLocks noChangeArrowheads="1"/>
          </p:cNvSpPr>
          <p:nvPr/>
        </p:nvSpPr>
        <p:spPr bwMode="auto">
          <a:xfrm>
            <a:off x="4648200" y="3031249"/>
            <a:ext cx="2362200" cy="1198626"/>
          </a:xfrm>
          <a:prstGeom prst="ellipse">
            <a:avLst/>
          </a:prstGeom>
          <a:solidFill>
            <a:schemeClr val="accent2"/>
          </a:solidFill>
          <a:ln w="12700">
            <a:solidFill>
              <a:schemeClr val="tx1">
                <a:lumMod val="65000"/>
                <a:lumOff val="35000"/>
              </a:schemeClr>
            </a:solidFill>
          </a:ln>
          <a:effectLst/>
        </p:spPr>
        <p:txBody>
          <a:bodyPr wrap="none" anchor="ctr"/>
          <a:lstStyle/>
          <a:p>
            <a:pPr algn="ctr" eaLnBrk="0" hangingPunct="0">
              <a:lnSpc>
                <a:spcPct val="75000"/>
              </a:lnSpc>
            </a:pPr>
            <a:r>
              <a:rPr lang="en-US" sz="2000" dirty="0">
                <a:solidFill>
                  <a:srgbClr val="000000">
                    <a:lumMod val="65000"/>
                    <a:lumOff val="35000"/>
                  </a:srgbClr>
                </a:solidFill>
                <a:cs typeface="Arial" charset="0"/>
              </a:rPr>
              <a:t>Ways to reduce </a:t>
            </a:r>
            <a:br>
              <a:rPr lang="en-US" sz="2000" dirty="0">
                <a:solidFill>
                  <a:srgbClr val="000000">
                    <a:lumMod val="65000"/>
                    <a:lumOff val="35000"/>
                  </a:srgbClr>
                </a:solidFill>
                <a:cs typeface="Arial" charset="0"/>
              </a:rPr>
            </a:br>
            <a:r>
              <a:rPr lang="en-US" sz="2000" dirty="0">
                <a:solidFill>
                  <a:srgbClr val="000000">
                    <a:lumMod val="65000"/>
                    <a:lumOff val="35000"/>
                  </a:srgbClr>
                </a:solidFill>
                <a:cs typeface="Arial" charset="0"/>
              </a:rPr>
              <a:t>hyperglycaemia</a:t>
            </a:r>
          </a:p>
        </p:txBody>
      </p:sp>
      <p:grpSp>
        <p:nvGrpSpPr>
          <p:cNvPr id="3" name="Group 2"/>
          <p:cNvGrpSpPr/>
          <p:nvPr/>
        </p:nvGrpSpPr>
        <p:grpSpPr>
          <a:xfrm>
            <a:off x="4943873" y="1363148"/>
            <a:ext cx="4420503" cy="1233747"/>
            <a:chOff x="220206" y="2924944"/>
            <a:chExt cx="4420503" cy="1233747"/>
          </a:xfrm>
        </p:grpSpPr>
        <p:sp>
          <p:nvSpPr>
            <p:cNvPr id="8" name="Text Box 6"/>
            <p:cNvSpPr txBox="1">
              <a:spLocks noChangeArrowheads="1"/>
            </p:cNvSpPr>
            <p:nvPr/>
          </p:nvSpPr>
          <p:spPr bwMode="auto">
            <a:xfrm>
              <a:off x="1984807" y="3218651"/>
              <a:ext cx="2655902" cy="6463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a:defRPr>
                  <a:solidFill>
                    <a:schemeClr val="tx1"/>
                  </a:solidFill>
                  <a:latin typeface="Arial" charset="0"/>
                  <a:ea typeface="ＭＳ Ｐゴシック" charset="0"/>
                </a:defRPr>
              </a:lvl3pPr>
              <a:lvl4pPr marL="1600200">
                <a:defRPr sz="1600">
                  <a:solidFill>
                    <a:schemeClr val="tx1"/>
                  </a:solidFill>
                  <a:latin typeface="Arial" charset="0"/>
                  <a:ea typeface="ＭＳ Ｐゴシック" charset="0"/>
                </a:defRPr>
              </a:lvl4pPr>
              <a:lvl5pPr marL="2057400">
                <a:defRPr sz="1600">
                  <a:solidFill>
                    <a:schemeClr val="tx1"/>
                  </a:solidFill>
                  <a:latin typeface="Arial" charset="0"/>
                  <a:ea typeface="ＭＳ Ｐゴシック" charset="0"/>
                </a:defRPr>
              </a:lvl5pPr>
              <a:lvl6pPr marL="2514600" eaLnBrk="0" hangingPunct="0">
                <a:defRPr sz="1600">
                  <a:solidFill>
                    <a:schemeClr val="tx1"/>
                  </a:solidFill>
                  <a:latin typeface="Arial" charset="0"/>
                  <a:ea typeface="ＭＳ Ｐゴシック" charset="0"/>
                </a:defRPr>
              </a:lvl6pPr>
              <a:lvl7pPr marL="2971800" eaLnBrk="0" hangingPunct="0">
                <a:defRPr sz="1600">
                  <a:solidFill>
                    <a:schemeClr val="tx1"/>
                  </a:solidFill>
                  <a:latin typeface="Arial" charset="0"/>
                  <a:ea typeface="ＭＳ Ｐゴシック" charset="0"/>
                </a:defRPr>
              </a:lvl7pPr>
              <a:lvl8pPr marL="3429000" eaLnBrk="0" hangingPunct="0">
                <a:defRPr sz="1600">
                  <a:solidFill>
                    <a:schemeClr val="tx1"/>
                  </a:solidFill>
                  <a:latin typeface="Arial" charset="0"/>
                  <a:ea typeface="ＭＳ Ｐゴシック" charset="0"/>
                </a:defRPr>
              </a:lvl8pPr>
              <a:lvl9pPr marL="3886200" eaLnBrk="0" hangingPunct="0">
                <a:defRPr sz="1600">
                  <a:solidFill>
                    <a:schemeClr val="tx1"/>
                  </a:solidFill>
                  <a:latin typeface="Arial" charset="0"/>
                  <a:ea typeface="ＭＳ Ｐゴシック" charset="0"/>
                </a:defRPr>
              </a:lvl9pPr>
            </a:lstStyle>
            <a:p>
              <a:pPr eaLnBrk="0" hangingPunct="0"/>
              <a:r>
                <a:rPr lang="en-US" sz="1200" b="1" dirty="0">
                  <a:solidFill>
                    <a:srgbClr val="00539F">
                      <a:lumMod val="75000"/>
                    </a:srgbClr>
                  </a:solidFill>
                  <a:cs typeface="Arial" charset="0"/>
                </a:rPr>
                <a:t>Decrease glucose production</a:t>
              </a:r>
              <a:endParaRPr lang="en-US" sz="1200" dirty="0">
                <a:solidFill>
                  <a:srgbClr val="00539F">
                    <a:lumMod val="75000"/>
                  </a:srgbClr>
                </a:solidFill>
                <a:cs typeface="Arial" charset="0"/>
              </a:endParaRPr>
            </a:p>
            <a:p>
              <a:pPr eaLnBrk="0" hangingPunct="0"/>
              <a:r>
                <a:rPr lang="en-US" sz="1200" dirty="0">
                  <a:solidFill>
                    <a:srgbClr val="000000">
                      <a:lumMod val="65000"/>
                      <a:lumOff val="35000"/>
                    </a:srgbClr>
                  </a:solidFill>
                  <a:cs typeface="Arial" charset="0"/>
                </a:rPr>
                <a:t>Metformin </a:t>
              </a:r>
            </a:p>
            <a:p>
              <a:pPr eaLnBrk="0" hangingPunct="0"/>
              <a:r>
                <a:rPr lang="en-US" sz="1200" dirty="0">
                  <a:solidFill>
                    <a:srgbClr val="000000">
                      <a:lumMod val="65000"/>
                      <a:lumOff val="35000"/>
                    </a:srgbClr>
                  </a:solidFill>
                  <a:cs typeface="Arial" charset="0"/>
                </a:rPr>
                <a:t>(Pioglitazone)</a:t>
              </a:r>
            </a:p>
          </p:txBody>
        </p:sp>
        <p:pic>
          <p:nvPicPr>
            <p:cNvPr id="27"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06" y="2924944"/>
              <a:ext cx="1687498" cy="1233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 name="Text Box 46"/>
          <p:cNvSpPr txBox="1">
            <a:spLocks noChangeArrowheads="1"/>
          </p:cNvSpPr>
          <p:nvPr/>
        </p:nvSpPr>
        <p:spPr bwMode="auto">
          <a:xfrm>
            <a:off x="1579247" y="5818592"/>
            <a:ext cx="819194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a:defRPr>
                <a:solidFill>
                  <a:schemeClr val="tx1"/>
                </a:solidFill>
                <a:latin typeface="Arial" charset="0"/>
                <a:ea typeface="ＭＳ Ｐゴシック" charset="0"/>
              </a:defRPr>
            </a:lvl3pPr>
            <a:lvl4pPr marL="1600200">
              <a:defRPr sz="1600">
                <a:solidFill>
                  <a:schemeClr val="tx1"/>
                </a:solidFill>
                <a:latin typeface="Arial" charset="0"/>
                <a:ea typeface="ＭＳ Ｐゴシック" charset="0"/>
              </a:defRPr>
            </a:lvl4pPr>
            <a:lvl5pPr marL="2057400">
              <a:defRPr sz="1600">
                <a:solidFill>
                  <a:schemeClr val="tx1"/>
                </a:solidFill>
                <a:latin typeface="Arial" charset="0"/>
                <a:ea typeface="ＭＳ Ｐゴシック" charset="0"/>
              </a:defRPr>
            </a:lvl5pPr>
            <a:lvl6pPr marL="2514600" eaLnBrk="0" hangingPunct="0">
              <a:defRPr sz="1600">
                <a:solidFill>
                  <a:schemeClr val="tx1"/>
                </a:solidFill>
                <a:latin typeface="Arial" charset="0"/>
                <a:ea typeface="ＭＳ Ｐゴシック" charset="0"/>
              </a:defRPr>
            </a:lvl6pPr>
            <a:lvl7pPr marL="2971800" eaLnBrk="0" hangingPunct="0">
              <a:defRPr sz="1600">
                <a:solidFill>
                  <a:schemeClr val="tx1"/>
                </a:solidFill>
                <a:latin typeface="Arial" charset="0"/>
                <a:ea typeface="ＭＳ Ｐゴシック" charset="0"/>
              </a:defRPr>
            </a:lvl7pPr>
            <a:lvl8pPr marL="3429000" eaLnBrk="0" hangingPunct="0">
              <a:defRPr sz="1600">
                <a:solidFill>
                  <a:schemeClr val="tx1"/>
                </a:solidFill>
                <a:latin typeface="Arial" charset="0"/>
                <a:ea typeface="ＭＳ Ｐゴシック" charset="0"/>
              </a:defRPr>
            </a:lvl8pPr>
            <a:lvl9pPr marL="3886200" eaLnBrk="0" hangingPunct="0">
              <a:defRPr sz="1600">
                <a:solidFill>
                  <a:schemeClr val="tx1"/>
                </a:solidFill>
                <a:latin typeface="Arial" charset="0"/>
                <a:ea typeface="ＭＳ Ｐゴシック" charset="0"/>
              </a:defRPr>
            </a:lvl9pPr>
          </a:lstStyle>
          <a:p>
            <a:endParaRPr lang="en-US" sz="800" dirty="0">
              <a:solidFill>
                <a:srgbClr val="000000">
                  <a:lumMod val="65000"/>
                  <a:lumOff val="35000"/>
                </a:srgbClr>
              </a:solidFill>
            </a:endParaRPr>
          </a:p>
          <a:p>
            <a:r>
              <a:rPr lang="en-US" sz="800" dirty="0">
                <a:solidFill>
                  <a:srgbClr val="000000">
                    <a:lumMod val="65000"/>
                    <a:lumOff val="35000"/>
                  </a:srgbClr>
                </a:solidFill>
              </a:rPr>
              <a:t>1. </a:t>
            </a:r>
            <a:r>
              <a:rPr lang="en-US" sz="800" dirty="0" err="1">
                <a:solidFill>
                  <a:srgbClr val="000000">
                    <a:lumMod val="65000"/>
                    <a:lumOff val="35000"/>
                  </a:srgbClr>
                </a:solidFill>
              </a:rPr>
              <a:t>Inzucchi</a:t>
            </a:r>
            <a:r>
              <a:rPr lang="en-US" sz="800" dirty="0">
                <a:solidFill>
                  <a:srgbClr val="000000">
                    <a:lumMod val="65000"/>
                    <a:lumOff val="35000"/>
                  </a:srgbClr>
                </a:solidFill>
              </a:rPr>
              <a:t> SE. </a:t>
            </a:r>
            <a:r>
              <a:rPr lang="en-US" sz="800" i="1" dirty="0">
                <a:solidFill>
                  <a:srgbClr val="000000">
                    <a:lumMod val="65000"/>
                    <a:lumOff val="35000"/>
                  </a:srgbClr>
                </a:solidFill>
              </a:rPr>
              <a:t>JAMA</a:t>
            </a:r>
            <a:r>
              <a:rPr lang="en-US" sz="800" dirty="0">
                <a:solidFill>
                  <a:srgbClr val="000000">
                    <a:lumMod val="65000"/>
                    <a:lumOff val="35000"/>
                  </a:srgbClr>
                </a:solidFill>
              </a:rPr>
              <a:t> 2002;287:360</a:t>
            </a:r>
            <a:r>
              <a:rPr lang="en-US" sz="800" dirty="0">
                <a:solidFill>
                  <a:srgbClr val="000000">
                    <a:lumMod val="65000"/>
                    <a:lumOff val="35000"/>
                  </a:srgbClr>
                </a:solidFill>
                <a:cs typeface="Arial" charset="0"/>
              </a:rPr>
              <a:t>–</a:t>
            </a:r>
            <a:r>
              <a:rPr lang="en-US" sz="800" dirty="0">
                <a:solidFill>
                  <a:srgbClr val="000000">
                    <a:lumMod val="65000"/>
                    <a:lumOff val="35000"/>
                  </a:srgbClr>
                </a:solidFill>
              </a:rPr>
              <a:t>372.</a:t>
            </a:r>
          </a:p>
          <a:p>
            <a:r>
              <a:rPr lang="en-US" sz="800" dirty="0">
                <a:solidFill>
                  <a:srgbClr val="000000">
                    <a:lumMod val="65000"/>
                    <a:lumOff val="35000"/>
                  </a:srgbClr>
                </a:solidFill>
              </a:rPr>
              <a:t>2. Januvia (sitagliptin) SPC</a:t>
            </a:r>
          </a:p>
          <a:p>
            <a:r>
              <a:rPr lang="en-US" sz="800" dirty="0">
                <a:solidFill>
                  <a:srgbClr val="000000">
                    <a:lumMod val="65000"/>
                    <a:lumOff val="35000"/>
                  </a:srgbClr>
                </a:solidFill>
              </a:rPr>
              <a:t>3. </a:t>
            </a:r>
            <a:r>
              <a:rPr lang="en-US" sz="800" dirty="0" err="1">
                <a:solidFill>
                  <a:srgbClr val="000000">
                    <a:lumMod val="65000"/>
                    <a:lumOff val="35000"/>
                  </a:srgbClr>
                </a:solidFill>
              </a:rPr>
              <a:t>Dapagliflozin</a:t>
            </a:r>
            <a:r>
              <a:rPr lang="en-US" sz="800" dirty="0">
                <a:solidFill>
                  <a:srgbClr val="000000">
                    <a:lumMod val="65000"/>
                    <a:lumOff val="35000"/>
                  </a:srgbClr>
                </a:solidFill>
              </a:rPr>
              <a:t> SPC (April 2016)</a:t>
            </a:r>
          </a:p>
          <a:p>
            <a:r>
              <a:rPr lang="en-US" sz="800" dirty="0">
                <a:solidFill>
                  <a:srgbClr val="000000">
                    <a:lumMod val="65000"/>
                    <a:lumOff val="35000"/>
                  </a:srgbClr>
                </a:solidFill>
                <a:cs typeface="Arial Unicode MS" charset="0"/>
              </a:rPr>
              <a:t>4. Pioglitazone SPC (May 2016)</a:t>
            </a:r>
          </a:p>
          <a:p>
            <a:r>
              <a:rPr lang="en-US" sz="800" dirty="0">
                <a:solidFill>
                  <a:srgbClr val="000000">
                    <a:lumMod val="65000"/>
                    <a:lumOff val="35000"/>
                  </a:srgbClr>
                </a:solidFill>
                <a:cs typeface="Arial Unicode MS" charset="0"/>
              </a:rPr>
              <a:t>5. </a:t>
            </a:r>
            <a:r>
              <a:rPr lang="en-US" sz="800" dirty="0" err="1">
                <a:solidFill>
                  <a:srgbClr val="000000">
                    <a:lumMod val="65000"/>
                    <a:lumOff val="35000"/>
                  </a:srgbClr>
                </a:solidFill>
                <a:cs typeface="Arial Unicode MS" charset="0"/>
              </a:rPr>
              <a:t>Repaglinide</a:t>
            </a:r>
            <a:r>
              <a:rPr lang="en-US" sz="800" dirty="0">
                <a:solidFill>
                  <a:srgbClr val="000000">
                    <a:lumMod val="65000"/>
                    <a:lumOff val="35000"/>
                  </a:srgbClr>
                </a:solidFill>
                <a:cs typeface="Arial Unicode MS" charset="0"/>
              </a:rPr>
              <a:t> SPC (May 2016)</a:t>
            </a:r>
          </a:p>
          <a:p>
            <a:r>
              <a:rPr lang="en-US" sz="800" dirty="0">
                <a:solidFill>
                  <a:srgbClr val="000000">
                    <a:lumMod val="65000"/>
                    <a:lumOff val="35000"/>
                  </a:srgbClr>
                </a:solidFill>
                <a:cs typeface="Arial Unicode MS" charset="0"/>
              </a:rPr>
              <a:t>6. </a:t>
            </a:r>
            <a:r>
              <a:rPr lang="en-US" sz="800" dirty="0" err="1">
                <a:solidFill>
                  <a:srgbClr val="000000">
                    <a:lumMod val="65000"/>
                    <a:lumOff val="35000"/>
                  </a:srgbClr>
                </a:solidFill>
                <a:cs typeface="Arial Unicode MS" charset="0"/>
              </a:rPr>
              <a:t>Nateglinide</a:t>
            </a:r>
            <a:r>
              <a:rPr lang="en-US" sz="800" dirty="0">
                <a:solidFill>
                  <a:srgbClr val="000000">
                    <a:lumMod val="65000"/>
                    <a:lumOff val="35000"/>
                  </a:srgbClr>
                </a:solidFill>
                <a:cs typeface="Arial Unicode MS" charset="0"/>
              </a:rPr>
              <a:t> SPC (June 2015)</a:t>
            </a:r>
          </a:p>
          <a:p>
            <a:r>
              <a:rPr lang="en-US" sz="800" dirty="0">
                <a:solidFill>
                  <a:srgbClr val="000000">
                    <a:lumMod val="65000"/>
                    <a:lumOff val="35000"/>
                  </a:srgbClr>
                </a:solidFill>
                <a:cs typeface="Arial Unicode MS" charset="0"/>
              </a:rPr>
              <a:t>7. Metformin SPC (January 2015)</a:t>
            </a:r>
          </a:p>
        </p:txBody>
      </p:sp>
      <p:sp>
        <p:nvSpPr>
          <p:cNvPr id="141" name="Text Box 15"/>
          <p:cNvSpPr txBox="1">
            <a:spLocks noChangeArrowheads="1"/>
          </p:cNvSpPr>
          <p:nvPr/>
        </p:nvSpPr>
        <p:spPr bwMode="auto">
          <a:xfrm>
            <a:off x="4367808" y="1562468"/>
            <a:ext cx="8640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Narrow" charset="0"/>
                <a:ea typeface="ＭＳ Ｐゴシック" charset="0"/>
              </a:defRPr>
            </a:lvl1pPr>
            <a:lvl2pPr marL="742950">
              <a:defRPr sz="2400">
                <a:solidFill>
                  <a:schemeClr val="tx1"/>
                </a:solidFill>
                <a:latin typeface="Arial Narrow" charset="0"/>
                <a:ea typeface="ＭＳ Ｐゴシック" charset="0"/>
              </a:defRPr>
            </a:lvl2pPr>
            <a:lvl3pPr>
              <a:defRPr sz="2000">
                <a:solidFill>
                  <a:schemeClr val="tx1"/>
                </a:solidFill>
                <a:latin typeface="Arial Narrow" charset="0"/>
                <a:ea typeface="ＭＳ Ｐゴシック" charset="0"/>
              </a:defRPr>
            </a:lvl3pPr>
            <a:lvl4pPr>
              <a:defRPr sz="2000">
                <a:solidFill>
                  <a:schemeClr val="tx1"/>
                </a:solidFill>
                <a:latin typeface="Arial Narrow" charset="0"/>
                <a:ea typeface="ＭＳ Ｐゴシック" charset="0"/>
              </a:defRPr>
            </a:lvl4pPr>
            <a:lvl5pPr>
              <a:defRPr>
                <a:solidFill>
                  <a:schemeClr val="tx1"/>
                </a:solidFill>
                <a:latin typeface="Arial Narrow" charset="0"/>
                <a:ea typeface="ＭＳ Ｐゴシック" charset="0"/>
              </a:defRPr>
            </a:lvl5pPr>
            <a:lvl6pPr eaLnBrk="0" hangingPunct="0">
              <a:defRPr>
                <a:solidFill>
                  <a:schemeClr val="tx1"/>
                </a:solidFill>
                <a:latin typeface="Arial Narrow" charset="0"/>
                <a:ea typeface="ＭＳ Ｐゴシック" charset="0"/>
              </a:defRPr>
            </a:lvl6pPr>
            <a:lvl7pPr eaLnBrk="0" hangingPunct="0">
              <a:defRPr>
                <a:solidFill>
                  <a:schemeClr val="tx1"/>
                </a:solidFill>
                <a:latin typeface="Arial Narrow" charset="0"/>
                <a:ea typeface="ＭＳ Ｐゴシック" charset="0"/>
              </a:defRPr>
            </a:lvl7pPr>
            <a:lvl8pPr eaLnBrk="0" hangingPunct="0">
              <a:defRPr>
                <a:solidFill>
                  <a:schemeClr val="tx1"/>
                </a:solidFill>
                <a:latin typeface="Arial Narrow" charset="0"/>
                <a:ea typeface="ＭＳ Ｐゴシック" charset="0"/>
              </a:defRPr>
            </a:lvl8pPr>
            <a:lvl9pPr eaLnBrk="0" hangingPunct="0">
              <a:defRPr>
                <a:solidFill>
                  <a:schemeClr val="tx1"/>
                </a:solidFill>
                <a:latin typeface="Arial Narrow" charset="0"/>
                <a:ea typeface="ＭＳ Ｐゴシック" charset="0"/>
              </a:defRPr>
            </a:lvl9pPr>
          </a:lstStyle>
          <a:p>
            <a:pPr algn="ctr" eaLnBrk="0" hangingPunct="0"/>
            <a:r>
              <a:rPr lang="en-US" sz="1400" dirty="0">
                <a:solidFill>
                  <a:srgbClr val="000000">
                    <a:lumMod val="65000"/>
                    <a:lumOff val="35000"/>
                  </a:srgbClr>
                </a:solidFill>
                <a:latin typeface="Arial" charset="0"/>
                <a:ea typeface="MS PGothic" charset="0"/>
                <a:cs typeface="Arial Unicode MS" charset="0"/>
              </a:rPr>
              <a:t>Live</a:t>
            </a:r>
            <a:r>
              <a:rPr lang="en-US" sz="1400" dirty="0">
                <a:solidFill>
                  <a:srgbClr val="7F7F7F"/>
                </a:solidFill>
                <a:latin typeface="Arial" charset="0"/>
                <a:ea typeface="MS PGothic" charset="0"/>
                <a:cs typeface="Arial Unicode MS" charset="0"/>
              </a:rPr>
              <a:t>r</a:t>
            </a:r>
          </a:p>
        </p:txBody>
      </p:sp>
      <p:sp>
        <p:nvSpPr>
          <p:cNvPr id="148" name="Text Box 46"/>
          <p:cNvSpPr txBox="1">
            <a:spLocks noChangeArrowheads="1"/>
          </p:cNvSpPr>
          <p:nvPr/>
        </p:nvSpPr>
        <p:spPr bwMode="auto">
          <a:xfrm>
            <a:off x="4572001" y="6633066"/>
            <a:ext cx="819194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a:defRPr>
                <a:solidFill>
                  <a:schemeClr val="tx1"/>
                </a:solidFill>
                <a:latin typeface="Arial" charset="0"/>
                <a:ea typeface="ＭＳ Ｐゴシック" charset="0"/>
              </a:defRPr>
            </a:lvl3pPr>
            <a:lvl4pPr marL="1600200">
              <a:defRPr sz="1600">
                <a:solidFill>
                  <a:schemeClr val="tx1"/>
                </a:solidFill>
                <a:latin typeface="Arial" charset="0"/>
                <a:ea typeface="ＭＳ Ｐゴシック" charset="0"/>
              </a:defRPr>
            </a:lvl4pPr>
            <a:lvl5pPr marL="2057400">
              <a:defRPr sz="1600">
                <a:solidFill>
                  <a:schemeClr val="tx1"/>
                </a:solidFill>
                <a:latin typeface="Arial" charset="0"/>
                <a:ea typeface="ＭＳ Ｐゴシック" charset="0"/>
              </a:defRPr>
            </a:lvl5pPr>
            <a:lvl6pPr marL="2514600" eaLnBrk="0" hangingPunct="0">
              <a:defRPr sz="1600">
                <a:solidFill>
                  <a:schemeClr val="tx1"/>
                </a:solidFill>
                <a:latin typeface="Arial" charset="0"/>
                <a:ea typeface="ＭＳ Ｐゴシック" charset="0"/>
              </a:defRPr>
            </a:lvl6pPr>
            <a:lvl7pPr marL="2971800" eaLnBrk="0" hangingPunct="0">
              <a:defRPr sz="1600">
                <a:solidFill>
                  <a:schemeClr val="tx1"/>
                </a:solidFill>
                <a:latin typeface="Arial" charset="0"/>
                <a:ea typeface="ＭＳ Ｐゴシック" charset="0"/>
              </a:defRPr>
            </a:lvl7pPr>
            <a:lvl8pPr marL="3429000" eaLnBrk="0" hangingPunct="0">
              <a:defRPr sz="1600">
                <a:solidFill>
                  <a:schemeClr val="tx1"/>
                </a:solidFill>
                <a:latin typeface="Arial" charset="0"/>
                <a:ea typeface="ＭＳ Ｐゴシック" charset="0"/>
              </a:defRPr>
            </a:lvl8pPr>
            <a:lvl9pPr marL="3886200" eaLnBrk="0" hangingPunct="0">
              <a:defRPr sz="1600">
                <a:solidFill>
                  <a:schemeClr val="tx1"/>
                </a:solidFill>
                <a:latin typeface="Arial" charset="0"/>
                <a:ea typeface="ＭＳ Ｐゴシック" charset="0"/>
              </a:defRPr>
            </a:lvl9pPr>
          </a:lstStyle>
          <a:p>
            <a:r>
              <a:rPr lang="en-GB" sz="800" dirty="0">
                <a:solidFill>
                  <a:srgbClr val="000000">
                    <a:lumMod val="65000"/>
                    <a:lumOff val="35000"/>
                  </a:srgbClr>
                </a:solidFill>
              </a:rPr>
              <a:t>SGLT2=sodium–glucose co-transporter 2; SPC=Summary of Product Characteristics; SU=</a:t>
            </a:r>
            <a:r>
              <a:rPr lang="en-GB" sz="800" dirty="0" err="1">
                <a:solidFill>
                  <a:srgbClr val="000000">
                    <a:lumMod val="65000"/>
                    <a:lumOff val="35000"/>
                  </a:srgbClr>
                </a:solidFill>
              </a:rPr>
              <a:t>sulphonylurea</a:t>
            </a:r>
            <a:r>
              <a:rPr lang="en-GB" sz="800" dirty="0">
                <a:solidFill>
                  <a:srgbClr val="000000">
                    <a:lumMod val="65000"/>
                    <a:lumOff val="35000"/>
                  </a:srgbClr>
                </a:solidFill>
              </a:rPr>
              <a:t>; </a:t>
            </a:r>
            <a:r>
              <a:rPr lang="en-US" sz="800" dirty="0">
                <a:solidFill>
                  <a:srgbClr val="000000">
                    <a:lumMod val="65000"/>
                    <a:lumOff val="35000"/>
                  </a:srgbClr>
                </a:solidFill>
              </a:rPr>
              <a:t>TZDs=</a:t>
            </a:r>
            <a:r>
              <a:rPr lang="en-US" sz="800" dirty="0" err="1">
                <a:solidFill>
                  <a:srgbClr val="000000">
                    <a:lumMod val="65000"/>
                    <a:lumOff val="35000"/>
                  </a:srgbClr>
                </a:solidFill>
              </a:rPr>
              <a:t>thiazolidinediones</a:t>
            </a:r>
            <a:endParaRPr lang="en-US" sz="800" dirty="0">
              <a:solidFill>
                <a:srgbClr val="000000">
                  <a:lumMod val="65000"/>
                  <a:lumOff val="35000"/>
                </a:srgbClr>
              </a:solidFill>
            </a:endParaRPr>
          </a:p>
        </p:txBody>
      </p:sp>
      <p:sp>
        <p:nvSpPr>
          <p:cNvPr id="149" name="Line 15"/>
          <p:cNvSpPr>
            <a:spLocks noChangeShapeType="1"/>
          </p:cNvSpPr>
          <p:nvPr/>
        </p:nvSpPr>
        <p:spPr bwMode="auto">
          <a:xfrm>
            <a:off x="5816600" y="2492896"/>
            <a:ext cx="0" cy="443722"/>
          </a:xfrm>
          <a:prstGeom prst="line">
            <a:avLst/>
          </a:prstGeom>
          <a:noFill/>
          <a:ln w="28575">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solidFill>
                <a:srgbClr val="000000"/>
              </a:solidFill>
            </a:endParaRPr>
          </a:p>
        </p:txBody>
      </p:sp>
      <p:pic>
        <p:nvPicPr>
          <p:cNvPr id="13" name="Picture 9" descr="DIGESTSY"/>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8664"/>
          <a:stretch>
            <a:fillRect/>
          </a:stretch>
        </p:blipFill>
        <p:spPr bwMode="auto">
          <a:xfrm>
            <a:off x="7926909" y="2528802"/>
            <a:ext cx="1160209" cy="131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23"/>
          <p:cNvSpPr>
            <a:spLocks noChangeArrowheads="1"/>
          </p:cNvSpPr>
          <p:nvPr/>
        </p:nvSpPr>
        <p:spPr bwMode="auto">
          <a:xfrm>
            <a:off x="7665720" y="3905365"/>
            <a:ext cx="2517770" cy="83099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GB" sz="1200" b="1" dirty="0">
                <a:solidFill>
                  <a:srgbClr val="00539F">
                    <a:lumMod val="75000"/>
                  </a:srgbClr>
                </a:solidFill>
                <a:cs typeface="Arial" charset="0"/>
              </a:rPr>
              <a:t>Enhancing levels of active incretin hormones</a:t>
            </a:r>
            <a:endParaRPr lang="en-GB" sz="1200" dirty="0">
              <a:solidFill>
                <a:srgbClr val="00539F">
                  <a:lumMod val="75000"/>
                </a:srgbClr>
              </a:solidFill>
              <a:cs typeface="Arial" charset="0"/>
            </a:endParaRPr>
          </a:p>
          <a:p>
            <a:r>
              <a:rPr lang="en-GB" sz="1200" dirty="0">
                <a:solidFill>
                  <a:srgbClr val="000000">
                    <a:lumMod val="65000"/>
                    <a:lumOff val="35000"/>
                  </a:srgbClr>
                </a:solidFill>
                <a:cs typeface="Arial" charset="0"/>
              </a:rPr>
              <a:t>Dipeptidyl peptidase 4 (DPP-4) inhibitors (e.g. sitagliptin)</a:t>
            </a:r>
            <a:endParaRPr lang="en-US" sz="1200" dirty="0">
              <a:solidFill>
                <a:srgbClr val="000000">
                  <a:lumMod val="65000"/>
                  <a:lumOff val="35000"/>
                </a:srgbClr>
              </a:solidFill>
              <a:cs typeface="Arial" charset="0"/>
            </a:endParaRPr>
          </a:p>
        </p:txBody>
      </p:sp>
      <p:sp>
        <p:nvSpPr>
          <p:cNvPr id="15" name="Line 27"/>
          <p:cNvSpPr>
            <a:spLocks noChangeShapeType="1"/>
          </p:cNvSpPr>
          <p:nvPr/>
        </p:nvSpPr>
        <p:spPr bwMode="auto">
          <a:xfrm rot="16200000" flipH="1" flipV="1">
            <a:off x="7419145" y="3216998"/>
            <a:ext cx="39617" cy="502989"/>
          </a:xfrm>
          <a:prstGeom prst="line">
            <a:avLst/>
          </a:prstGeom>
          <a:noFill/>
          <a:ln w="28575">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endParaRPr lang="en-US">
              <a:solidFill>
                <a:srgbClr val="000000"/>
              </a:solidFill>
            </a:endParaRPr>
          </a:p>
        </p:txBody>
      </p:sp>
      <p:grpSp>
        <p:nvGrpSpPr>
          <p:cNvPr id="16" name="Group 15"/>
          <p:cNvGrpSpPr/>
          <p:nvPr/>
        </p:nvGrpSpPr>
        <p:grpSpPr>
          <a:xfrm>
            <a:off x="6371623" y="4484369"/>
            <a:ext cx="2396587" cy="1885247"/>
            <a:chOff x="6495893" y="2634755"/>
            <a:chExt cx="2396587" cy="1885247"/>
          </a:xfrm>
        </p:grpSpPr>
        <p:sp>
          <p:nvSpPr>
            <p:cNvPr id="17" name="Line 27"/>
            <p:cNvSpPr>
              <a:spLocks noChangeShapeType="1"/>
            </p:cNvSpPr>
            <p:nvPr/>
          </p:nvSpPr>
          <p:spPr bwMode="auto">
            <a:xfrm rot="16200000" flipV="1">
              <a:off x="6479328" y="2651320"/>
              <a:ext cx="407640" cy="374510"/>
            </a:xfrm>
            <a:prstGeom prst="line">
              <a:avLst/>
            </a:prstGeom>
            <a:noFill/>
            <a:ln w="28575">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endParaRPr lang="en-US">
                <a:solidFill>
                  <a:srgbClr val="000000"/>
                </a:solidFill>
              </a:endParaRPr>
            </a:p>
          </p:txBody>
        </p:sp>
        <p:grpSp>
          <p:nvGrpSpPr>
            <p:cNvPr id="18" name="Group 17"/>
            <p:cNvGrpSpPr/>
            <p:nvPr/>
          </p:nvGrpSpPr>
          <p:grpSpPr>
            <a:xfrm>
              <a:off x="6600452" y="2872422"/>
              <a:ext cx="2292028" cy="1647580"/>
              <a:chOff x="6600452" y="2872422"/>
              <a:chExt cx="2292028" cy="1647580"/>
            </a:xfrm>
          </p:grpSpPr>
          <p:sp>
            <p:nvSpPr>
              <p:cNvPr id="19" name="Text Box 7"/>
              <p:cNvSpPr txBox="1">
                <a:spLocks noChangeArrowheads="1"/>
              </p:cNvSpPr>
              <p:nvPr/>
            </p:nvSpPr>
            <p:spPr bwMode="auto">
              <a:xfrm>
                <a:off x="6804247" y="4058337"/>
                <a:ext cx="2088233"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a:defRPr>
                    <a:solidFill>
                      <a:schemeClr val="tx1"/>
                    </a:solidFill>
                    <a:latin typeface="Arial" charset="0"/>
                    <a:ea typeface="ＭＳ Ｐゴシック" charset="0"/>
                  </a:defRPr>
                </a:lvl3pPr>
                <a:lvl4pPr marL="1600200">
                  <a:defRPr sz="1600">
                    <a:solidFill>
                      <a:schemeClr val="tx1"/>
                    </a:solidFill>
                    <a:latin typeface="Arial" charset="0"/>
                    <a:ea typeface="ＭＳ Ｐゴシック" charset="0"/>
                  </a:defRPr>
                </a:lvl4pPr>
                <a:lvl5pPr marL="2057400">
                  <a:defRPr sz="1600">
                    <a:solidFill>
                      <a:schemeClr val="tx1"/>
                    </a:solidFill>
                    <a:latin typeface="Arial" charset="0"/>
                    <a:ea typeface="ＭＳ Ｐゴシック" charset="0"/>
                  </a:defRPr>
                </a:lvl5pPr>
                <a:lvl6pPr marL="2514600" eaLnBrk="0" hangingPunct="0">
                  <a:defRPr sz="1600">
                    <a:solidFill>
                      <a:schemeClr val="tx1"/>
                    </a:solidFill>
                    <a:latin typeface="Arial" charset="0"/>
                    <a:ea typeface="ＭＳ Ｐゴシック" charset="0"/>
                  </a:defRPr>
                </a:lvl6pPr>
                <a:lvl7pPr marL="2971800" eaLnBrk="0" hangingPunct="0">
                  <a:defRPr sz="1600">
                    <a:solidFill>
                      <a:schemeClr val="tx1"/>
                    </a:solidFill>
                    <a:latin typeface="Arial" charset="0"/>
                    <a:ea typeface="ＭＳ Ｐゴシック" charset="0"/>
                  </a:defRPr>
                </a:lvl7pPr>
                <a:lvl8pPr marL="3429000" eaLnBrk="0" hangingPunct="0">
                  <a:defRPr sz="1600">
                    <a:solidFill>
                      <a:schemeClr val="tx1"/>
                    </a:solidFill>
                    <a:latin typeface="Arial" charset="0"/>
                    <a:ea typeface="ＭＳ Ｐゴシック" charset="0"/>
                  </a:defRPr>
                </a:lvl8pPr>
                <a:lvl9pPr marL="3886200" eaLnBrk="0" hangingPunct="0">
                  <a:defRPr sz="1600">
                    <a:solidFill>
                      <a:schemeClr val="tx1"/>
                    </a:solidFill>
                    <a:latin typeface="Arial" charset="0"/>
                    <a:ea typeface="ＭＳ Ｐゴシック" charset="0"/>
                  </a:defRPr>
                </a:lvl9pPr>
              </a:lstStyle>
              <a:p>
                <a:pPr eaLnBrk="0" hangingPunct="0"/>
                <a:r>
                  <a:rPr lang="en-US" sz="1200" b="1" dirty="0">
                    <a:solidFill>
                      <a:srgbClr val="00539F">
                        <a:lumMod val="75000"/>
                      </a:srgbClr>
                    </a:solidFill>
                    <a:cs typeface="Arial" charset="0"/>
                  </a:rPr>
                  <a:t>Increase glucose uptake</a:t>
                </a:r>
                <a:endParaRPr lang="en-US" sz="1200" dirty="0">
                  <a:solidFill>
                    <a:srgbClr val="00539F">
                      <a:lumMod val="75000"/>
                    </a:srgbClr>
                  </a:solidFill>
                  <a:cs typeface="Arial" charset="0"/>
                </a:endParaRPr>
              </a:p>
              <a:p>
                <a:pPr eaLnBrk="0" hangingPunct="0"/>
                <a:r>
                  <a:rPr lang="en-US" sz="1200" dirty="0">
                    <a:solidFill>
                      <a:srgbClr val="000000">
                        <a:lumMod val="65000"/>
                        <a:lumOff val="35000"/>
                      </a:srgbClr>
                    </a:solidFill>
                    <a:cs typeface="Arial" charset="0"/>
                  </a:rPr>
                  <a:t>Pioglitazone)</a:t>
                </a:r>
              </a:p>
            </p:txBody>
          </p:sp>
          <p:grpSp>
            <p:nvGrpSpPr>
              <p:cNvPr id="20" name="Group 30"/>
              <p:cNvGrpSpPr>
                <a:grpSpLocks/>
              </p:cNvGrpSpPr>
              <p:nvPr/>
            </p:nvGrpSpPr>
            <p:grpSpPr bwMode="auto">
              <a:xfrm rot="20538329">
                <a:off x="6600452" y="2872422"/>
                <a:ext cx="1289050" cy="1369584"/>
                <a:chOff x="4107" y="1722"/>
                <a:chExt cx="863" cy="759"/>
              </a:xfrm>
            </p:grpSpPr>
            <p:sp>
              <p:nvSpPr>
                <p:cNvPr id="30" name="Rectangle 31"/>
                <p:cNvSpPr>
                  <a:spLocks noChangeArrowheads="1"/>
                </p:cNvSpPr>
                <p:nvPr/>
              </p:nvSpPr>
              <p:spPr bwMode="auto">
                <a:xfrm rot="2163528">
                  <a:off x="4219" y="1722"/>
                  <a:ext cx="637" cy="759"/>
                </a:xfrm>
                <a:prstGeom prst="rect">
                  <a:avLst/>
                </a:prstGeom>
                <a:noFill/>
                <a:ln>
                  <a:noFill/>
                </a:ln>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solidFill>
                      <a:srgbClr val="FFFFFF"/>
                    </a:solidFill>
                  </a:endParaRPr>
                </a:p>
              </p:txBody>
            </p:sp>
            <p:sp>
              <p:nvSpPr>
                <p:cNvPr id="31" name="Freeform 32"/>
                <p:cNvSpPr>
                  <a:spLocks/>
                </p:cNvSpPr>
                <p:nvPr/>
              </p:nvSpPr>
              <p:spPr bwMode="auto">
                <a:xfrm rot="2163528">
                  <a:off x="4240" y="1758"/>
                  <a:ext cx="605" cy="672"/>
                </a:xfrm>
                <a:custGeom>
                  <a:avLst/>
                  <a:gdLst>
                    <a:gd name="T0" fmla="*/ 0 w 1078"/>
                    <a:gd name="T1" fmla="*/ 1 h 1193"/>
                    <a:gd name="T2" fmla="*/ 1 w 1078"/>
                    <a:gd name="T3" fmla="*/ 1 h 1193"/>
                    <a:gd name="T4" fmla="*/ 1 w 1078"/>
                    <a:gd name="T5" fmla="*/ 1 h 1193"/>
                    <a:gd name="T6" fmla="*/ 1 w 1078"/>
                    <a:gd name="T7" fmla="*/ 1 h 1193"/>
                    <a:gd name="T8" fmla="*/ 1 w 1078"/>
                    <a:gd name="T9" fmla="*/ 1 h 1193"/>
                    <a:gd name="T10" fmla="*/ 1 w 1078"/>
                    <a:gd name="T11" fmla="*/ 1 h 1193"/>
                    <a:gd name="T12" fmla="*/ 1 w 1078"/>
                    <a:gd name="T13" fmla="*/ 1 h 1193"/>
                    <a:gd name="T14" fmla="*/ 1 w 1078"/>
                    <a:gd name="T15" fmla="*/ 1 h 1193"/>
                    <a:gd name="T16" fmla="*/ 1 w 1078"/>
                    <a:gd name="T17" fmla="*/ 1 h 1193"/>
                    <a:gd name="T18" fmla="*/ 1 w 1078"/>
                    <a:gd name="T19" fmla="*/ 1 h 1193"/>
                    <a:gd name="T20" fmla="*/ 1 w 1078"/>
                    <a:gd name="T21" fmla="*/ 0 h 1193"/>
                    <a:gd name="T22" fmla="*/ 1 w 1078"/>
                    <a:gd name="T23" fmla="*/ 1 h 1193"/>
                    <a:gd name="T24" fmla="*/ 1 w 1078"/>
                    <a:gd name="T25" fmla="*/ 1 h 1193"/>
                    <a:gd name="T26" fmla="*/ 1 w 1078"/>
                    <a:gd name="T27" fmla="*/ 1 h 1193"/>
                    <a:gd name="T28" fmla="*/ 1 w 1078"/>
                    <a:gd name="T29" fmla="*/ 1 h 1193"/>
                    <a:gd name="T30" fmla="*/ 1 w 1078"/>
                    <a:gd name="T31" fmla="*/ 1 h 1193"/>
                    <a:gd name="T32" fmla="*/ 1 w 1078"/>
                    <a:gd name="T33" fmla="*/ 1 h 1193"/>
                    <a:gd name="T34" fmla="*/ 1 w 1078"/>
                    <a:gd name="T35" fmla="*/ 1 h 1193"/>
                    <a:gd name="T36" fmla="*/ 1 w 1078"/>
                    <a:gd name="T37" fmla="*/ 1 h 1193"/>
                    <a:gd name="T38" fmla="*/ 1 w 1078"/>
                    <a:gd name="T39" fmla="*/ 1 h 1193"/>
                    <a:gd name="T40" fmla="*/ 1 w 1078"/>
                    <a:gd name="T41" fmla="*/ 1 h 1193"/>
                    <a:gd name="T42" fmla="*/ 1 w 1078"/>
                    <a:gd name="T43" fmla="*/ 1 h 1193"/>
                    <a:gd name="T44" fmla="*/ 0 w 1078"/>
                    <a:gd name="T45" fmla="*/ 1 h 1193"/>
                    <a:gd name="T46" fmla="*/ 0 w 1078"/>
                    <a:gd name="T47" fmla="*/ 1 h 1193"/>
                    <a:gd name="T48" fmla="*/ 0 w 1078"/>
                    <a:gd name="T49" fmla="*/ 1 h 1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78" h="1193">
                      <a:moveTo>
                        <a:pt x="0" y="1102"/>
                      </a:moveTo>
                      <a:lnTo>
                        <a:pt x="3" y="1078"/>
                      </a:lnTo>
                      <a:lnTo>
                        <a:pt x="11" y="1010"/>
                      </a:lnTo>
                      <a:lnTo>
                        <a:pt x="33" y="909"/>
                      </a:lnTo>
                      <a:lnTo>
                        <a:pt x="72" y="783"/>
                      </a:lnTo>
                      <a:lnTo>
                        <a:pt x="135" y="641"/>
                      </a:lnTo>
                      <a:lnTo>
                        <a:pt x="226" y="491"/>
                      </a:lnTo>
                      <a:lnTo>
                        <a:pt x="350" y="342"/>
                      </a:lnTo>
                      <a:lnTo>
                        <a:pt x="514" y="205"/>
                      </a:lnTo>
                      <a:lnTo>
                        <a:pt x="721" y="88"/>
                      </a:lnTo>
                      <a:lnTo>
                        <a:pt x="980" y="0"/>
                      </a:lnTo>
                      <a:lnTo>
                        <a:pt x="1078" y="88"/>
                      </a:lnTo>
                      <a:lnTo>
                        <a:pt x="1074" y="110"/>
                      </a:lnTo>
                      <a:lnTo>
                        <a:pt x="1062" y="173"/>
                      </a:lnTo>
                      <a:lnTo>
                        <a:pt x="1037" y="270"/>
                      </a:lnTo>
                      <a:lnTo>
                        <a:pt x="993" y="390"/>
                      </a:lnTo>
                      <a:lnTo>
                        <a:pt x="926" y="528"/>
                      </a:lnTo>
                      <a:lnTo>
                        <a:pt x="833" y="674"/>
                      </a:lnTo>
                      <a:lnTo>
                        <a:pt x="708" y="821"/>
                      </a:lnTo>
                      <a:lnTo>
                        <a:pt x="546" y="963"/>
                      </a:lnTo>
                      <a:lnTo>
                        <a:pt x="344" y="1089"/>
                      </a:lnTo>
                      <a:lnTo>
                        <a:pt x="95" y="1193"/>
                      </a:lnTo>
                      <a:lnTo>
                        <a:pt x="0" y="1103"/>
                      </a:lnTo>
                      <a:lnTo>
                        <a:pt x="0" y="1102"/>
                      </a:lnTo>
                      <a:close/>
                    </a:path>
                  </a:pathLst>
                </a:custGeom>
                <a:solidFill>
                  <a:srgbClr val="FF5E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2" name="Freeform 33"/>
                <p:cNvSpPr>
                  <a:spLocks/>
                </p:cNvSpPr>
                <p:nvPr/>
              </p:nvSpPr>
              <p:spPr bwMode="auto">
                <a:xfrm rot="2163528">
                  <a:off x="4241" y="1759"/>
                  <a:ext cx="604" cy="668"/>
                </a:xfrm>
                <a:custGeom>
                  <a:avLst/>
                  <a:gdLst>
                    <a:gd name="T0" fmla="*/ 0 w 1072"/>
                    <a:gd name="T1" fmla="*/ 1 h 1186"/>
                    <a:gd name="T2" fmla="*/ 1 w 1072"/>
                    <a:gd name="T3" fmla="*/ 1 h 1186"/>
                    <a:gd name="T4" fmla="*/ 1 w 1072"/>
                    <a:gd name="T5" fmla="*/ 1 h 1186"/>
                    <a:gd name="T6" fmla="*/ 1 w 1072"/>
                    <a:gd name="T7" fmla="*/ 1 h 1186"/>
                    <a:gd name="T8" fmla="*/ 1 w 1072"/>
                    <a:gd name="T9" fmla="*/ 1 h 1186"/>
                    <a:gd name="T10" fmla="*/ 1 w 1072"/>
                    <a:gd name="T11" fmla="*/ 1 h 1186"/>
                    <a:gd name="T12" fmla="*/ 1 w 1072"/>
                    <a:gd name="T13" fmla="*/ 1 h 1186"/>
                    <a:gd name="T14" fmla="*/ 1 w 1072"/>
                    <a:gd name="T15" fmla="*/ 1 h 1186"/>
                    <a:gd name="T16" fmla="*/ 1 w 1072"/>
                    <a:gd name="T17" fmla="*/ 1 h 1186"/>
                    <a:gd name="T18" fmla="*/ 1 w 1072"/>
                    <a:gd name="T19" fmla="*/ 1 h 1186"/>
                    <a:gd name="T20" fmla="*/ 1 w 1072"/>
                    <a:gd name="T21" fmla="*/ 0 h 1186"/>
                    <a:gd name="T22" fmla="*/ 1 w 1072"/>
                    <a:gd name="T23" fmla="*/ 1 h 1186"/>
                    <a:gd name="T24" fmla="*/ 1 w 1072"/>
                    <a:gd name="T25" fmla="*/ 1 h 1186"/>
                    <a:gd name="T26" fmla="*/ 1 w 1072"/>
                    <a:gd name="T27" fmla="*/ 1 h 1186"/>
                    <a:gd name="T28" fmla="*/ 1 w 1072"/>
                    <a:gd name="T29" fmla="*/ 1 h 1186"/>
                    <a:gd name="T30" fmla="*/ 1 w 1072"/>
                    <a:gd name="T31" fmla="*/ 1 h 1186"/>
                    <a:gd name="T32" fmla="*/ 1 w 1072"/>
                    <a:gd name="T33" fmla="*/ 1 h 1186"/>
                    <a:gd name="T34" fmla="*/ 1 w 1072"/>
                    <a:gd name="T35" fmla="*/ 1 h 1186"/>
                    <a:gd name="T36" fmla="*/ 1 w 1072"/>
                    <a:gd name="T37" fmla="*/ 1 h 1186"/>
                    <a:gd name="T38" fmla="*/ 1 w 1072"/>
                    <a:gd name="T39" fmla="*/ 1 h 1186"/>
                    <a:gd name="T40" fmla="*/ 1 w 1072"/>
                    <a:gd name="T41" fmla="*/ 1 h 1186"/>
                    <a:gd name="T42" fmla="*/ 1 w 1072"/>
                    <a:gd name="T43" fmla="*/ 1 h 1186"/>
                    <a:gd name="T44" fmla="*/ 1 w 1072"/>
                    <a:gd name="T45" fmla="*/ 1 h 1186"/>
                    <a:gd name="T46" fmla="*/ 1 w 1072"/>
                    <a:gd name="T47" fmla="*/ 1 h 1186"/>
                    <a:gd name="T48" fmla="*/ 0 w 1072"/>
                    <a:gd name="T49" fmla="*/ 1 h 11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72" h="1186">
                      <a:moveTo>
                        <a:pt x="0" y="1098"/>
                      </a:moveTo>
                      <a:lnTo>
                        <a:pt x="2" y="1075"/>
                      </a:lnTo>
                      <a:lnTo>
                        <a:pt x="12" y="1007"/>
                      </a:lnTo>
                      <a:lnTo>
                        <a:pt x="33" y="907"/>
                      </a:lnTo>
                      <a:lnTo>
                        <a:pt x="72" y="781"/>
                      </a:lnTo>
                      <a:lnTo>
                        <a:pt x="135" y="640"/>
                      </a:lnTo>
                      <a:lnTo>
                        <a:pt x="226" y="491"/>
                      </a:lnTo>
                      <a:lnTo>
                        <a:pt x="350" y="344"/>
                      </a:lnTo>
                      <a:lnTo>
                        <a:pt x="513" y="207"/>
                      </a:lnTo>
                      <a:lnTo>
                        <a:pt x="721" y="89"/>
                      </a:lnTo>
                      <a:lnTo>
                        <a:pt x="977" y="0"/>
                      </a:lnTo>
                      <a:lnTo>
                        <a:pt x="1072" y="86"/>
                      </a:lnTo>
                      <a:lnTo>
                        <a:pt x="1068" y="108"/>
                      </a:lnTo>
                      <a:lnTo>
                        <a:pt x="1055" y="170"/>
                      </a:lnTo>
                      <a:lnTo>
                        <a:pt x="1029" y="265"/>
                      </a:lnTo>
                      <a:lnTo>
                        <a:pt x="984" y="383"/>
                      </a:lnTo>
                      <a:lnTo>
                        <a:pt x="916" y="518"/>
                      </a:lnTo>
                      <a:lnTo>
                        <a:pt x="822" y="663"/>
                      </a:lnTo>
                      <a:lnTo>
                        <a:pt x="695" y="811"/>
                      </a:lnTo>
                      <a:lnTo>
                        <a:pt x="536" y="952"/>
                      </a:lnTo>
                      <a:lnTo>
                        <a:pt x="336" y="1079"/>
                      </a:lnTo>
                      <a:lnTo>
                        <a:pt x="91" y="1186"/>
                      </a:lnTo>
                      <a:lnTo>
                        <a:pt x="1" y="1098"/>
                      </a:lnTo>
                      <a:lnTo>
                        <a:pt x="0" y="1098"/>
                      </a:lnTo>
                      <a:close/>
                    </a:path>
                  </a:pathLst>
                </a:custGeom>
                <a:solidFill>
                  <a:srgbClr val="FF61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3" name="Freeform 34"/>
                <p:cNvSpPr>
                  <a:spLocks/>
                </p:cNvSpPr>
                <p:nvPr/>
              </p:nvSpPr>
              <p:spPr bwMode="auto">
                <a:xfrm rot="2163528">
                  <a:off x="4242" y="1760"/>
                  <a:ext cx="601" cy="663"/>
                </a:xfrm>
                <a:custGeom>
                  <a:avLst/>
                  <a:gdLst>
                    <a:gd name="T0" fmla="*/ 0 w 1068"/>
                    <a:gd name="T1" fmla="*/ 1 h 1178"/>
                    <a:gd name="T2" fmla="*/ 1 w 1068"/>
                    <a:gd name="T3" fmla="*/ 1 h 1178"/>
                    <a:gd name="T4" fmla="*/ 1 w 1068"/>
                    <a:gd name="T5" fmla="*/ 1 h 1178"/>
                    <a:gd name="T6" fmla="*/ 1 w 1068"/>
                    <a:gd name="T7" fmla="*/ 1 h 1178"/>
                    <a:gd name="T8" fmla="*/ 1 w 1068"/>
                    <a:gd name="T9" fmla="*/ 1 h 1178"/>
                    <a:gd name="T10" fmla="*/ 1 w 1068"/>
                    <a:gd name="T11" fmla="*/ 1 h 1178"/>
                    <a:gd name="T12" fmla="*/ 1 w 1068"/>
                    <a:gd name="T13" fmla="*/ 1 h 1178"/>
                    <a:gd name="T14" fmla="*/ 1 w 1068"/>
                    <a:gd name="T15" fmla="*/ 1 h 1178"/>
                    <a:gd name="T16" fmla="*/ 1 w 1068"/>
                    <a:gd name="T17" fmla="*/ 1 h 1178"/>
                    <a:gd name="T18" fmla="*/ 1 w 1068"/>
                    <a:gd name="T19" fmla="*/ 1 h 1178"/>
                    <a:gd name="T20" fmla="*/ 1 w 1068"/>
                    <a:gd name="T21" fmla="*/ 0 h 1178"/>
                    <a:gd name="T22" fmla="*/ 1 w 1068"/>
                    <a:gd name="T23" fmla="*/ 1 h 1178"/>
                    <a:gd name="T24" fmla="*/ 1 w 1068"/>
                    <a:gd name="T25" fmla="*/ 1 h 1178"/>
                    <a:gd name="T26" fmla="*/ 1 w 1068"/>
                    <a:gd name="T27" fmla="*/ 1 h 1178"/>
                    <a:gd name="T28" fmla="*/ 1 w 1068"/>
                    <a:gd name="T29" fmla="*/ 1 h 1178"/>
                    <a:gd name="T30" fmla="*/ 1 w 1068"/>
                    <a:gd name="T31" fmla="*/ 1 h 1178"/>
                    <a:gd name="T32" fmla="*/ 1 w 1068"/>
                    <a:gd name="T33" fmla="*/ 1 h 1178"/>
                    <a:gd name="T34" fmla="*/ 1 w 1068"/>
                    <a:gd name="T35" fmla="*/ 1 h 1178"/>
                    <a:gd name="T36" fmla="*/ 1 w 1068"/>
                    <a:gd name="T37" fmla="*/ 1 h 1178"/>
                    <a:gd name="T38" fmla="*/ 1 w 1068"/>
                    <a:gd name="T39" fmla="*/ 1 h 1178"/>
                    <a:gd name="T40" fmla="*/ 1 w 1068"/>
                    <a:gd name="T41" fmla="*/ 1 h 1178"/>
                    <a:gd name="T42" fmla="*/ 1 w 1068"/>
                    <a:gd name="T43" fmla="*/ 1 h 1178"/>
                    <a:gd name="T44" fmla="*/ 0 w 1068"/>
                    <a:gd name="T45" fmla="*/ 1 h 1178"/>
                    <a:gd name="T46" fmla="*/ 0 w 1068"/>
                    <a:gd name="T47" fmla="*/ 1 h 1178"/>
                    <a:gd name="T48" fmla="*/ 0 w 1068"/>
                    <a:gd name="T49" fmla="*/ 1 h 11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68" h="1178">
                      <a:moveTo>
                        <a:pt x="0" y="1093"/>
                      </a:moveTo>
                      <a:lnTo>
                        <a:pt x="2" y="1069"/>
                      </a:lnTo>
                      <a:lnTo>
                        <a:pt x="12" y="1004"/>
                      </a:lnTo>
                      <a:lnTo>
                        <a:pt x="33" y="904"/>
                      </a:lnTo>
                      <a:lnTo>
                        <a:pt x="73" y="779"/>
                      </a:lnTo>
                      <a:lnTo>
                        <a:pt x="136" y="639"/>
                      </a:lnTo>
                      <a:lnTo>
                        <a:pt x="226" y="490"/>
                      </a:lnTo>
                      <a:lnTo>
                        <a:pt x="350" y="344"/>
                      </a:lnTo>
                      <a:lnTo>
                        <a:pt x="514" y="207"/>
                      </a:lnTo>
                      <a:lnTo>
                        <a:pt x="720" y="91"/>
                      </a:lnTo>
                      <a:lnTo>
                        <a:pt x="975" y="0"/>
                      </a:lnTo>
                      <a:lnTo>
                        <a:pt x="1068" y="84"/>
                      </a:lnTo>
                      <a:lnTo>
                        <a:pt x="1064" y="106"/>
                      </a:lnTo>
                      <a:lnTo>
                        <a:pt x="1050" y="167"/>
                      </a:lnTo>
                      <a:lnTo>
                        <a:pt x="1021" y="260"/>
                      </a:lnTo>
                      <a:lnTo>
                        <a:pt x="974" y="376"/>
                      </a:lnTo>
                      <a:lnTo>
                        <a:pt x="904" y="509"/>
                      </a:lnTo>
                      <a:lnTo>
                        <a:pt x="810" y="653"/>
                      </a:lnTo>
                      <a:lnTo>
                        <a:pt x="684" y="799"/>
                      </a:lnTo>
                      <a:lnTo>
                        <a:pt x="525" y="941"/>
                      </a:lnTo>
                      <a:lnTo>
                        <a:pt x="328" y="1069"/>
                      </a:lnTo>
                      <a:lnTo>
                        <a:pt x="88" y="1178"/>
                      </a:lnTo>
                      <a:lnTo>
                        <a:pt x="0" y="1094"/>
                      </a:lnTo>
                      <a:lnTo>
                        <a:pt x="0" y="1093"/>
                      </a:lnTo>
                      <a:close/>
                    </a:path>
                  </a:pathLst>
                </a:custGeom>
                <a:solidFill>
                  <a:srgbClr val="FF6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4" name="Freeform 35"/>
                <p:cNvSpPr>
                  <a:spLocks/>
                </p:cNvSpPr>
                <p:nvPr/>
              </p:nvSpPr>
              <p:spPr bwMode="auto">
                <a:xfrm rot="2163528">
                  <a:off x="4244" y="1761"/>
                  <a:ext cx="599" cy="659"/>
                </a:xfrm>
                <a:custGeom>
                  <a:avLst/>
                  <a:gdLst>
                    <a:gd name="T0" fmla="*/ 0 w 1063"/>
                    <a:gd name="T1" fmla="*/ 1 h 1171"/>
                    <a:gd name="T2" fmla="*/ 1 w 1063"/>
                    <a:gd name="T3" fmla="*/ 1 h 1171"/>
                    <a:gd name="T4" fmla="*/ 1 w 1063"/>
                    <a:gd name="T5" fmla="*/ 1 h 1171"/>
                    <a:gd name="T6" fmla="*/ 1 w 1063"/>
                    <a:gd name="T7" fmla="*/ 1 h 1171"/>
                    <a:gd name="T8" fmla="*/ 1 w 1063"/>
                    <a:gd name="T9" fmla="*/ 1 h 1171"/>
                    <a:gd name="T10" fmla="*/ 1 w 1063"/>
                    <a:gd name="T11" fmla="*/ 1 h 1171"/>
                    <a:gd name="T12" fmla="*/ 1 w 1063"/>
                    <a:gd name="T13" fmla="*/ 1 h 1171"/>
                    <a:gd name="T14" fmla="*/ 1 w 1063"/>
                    <a:gd name="T15" fmla="*/ 1 h 1171"/>
                    <a:gd name="T16" fmla="*/ 1 w 1063"/>
                    <a:gd name="T17" fmla="*/ 1 h 1171"/>
                    <a:gd name="T18" fmla="*/ 1 w 1063"/>
                    <a:gd name="T19" fmla="*/ 1 h 1171"/>
                    <a:gd name="T20" fmla="*/ 1 w 1063"/>
                    <a:gd name="T21" fmla="*/ 0 h 1171"/>
                    <a:gd name="T22" fmla="*/ 1 w 1063"/>
                    <a:gd name="T23" fmla="*/ 1 h 1171"/>
                    <a:gd name="T24" fmla="*/ 1 w 1063"/>
                    <a:gd name="T25" fmla="*/ 1 h 1171"/>
                    <a:gd name="T26" fmla="*/ 1 w 1063"/>
                    <a:gd name="T27" fmla="*/ 1 h 1171"/>
                    <a:gd name="T28" fmla="*/ 1 w 1063"/>
                    <a:gd name="T29" fmla="*/ 1 h 1171"/>
                    <a:gd name="T30" fmla="*/ 1 w 1063"/>
                    <a:gd name="T31" fmla="*/ 1 h 1171"/>
                    <a:gd name="T32" fmla="*/ 1 w 1063"/>
                    <a:gd name="T33" fmla="*/ 1 h 1171"/>
                    <a:gd name="T34" fmla="*/ 1 w 1063"/>
                    <a:gd name="T35" fmla="*/ 1 h 1171"/>
                    <a:gd name="T36" fmla="*/ 1 w 1063"/>
                    <a:gd name="T37" fmla="*/ 1 h 1171"/>
                    <a:gd name="T38" fmla="*/ 1 w 1063"/>
                    <a:gd name="T39" fmla="*/ 1 h 1171"/>
                    <a:gd name="T40" fmla="*/ 1 w 1063"/>
                    <a:gd name="T41" fmla="*/ 1 h 1171"/>
                    <a:gd name="T42" fmla="*/ 1 w 1063"/>
                    <a:gd name="T43" fmla="*/ 1 h 1171"/>
                    <a:gd name="T44" fmla="*/ 0 w 1063"/>
                    <a:gd name="T45" fmla="*/ 1 h 1171"/>
                    <a:gd name="T46" fmla="*/ 0 w 1063"/>
                    <a:gd name="T47" fmla="*/ 1 h 1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63" h="1171">
                      <a:moveTo>
                        <a:pt x="0" y="1087"/>
                      </a:moveTo>
                      <a:lnTo>
                        <a:pt x="3" y="1064"/>
                      </a:lnTo>
                      <a:lnTo>
                        <a:pt x="12" y="998"/>
                      </a:lnTo>
                      <a:lnTo>
                        <a:pt x="35" y="898"/>
                      </a:lnTo>
                      <a:lnTo>
                        <a:pt x="74" y="775"/>
                      </a:lnTo>
                      <a:lnTo>
                        <a:pt x="137" y="636"/>
                      </a:lnTo>
                      <a:lnTo>
                        <a:pt x="228" y="488"/>
                      </a:lnTo>
                      <a:lnTo>
                        <a:pt x="352" y="343"/>
                      </a:lnTo>
                      <a:lnTo>
                        <a:pt x="514" y="208"/>
                      </a:lnTo>
                      <a:lnTo>
                        <a:pt x="720" y="90"/>
                      </a:lnTo>
                      <a:lnTo>
                        <a:pt x="974" y="0"/>
                      </a:lnTo>
                      <a:lnTo>
                        <a:pt x="1063" y="81"/>
                      </a:lnTo>
                      <a:lnTo>
                        <a:pt x="1059" y="102"/>
                      </a:lnTo>
                      <a:lnTo>
                        <a:pt x="1044" y="161"/>
                      </a:lnTo>
                      <a:lnTo>
                        <a:pt x="1013" y="253"/>
                      </a:lnTo>
                      <a:lnTo>
                        <a:pt x="965" y="367"/>
                      </a:lnTo>
                      <a:lnTo>
                        <a:pt x="895" y="499"/>
                      </a:lnTo>
                      <a:lnTo>
                        <a:pt x="799" y="642"/>
                      </a:lnTo>
                      <a:lnTo>
                        <a:pt x="673" y="787"/>
                      </a:lnTo>
                      <a:lnTo>
                        <a:pt x="516" y="928"/>
                      </a:lnTo>
                      <a:lnTo>
                        <a:pt x="321" y="1058"/>
                      </a:lnTo>
                      <a:lnTo>
                        <a:pt x="86" y="1171"/>
                      </a:lnTo>
                      <a:lnTo>
                        <a:pt x="0" y="1087"/>
                      </a:lnTo>
                      <a:close/>
                    </a:path>
                  </a:pathLst>
                </a:custGeom>
                <a:solidFill>
                  <a:srgbClr val="FF66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5" name="Freeform 36"/>
                <p:cNvSpPr>
                  <a:spLocks/>
                </p:cNvSpPr>
                <p:nvPr/>
              </p:nvSpPr>
              <p:spPr bwMode="auto">
                <a:xfrm rot="2163528">
                  <a:off x="4246" y="1761"/>
                  <a:ext cx="594" cy="655"/>
                </a:xfrm>
                <a:custGeom>
                  <a:avLst/>
                  <a:gdLst>
                    <a:gd name="T0" fmla="*/ 0 w 1060"/>
                    <a:gd name="T1" fmla="*/ 1 h 1163"/>
                    <a:gd name="T2" fmla="*/ 1 w 1060"/>
                    <a:gd name="T3" fmla="*/ 1 h 1163"/>
                    <a:gd name="T4" fmla="*/ 1 w 1060"/>
                    <a:gd name="T5" fmla="*/ 1 h 1163"/>
                    <a:gd name="T6" fmla="*/ 1 w 1060"/>
                    <a:gd name="T7" fmla="*/ 1 h 1163"/>
                    <a:gd name="T8" fmla="*/ 1 w 1060"/>
                    <a:gd name="T9" fmla="*/ 1 h 1163"/>
                    <a:gd name="T10" fmla="*/ 1 w 1060"/>
                    <a:gd name="T11" fmla="*/ 1 h 1163"/>
                    <a:gd name="T12" fmla="*/ 1 w 1060"/>
                    <a:gd name="T13" fmla="*/ 1 h 1163"/>
                    <a:gd name="T14" fmla="*/ 1 w 1060"/>
                    <a:gd name="T15" fmla="*/ 1 h 1163"/>
                    <a:gd name="T16" fmla="*/ 1 w 1060"/>
                    <a:gd name="T17" fmla="*/ 1 h 1163"/>
                    <a:gd name="T18" fmla="*/ 1 w 1060"/>
                    <a:gd name="T19" fmla="*/ 1 h 1163"/>
                    <a:gd name="T20" fmla="*/ 1 w 1060"/>
                    <a:gd name="T21" fmla="*/ 0 h 1163"/>
                    <a:gd name="T22" fmla="*/ 1 w 1060"/>
                    <a:gd name="T23" fmla="*/ 1 h 1163"/>
                    <a:gd name="T24" fmla="*/ 1 w 1060"/>
                    <a:gd name="T25" fmla="*/ 1 h 1163"/>
                    <a:gd name="T26" fmla="*/ 1 w 1060"/>
                    <a:gd name="T27" fmla="*/ 1 h 1163"/>
                    <a:gd name="T28" fmla="*/ 1 w 1060"/>
                    <a:gd name="T29" fmla="*/ 1 h 1163"/>
                    <a:gd name="T30" fmla="*/ 1 w 1060"/>
                    <a:gd name="T31" fmla="*/ 1 h 1163"/>
                    <a:gd name="T32" fmla="*/ 1 w 1060"/>
                    <a:gd name="T33" fmla="*/ 1 h 1163"/>
                    <a:gd name="T34" fmla="*/ 1 w 1060"/>
                    <a:gd name="T35" fmla="*/ 1 h 1163"/>
                    <a:gd name="T36" fmla="*/ 1 w 1060"/>
                    <a:gd name="T37" fmla="*/ 1 h 1163"/>
                    <a:gd name="T38" fmla="*/ 1 w 1060"/>
                    <a:gd name="T39" fmla="*/ 1 h 1163"/>
                    <a:gd name="T40" fmla="*/ 1 w 1060"/>
                    <a:gd name="T41" fmla="*/ 1 h 1163"/>
                    <a:gd name="T42" fmla="*/ 1 w 1060"/>
                    <a:gd name="T43" fmla="*/ 1 h 1163"/>
                    <a:gd name="T44" fmla="*/ 0 w 1060"/>
                    <a:gd name="T45" fmla="*/ 1 h 1163"/>
                    <a:gd name="T46" fmla="*/ 0 w 1060"/>
                    <a:gd name="T47" fmla="*/ 1 h 11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60" h="1163">
                      <a:moveTo>
                        <a:pt x="0" y="1082"/>
                      </a:moveTo>
                      <a:lnTo>
                        <a:pt x="3" y="1058"/>
                      </a:lnTo>
                      <a:lnTo>
                        <a:pt x="13" y="994"/>
                      </a:lnTo>
                      <a:lnTo>
                        <a:pt x="36" y="895"/>
                      </a:lnTo>
                      <a:lnTo>
                        <a:pt x="75" y="773"/>
                      </a:lnTo>
                      <a:lnTo>
                        <a:pt x="139" y="634"/>
                      </a:lnTo>
                      <a:lnTo>
                        <a:pt x="230" y="488"/>
                      </a:lnTo>
                      <a:lnTo>
                        <a:pt x="354" y="344"/>
                      </a:lnTo>
                      <a:lnTo>
                        <a:pt x="515" y="208"/>
                      </a:lnTo>
                      <a:lnTo>
                        <a:pt x="720" y="90"/>
                      </a:lnTo>
                      <a:lnTo>
                        <a:pt x="972" y="0"/>
                      </a:lnTo>
                      <a:lnTo>
                        <a:pt x="1060" y="79"/>
                      </a:lnTo>
                      <a:lnTo>
                        <a:pt x="1055" y="100"/>
                      </a:lnTo>
                      <a:lnTo>
                        <a:pt x="1038" y="158"/>
                      </a:lnTo>
                      <a:lnTo>
                        <a:pt x="1006" y="247"/>
                      </a:lnTo>
                      <a:lnTo>
                        <a:pt x="956" y="360"/>
                      </a:lnTo>
                      <a:lnTo>
                        <a:pt x="885" y="490"/>
                      </a:lnTo>
                      <a:lnTo>
                        <a:pt x="788" y="630"/>
                      </a:lnTo>
                      <a:lnTo>
                        <a:pt x="663" y="775"/>
                      </a:lnTo>
                      <a:lnTo>
                        <a:pt x="507" y="917"/>
                      </a:lnTo>
                      <a:lnTo>
                        <a:pt x="315" y="1047"/>
                      </a:lnTo>
                      <a:lnTo>
                        <a:pt x="84" y="1163"/>
                      </a:lnTo>
                      <a:lnTo>
                        <a:pt x="0" y="1082"/>
                      </a:lnTo>
                      <a:close/>
                    </a:path>
                  </a:pathLst>
                </a:custGeom>
                <a:solidFill>
                  <a:srgbClr val="FF6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6" name="Freeform 37"/>
                <p:cNvSpPr>
                  <a:spLocks/>
                </p:cNvSpPr>
                <p:nvPr/>
              </p:nvSpPr>
              <p:spPr bwMode="auto">
                <a:xfrm rot="2163528">
                  <a:off x="4247" y="1764"/>
                  <a:ext cx="592" cy="646"/>
                </a:xfrm>
                <a:custGeom>
                  <a:avLst/>
                  <a:gdLst>
                    <a:gd name="T0" fmla="*/ 0 w 1049"/>
                    <a:gd name="T1" fmla="*/ 1 h 1147"/>
                    <a:gd name="T2" fmla="*/ 1 w 1049"/>
                    <a:gd name="T3" fmla="*/ 1 h 1147"/>
                    <a:gd name="T4" fmla="*/ 1 w 1049"/>
                    <a:gd name="T5" fmla="*/ 1 h 1147"/>
                    <a:gd name="T6" fmla="*/ 1 w 1049"/>
                    <a:gd name="T7" fmla="*/ 1 h 1147"/>
                    <a:gd name="T8" fmla="*/ 1 w 1049"/>
                    <a:gd name="T9" fmla="*/ 1 h 1147"/>
                    <a:gd name="T10" fmla="*/ 1 w 1049"/>
                    <a:gd name="T11" fmla="*/ 1 h 1147"/>
                    <a:gd name="T12" fmla="*/ 1 w 1049"/>
                    <a:gd name="T13" fmla="*/ 1 h 1147"/>
                    <a:gd name="T14" fmla="*/ 1 w 1049"/>
                    <a:gd name="T15" fmla="*/ 1 h 1147"/>
                    <a:gd name="T16" fmla="*/ 1 w 1049"/>
                    <a:gd name="T17" fmla="*/ 1 h 1147"/>
                    <a:gd name="T18" fmla="*/ 1 w 1049"/>
                    <a:gd name="T19" fmla="*/ 1 h 1147"/>
                    <a:gd name="T20" fmla="*/ 1 w 1049"/>
                    <a:gd name="T21" fmla="*/ 0 h 1147"/>
                    <a:gd name="T22" fmla="*/ 1 w 1049"/>
                    <a:gd name="T23" fmla="*/ 1 h 1147"/>
                    <a:gd name="T24" fmla="*/ 1 w 1049"/>
                    <a:gd name="T25" fmla="*/ 1 h 1147"/>
                    <a:gd name="T26" fmla="*/ 1 w 1049"/>
                    <a:gd name="T27" fmla="*/ 1 h 1147"/>
                    <a:gd name="T28" fmla="*/ 1 w 1049"/>
                    <a:gd name="T29" fmla="*/ 1 h 1147"/>
                    <a:gd name="T30" fmla="*/ 1 w 1049"/>
                    <a:gd name="T31" fmla="*/ 1 h 1147"/>
                    <a:gd name="T32" fmla="*/ 1 w 1049"/>
                    <a:gd name="T33" fmla="*/ 1 h 1147"/>
                    <a:gd name="T34" fmla="*/ 1 w 1049"/>
                    <a:gd name="T35" fmla="*/ 1 h 1147"/>
                    <a:gd name="T36" fmla="*/ 1 w 1049"/>
                    <a:gd name="T37" fmla="*/ 1 h 1147"/>
                    <a:gd name="T38" fmla="*/ 1 w 1049"/>
                    <a:gd name="T39" fmla="*/ 1 h 1147"/>
                    <a:gd name="T40" fmla="*/ 1 w 1049"/>
                    <a:gd name="T41" fmla="*/ 1 h 1147"/>
                    <a:gd name="T42" fmla="*/ 1 w 1049"/>
                    <a:gd name="T43" fmla="*/ 1 h 1147"/>
                    <a:gd name="T44" fmla="*/ 0 w 1049"/>
                    <a:gd name="T45" fmla="*/ 1 h 1147"/>
                    <a:gd name="T46" fmla="*/ 0 w 1049"/>
                    <a:gd name="T47" fmla="*/ 1 h 11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49" h="1147">
                      <a:moveTo>
                        <a:pt x="0" y="1071"/>
                      </a:moveTo>
                      <a:lnTo>
                        <a:pt x="2" y="1048"/>
                      </a:lnTo>
                      <a:lnTo>
                        <a:pt x="13" y="984"/>
                      </a:lnTo>
                      <a:lnTo>
                        <a:pt x="36" y="888"/>
                      </a:lnTo>
                      <a:lnTo>
                        <a:pt x="77" y="767"/>
                      </a:lnTo>
                      <a:lnTo>
                        <a:pt x="141" y="630"/>
                      </a:lnTo>
                      <a:lnTo>
                        <a:pt x="231" y="486"/>
                      </a:lnTo>
                      <a:lnTo>
                        <a:pt x="355" y="342"/>
                      </a:lnTo>
                      <a:lnTo>
                        <a:pt x="515" y="208"/>
                      </a:lnTo>
                      <a:lnTo>
                        <a:pt x="717" y="91"/>
                      </a:lnTo>
                      <a:lnTo>
                        <a:pt x="968" y="0"/>
                      </a:lnTo>
                      <a:lnTo>
                        <a:pt x="1049" y="74"/>
                      </a:lnTo>
                      <a:lnTo>
                        <a:pt x="1044" y="93"/>
                      </a:lnTo>
                      <a:lnTo>
                        <a:pt x="1025" y="148"/>
                      </a:lnTo>
                      <a:lnTo>
                        <a:pt x="990" y="234"/>
                      </a:lnTo>
                      <a:lnTo>
                        <a:pt x="938" y="343"/>
                      </a:lnTo>
                      <a:lnTo>
                        <a:pt x="863" y="471"/>
                      </a:lnTo>
                      <a:lnTo>
                        <a:pt x="765" y="609"/>
                      </a:lnTo>
                      <a:lnTo>
                        <a:pt x="640" y="751"/>
                      </a:lnTo>
                      <a:lnTo>
                        <a:pt x="486" y="893"/>
                      </a:lnTo>
                      <a:lnTo>
                        <a:pt x="299" y="1026"/>
                      </a:lnTo>
                      <a:lnTo>
                        <a:pt x="77" y="1147"/>
                      </a:lnTo>
                      <a:lnTo>
                        <a:pt x="0" y="1071"/>
                      </a:lnTo>
                      <a:close/>
                    </a:path>
                  </a:pathLst>
                </a:custGeom>
                <a:solidFill>
                  <a:srgbClr val="FF6F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7" name="Freeform 38"/>
                <p:cNvSpPr>
                  <a:spLocks/>
                </p:cNvSpPr>
                <p:nvPr/>
              </p:nvSpPr>
              <p:spPr bwMode="auto">
                <a:xfrm rot="2163528">
                  <a:off x="4248" y="1766"/>
                  <a:ext cx="590" cy="641"/>
                </a:xfrm>
                <a:custGeom>
                  <a:avLst/>
                  <a:gdLst>
                    <a:gd name="T0" fmla="*/ 0 w 1045"/>
                    <a:gd name="T1" fmla="*/ 1 h 1139"/>
                    <a:gd name="T2" fmla="*/ 1 w 1045"/>
                    <a:gd name="T3" fmla="*/ 1 h 1139"/>
                    <a:gd name="T4" fmla="*/ 1 w 1045"/>
                    <a:gd name="T5" fmla="*/ 1 h 1139"/>
                    <a:gd name="T6" fmla="*/ 1 w 1045"/>
                    <a:gd name="T7" fmla="*/ 1 h 1139"/>
                    <a:gd name="T8" fmla="*/ 1 w 1045"/>
                    <a:gd name="T9" fmla="*/ 1 h 1139"/>
                    <a:gd name="T10" fmla="*/ 1 w 1045"/>
                    <a:gd name="T11" fmla="*/ 1 h 1139"/>
                    <a:gd name="T12" fmla="*/ 1 w 1045"/>
                    <a:gd name="T13" fmla="*/ 1 h 1139"/>
                    <a:gd name="T14" fmla="*/ 1 w 1045"/>
                    <a:gd name="T15" fmla="*/ 1 h 1139"/>
                    <a:gd name="T16" fmla="*/ 1 w 1045"/>
                    <a:gd name="T17" fmla="*/ 1 h 1139"/>
                    <a:gd name="T18" fmla="*/ 1 w 1045"/>
                    <a:gd name="T19" fmla="*/ 1 h 1139"/>
                    <a:gd name="T20" fmla="*/ 1 w 1045"/>
                    <a:gd name="T21" fmla="*/ 0 h 1139"/>
                    <a:gd name="T22" fmla="*/ 1 w 1045"/>
                    <a:gd name="T23" fmla="*/ 1 h 1139"/>
                    <a:gd name="T24" fmla="*/ 1 w 1045"/>
                    <a:gd name="T25" fmla="*/ 1 h 1139"/>
                    <a:gd name="T26" fmla="*/ 1 w 1045"/>
                    <a:gd name="T27" fmla="*/ 1 h 1139"/>
                    <a:gd name="T28" fmla="*/ 1 w 1045"/>
                    <a:gd name="T29" fmla="*/ 1 h 1139"/>
                    <a:gd name="T30" fmla="*/ 1 w 1045"/>
                    <a:gd name="T31" fmla="*/ 1 h 1139"/>
                    <a:gd name="T32" fmla="*/ 1 w 1045"/>
                    <a:gd name="T33" fmla="*/ 1 h 1139"/>
                    <a:gd name="T34" fmla="*/ 1 w 1045"/>
                    <a:gd name="T35" fmla="*/ 1 h 1139"/>
                    <a:gd name="T36" fmla="*/ 1 w 1045"/>
                    <a:gd name="T37" fmla="*/ 1 h 1139"/>
                    <a:gd name="T38" fmla="*/ 1 w 1045"/>
                    <a:gd name="T39" fmla="*/ 1 h 1139"/>
                    <a:gd name="T40" fmla="*/ 1 w 1045"/>
                    <a:gd name="T41" fmla="*/ 1 h 1139"/>
                    <a:gd name="T42" fmla="*/ 1 w 1045"/>
                    <a:gd name="T43" fmla="*/ 1 h 1139"/>
                    <a:gd name="T44" fmla="*/ 0 w 1045"/>
                    <a:gd name="T45" fmla="*/ 1 h 1139"/>
                    <a:gd name="T46" fmla="*/ 0 w 1045"/>
                    <a:gd name="T47" fmla="*/ 1 h 1139"/>
                    <a:gd name="T48" fmla="*/ 0 w 1045"/>
                    <a:gd name="T49" fmla="*/ 1 h 11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45" h="1139">
                      <a:moveTo>
                        <a:pt x="0" y="1065"/>
                      </a:moveTo>
                      <a:lnTo>
                        <a:pt x="3" y="1043"/>
                      </a:lnTo>
                      <a:lnTo>
                        <a:pt x="13" y="980"/>
                      </a:lnTo>
                      <a:lnTo>
                        <a:pt x="37" y="883"/>
                      </a:lnTo>
                      <a:lnTo>
                        <a:pt x="79" y="765"/>
                      </a:lnTo>
                      <a:lnTo>
                        <a:pt x="142" y="628"/>
                      </a:lnTo>
                      <a:lnTo>
                        <a:pt x="232" y="485"/>
                      </a:lnTo>
                      <a:lnTo>
                        <a:pt x="356" y="343"/>
                      </a:lnTo>
                      <a:lnTo>
                        <a:pt x="516" y="208"/>
                      </a:lnTo>
                      <a:lnTo>
                        <a:pt x="717" y="92"/>
                      </a:lnTo>
                      <a:lnTo>
                        <a:pt x="965" y="0"/>
                      </a:lnTo>
                      <a:lnTo>
                        <a:pt x="1045" y="70"/>
                      </a:lnTo>
                      <a:lnTo>
                        <a:pt x="1039" y="91"/>
                      </a:lnTo>
                      <a:lnTo>
                        <a:pt x="1019" y="145"/>
                      </a:lnTo>
                      <a:lnTo>
                        <a:pt x="983" y="228"/>
                      </a:lnTo>
                      <a:lnTo>
                        <a:pt x="928" y="337"/>
                      </a:lnTo>
                      <a:lnTo>
                        <a:pt x="853" y="461"/>
                      </a:lnTo>
                      <a:lnTo>
                        <a:pt x="754" y="597"/>
                      </a:lnTo>
                      <a:lnTo>
                        <a:pt x="629" y="738"/>
                      </a:lnTo>
                      <a:lnTo>
                        <a:pt x="477" y="881"/>
                      </a:lnTo>
                      <a:lnTo>
                        <a:pt x="292" y="1017"/>
                      </a:lnTo>
                      <a:lnTo>
                        <a:pt x="75" y="1139"/>
                      </a:lnTo>
                      <a:lnTo>
                        <a:pt x="0" y="1067"/>
                      </a:lnTo>
                      <a:lnTo>
                        <a:pt x="0" y="1065"/>
                      </a:lnTo>
                      <a:close/>
                    </a:path>
                  </a:pathLst>
                </a:custGeom>
                <a:solidFill>
                  <a:srgbClr val="FF7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8" name="Freeform 39"/>
                <p:cNvSpPr>
                  <a:spLocks/>
                </p:cNvSpPr>
                <p:nvPr/>
              </p:nvSpPr>
              <p:spPr bwMode="auto">
                <a:xfrm rot="2163528">
                  <a:off x="4251" y="1768"/>
                  <a:ext cx="585" cy="637"/>
                </a:xfrm>
                <a:custGeom>
                  <a:avLst/>
                  <a:gdLst>
                    <a:gd name="T0" fmla="*/ 0 w 1041"/>
                    <a:gd name="T1" fmla="*/ 1 h 1131"/>
                    <a:gd name="T2" fmla="*/ 1 w 1041"/>
                    <a:gd name="T3" fmla="*/ 1 h 1131"/>
                    <a:gd name="T4" fmla="*/ 1 w 1041"/>
                    <a:gd name="T5" fmla="*/ 1 h 1131"/>
                    <a:gd name="T6" fmla="*/ 1 w 1041"/>
                    <a:gd name="T7" fmla="*/ 1 h 1131"/>
                    <a:gd name="T8" fmla="*/ 1 w 1041"/>
                    <a:gd name="T9" fmla="*/ 1 h 1131"/>
                    <a:gd name="T10" fmla="*/ 1 w 1041"/>
                    <a:gd name="T11" fmla="*/ 1 h 1131"/>
                    <a:gd name="T12" fmla="*/ 1 w 1041"/>
                    <a:gd name="T13" fmla="*/ 1 h 1131"/>
                    <a:gd name="T14" fmla="*/ 1 w 1041"/>
                    <a:gd name="T15" fmla="*/ 1 h 1131"/>
                    <a:gd name="T16" fmla="*/ 1 w 1041"/>
                    <a:gd name="T17" fmla="*/ 1 h 1131"/>
                    <a:gd name="T18" fmla="*/ 1 w 1041"/>
                    <a:gd name="T19" fmla="*/ 1 h 1131"/>
                    <a:gd name="T20" fmla="*/ 1 w 1041"/>
                    <a:gd name="T21" fmla="*/ 0 h 1131"/>
                    <a:gd name="T22" fmla="*/ 1 w 1041"/>
                    <a:gd name="T23" fmla="*/ 1 h 1131"/>
                    <a:gd name="T24" fmla="*/ 1 w 1041"/>
                    <a:gd name="T25" fmla="*/ 1 h 1131"/>
                    <a:gd name="T26" fmla="*/ 1 w 1041"/>
                    <a:gd name="T27" fmla="*/ 1 h 1131"/>
                    <a:gd name="T28" fmla="*/ 1 w 1041"/>
                    <a:gd name="T29" fmla="*/ 1 h 1131"/>
                    <a:gd name="T30" fmla="*/ 1 w 1041"/>
                    <a:gd name="T31" fmla="*/ 1 h 1131"/>
                    <a:gd name="T32" fmla="*/ 1 w 1041"/>
                    <a:gd name="T33" fmla="*/ 1 h 1131"/>
                    <a:gd name="T34" fmla="*/ 1 w 1041"/>
                    <a:gd name="T35" fmla="*/ 1 h 1131"/>
                    <a:gd name="T36" fmla="*/ 1 w 1041"/>
                    <a:gd name="T37" fmla="*/ 1 h 1131"/>
                    <a:gd name="T38" fmla="*/ 1 w 1041"/>
                    <a:gd name="T39" fmla="*/ 1 h 1131"/>
                    <a:gd name="T40" fmla="*/ 1 w 1041"/>
                    <a:gd name="T41" fmla="*/ 1 h 1131"/>
                    <a:gd name="T42" fmla="*/ 1 w 1041"/>
                    <a:gd name="T43" fmla="*/ 1 h 1131"/>
                    <a:gd name="T44" fmla="*/ 0 w 1041"/>
                    <a:gd name="T45" fmla="*/ 1 h 1131"/>
                    <a:gd name="T46" fmla="*/ 0 w 1041"/>
                    <a:gd name="T47" fmla="*/ 1 h 1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41" h="1131">
                      <a:moveTo>
                        <a:pt x="0" y="1060"/>
                      </a:moveTo>
                      <a:lnTo>
                        <a:pt x="4" y="1037"/>
                      </a:lnTo>
                      <a:lnTo>
                        <a:pt x="15" y="974"/>
                      </a:lnTo>
                      <a:lnTo>
                        <a:pt x="38" y="879"/>
                      </a:lnTo>
                      <a:lnTo>
                        <a:pt x="80" y="760"/>
                      </a:lnTo>
                      <a:lnTo>
                        <a:pt x="143" y="626"/>
                      </a:lnTo>
                      <a:lnTo>
                        <a:pt x="235" y="483"/>
                      </a:lnTo>
                      <a:lnTo>
                        <a:pt x="358" y="342"/>
                      </a:lnTo>
                      <a:lnTo>
                        <a:pt x="517" y="208"/>
                      </a:lnTo>
                      <a:lnTo>
                        <a:pt x="718" y="91"/>
                      </a:lnTo>
                      <a:lnTo>
                        <a:pt x="964" y="0"/>
                      </a:lnTo>
                      <a:lnTo>
                        <a:pt x="1041" y="67"/>
                      </a:lnTo>
                      <a:lnTo>
                        <a:pt x="1035" y="86"/>
                      </a:lnTo>
                      <a:lnTo>
                        <a:pt x="1013" y="140"/>
                      </a:lnTo>
                      <a:lnTo>
                        <a:pt x="976" y="222"/>
                      </a:lnTo>
                      <a:lnTo>
                        <a:pt x="920" y="328"/>
                      </a:lnTo>
                      <a:lnTo>
                        <a:pt x="843" y="450"/>
                      </a:lnTo>
                      <a:lnTo>
                        <a:pt x="744" y="586"/>
                      </a:lnTo>
                      <a:lnTo>
                        <a:pt x="619" y="726"/>
                      </a:lnTo>
                      <a:lnTo>
                        <a:pt x="467" y="869"/>
                      </a:lnTo>
                      <a:lnTo>
                        <a:pt x="286" y="1005"/>
                      </a:lnTo>
                      <a:lnTo>
                        <a:pt x="73" y="1131"/>
                      </a:lnTo>
                      <a:lnTo>
                        <a:pt x="0" y="1060"/>
                      </a:lnTo>
                      <a:close/>
                    </a:path>
                  </a:pathLst>
                </a:custGeom>
                <a:solidFill>
                  <a:srgbClr val="FF74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9" name="Freeform 40"/>
                <p:cNvSpPr>
                  <a:spLocks/>
                </p:cNvSpPr>
                <p:nvPr/>
              </p:nvSpPr>
              <p:spPr bwMode="auto">
                <a:xfrm rot="2163528">
                  <a:off x="4252" y="1768"/>
                  <a:ext cx="582" cy="633"/>
                </a:xfrm>
                <a:custGeom>
                  <a:avLst/>
                  <a:gdLst>
                    <a:gd name="T0" fmla="*/ 0 w 1036"/>
                    <a:gd name="T1" fmla="*/ 1 h 1123"/>
                    <a:gd name="T2" fmla="*/ 1 w 1036"/>
                    <a:gd name="T3" fmla="*/ 1 h 1123"/>
                    <a:gd name="T4" fmla="*/ 1 w 1036"/>
                    <a:gd name="T5" fmla="*/ 1 h 1123"/>
                    <a:gd name="T6" fmla="*/ 1 w 1036"/>
                    <a:gd name="T7" fmla="*/ 1 h 1123"/>
                    <a:gd name="T8" fmla="*/ 1 w 1036"/>
                    <a:gd name="T9" fmla="*/ 1 h 1123"/>
                    <a:gd name="T10" fmla="*/ 1 w 1036"/>
                    <a:gd name="T11" fmla="*/ 1 h 1123"/>
                    <a:gd name="T12" fmla="*/ 1 w 1036"/>
                    <a:gd name="T13" fmla="*/ 1 h 1123"/>
                    <a:gd name="T14" fmla="*/ 1 w 1036"/>
                    <a:gd name="T15" fmla="*/ 1 h 1123"/>
                    <a:gd name="T16" fmla="*/ 1 w 1036"/>
                    <a:gd name="T17" fmla="*/ 1 h 1123"/>
                    <a:gd name="T18" fmla="*/ 1 w 1036"/>
                    <a:gd name="T19" fmla="*/ 1 h 1123"/>
                    <a:gd name="T20" fmla="*/ 1 w 1036"/>
                    <a:gd name="T21" fmla="*/ 0 h 1123"/>
                    <a:gd name="T22" fmla="*/ 1 w 1036"/>
                    <a:gd name="T23" fmla="*/ 1 h 1123"/>
                    <a:gd name="T24" fmla="*/ 1 w 1036"/>
                    <a:gd name="T25" fmla="*/ 1 h 1123"/>
                    <a:gd name="T26" fmla="*/ 1 w 1036"/>
                    <a:gd name="T27" fmla="*/ 1 h 1123"/>
                    <a:gd name="T28" fmla="*/ 1 w 1036"/>
                    <a:gd name="T29" fmla="*/ 1 h 1123"/>
                    <a:gd name="T30" fmla="*/ 1 w 1036"/>
                    <a:gd name="T31" fmla="*/ 1 h 1123"/>
                    <a:gd name="T32" fmla="*/ 1 w 1036"/>
                    <a:gd name="T33" fmla="*/ 1 h 1123"/>
                    <a:gd name="T34" fmla="*/ 1 w 1036"/>
                    <a:gd name="T35" fmla="*/ 1 h 1123"/>
                    <a:gd name="T36" fmla="*/ 1 w 1036"/>
                    <a:gd name="T37" fmla="*/ 1 h 1123"/>
                    <a:gd name="T38" fmla="*/ 1 w 1036"/>
                    <a:gd name="T39" fmla="*/ 1 h 1123"/>
                    <a:gd name="T40" fmla="*/ 1 w 1036"/>
                    <a:gd name="T41" fmla="*/ 1 h 1123"/>
                    <a:gd name="T42" fmla="*/ 1 w 1036"/>
                    <a:gd name="T43" fmla="*/ 1 h 1123"/>
                    <a:gd name="T44" fmla="*/ 1 w 1036"/>
                    <a:gd name="T45" fmla="*/ 1 h 1123"/>
                    <a:gd name="T46" fmla="*/ 1 w 1036"/>
                    <a:gd name="T47" fmla="*/ 1 h 1123"/>
                    <a:gd name="T48" fmla="*/ 0 w 1036"/>
                    <a:gd name="T49" fmla="*/ 1 h 11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36" h="1123">
                      <a:moveTo>
                        <a:pt x="0" y="1054"/>
                      </a:moveTo>
                      <a:lnTo>
                        <a:pt x="3" y="1032"/>
                      </a:lnTo>
                      <a:lnTo>
                        <a:pt x="14" y="970"/>
                      </a:lnTo>
                      <a:lnTo>
                        <a:pt x="38" y="876"/>
                      </a:lnTo>
                      <a:lnTo>
                        <a:pt x="81" y="758"/>
                      </a:lnTo>
                      <a:lnTo>
                        <a:pt x="144" y="624"/>
                      </a:lnTo>
                      <a:lnTo>
                        <a:pt x="235" y="483"/>
                      </a:lnTo>
                      <a:lnTo>
                        <a:pt x="358" y="342"/>
                      </a:lnTo>
                      <a:lnTo>
                        <a:pt x="517" y="209"/>
                      </a:lnTo>
                      <a:lnTo>
                        <a:pt x="717" y="92"/>
                      </a:lnTo>
                      <a:lnTo>
                        <a:pt x="962" y="0"/>
                      </a:lnTo>
                      <a:lnTo>
                        <a:pt x="1036" y="65"/>
                      </a:lnTo>
                      <a:lnTo>
                        <a:pt x="1029" y="84"/>
                      </a:lnTo>
                      <a:lnTo>
                        <a:pt x="1006" y="137"/>
                      </a:lnTo>
                      <a:lnTo>
                        <a:pt x="968" y="216"/>
                      </a:lnTo>
                      <a:lnTo>
                        <a:pt x="910" y="320"/>
                      </a:lnTo>
                      <a:lnTo>
                        <a:pt x="832" y="441"/>
                      </a:lnTo>
                      <a:lnTo>
                        <a:pt x="731" y="574"/>
                      </a:lnTo>
                      <a:lnTo>
                        <a:pt x="607" y="714"/>
                      </a:lnTo>
                      <a:lnTo>
                        <a:pt x="457" y="857"/>
                      </a:lnTo>
                      <a:lnTo>
                        <a:pt x="278" y="995"/>
                      </a:lnTo>
                      <a:lnTo>
                        <a:pt x="71" y="1123"/>
                      </a:lnTo>
                      <a:lnTo>
                        <a:pt x="1" y="1054"/>
                      </a:lnTo>
                      <a:lnTo>
                        <a:pt x="0" y="1054"/>
                      </a:lnTo>
                      <a:close/>
                    </a:path>
                  </a:pathLst>
                </a:custGeom>
                <a:solidFill>
                  <a:srgbClr val="FF7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40" name="Freeform 41"/>
                <p:cNvSpPr>
                  <a:spLocks/>
                </p:cNvSpPr>
                <p:nvPr/>
              </p:nvSpPr>
              <p:spPr bwMode="auto">
                <a:xfrm rot="2163528">
                  <a:off x="4254" y="1769"/>
                  <a:ext cx="580" cy="629"/>
                </a:xfrm>
                <a:custGeom>
                  <a:avLst/>
                  <a:gdLst>
                    <a:gd name="T0" fmla="*/ 0 w 1031"/>
                    <a:gd name="T1" fmla="*/ 1 h 1115"/>
                    <a:gd name="T2" fmla="*/ 1 w 1031"/>
                    <a:gd name="T3" fmla="*/ 1 h 1115"/>
                    <a:gd name="T4" fmla="*/ 1 w 1031"/>
                    <a:gd name="T5" fmla="*/ 1 h 1115"/>
                    <a:gd name="T6" fmla="*/ 1 w 1031"/>
                    <a:gd name="T7" fmla="*/ 1 h 1115"/>
                    <a:gd name="T8" fmla="*/ 1 w 1031"/>
                    <a:gd name="T9" fmla="*/ 1 h 1115"/>
                    <a:gd name="T10" fmla="*/ 1 w 1031"/>
                    <a:gd name="T11" fmla="*/ 1 h 1115"/>
                    <a:gd name="T12" fmla="*/ 1 w 1031"/>
                    <a:gd name="T13" fmla="*/ 1 h 1115"/>
                    <a:gd name="T14" fmla="*/ 1 w 1031"/>
                    <a:gd name="T15" fmla="*/ 1 h 1115"/>
                    <a:gd name="T16" fmla="*/ 1 w 1031"/>
                    <a:gd name="T17" fmla="*/ 1 h 1115"/>
                    <a:gd name="T18" fmla="*/ 1 w 1031"/>
                    <a:gd name="T19" fmla="*/ 1 h 1115"/>
                    <a:gd name="T20" fmla="*/ 1 w 1031"/>
                    <a:gd name="T21" fmla="*/ 0 h 1115"/>
                    <a:gd name="T22" fmla="*/ 1 w 1031"/>
                    <a:gd name="T23" fmla="*/ 1 h 1115"/>
                    <a:gd name="T24" fmla="*/ 1 w 1031"/>
                    <a:gd name="T25" fmla="*/ 1 h 1115"/>
                    <a:gd name="T26" fmla="*/ 1 w 1031"/>
                    <a:gd name="T27" fmla="*/ 1 h 1115"/>
                    <a:gd name="T28" fmla="*/ 1 w 1031"/>
                    <a:gd name="T29" fmla="*/ 1 h 1115"/>
                    <a:gd name="T30" fmla="*/ 1 w 1031"/>
                    <a:gd name="T31" fmla="*/ 1 h 1115"/>
                    <a:gd name="T32" fmla="*/ 1 w 1031"/>
                    <a:gd name="T33" fmla="*/ 1 h 1115"/>
                    <a:gd name="T34" fmla="*/ 1 w 1031"/>
                    <a:gd name="T35" fmla="*/ 1 h 1115"/>
                    <a:gd name="T36" fmla="*/ 1 w 1031"/>
                    <a:gd name="T37" fmla="*/ 1 h 1115"/>
                    <a:gd name="T38" fmla="*/ 1 w 1031"/>
                    <a:gd name="T39" fmla="*/ 1 h 1115"/>
                    <a:gd name="T40" fmla="*/ 1 w 1031"/>
                    <a:gd name="T41" fmla="*/ 1 h 1115"/>
                    <a:gd name="T42" fmla="*/ 1 w 1031"/>
                    <a:gd name="T43" fmla="*/ 1 h 1115"/>
                    <a:gd name="T44" fmla="*/ 0 w 1031"/>
                    <a:gd name="T45" fmla="*/ 1 h 1115"/>
                    <a:gd name="T46" fmla="*/ 0 w 1031"/>
                    <a:gd name="T47" fmla="*/ 1 h 1115"/>
                    <a:gd name="T48" fmla="*/ 0 w 1031"/>
                    <a:gd name="T49" fmla="*/ 1 h 1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31" h="1115">
                      <a:moveTo>
                        <a:pt x="0" y="1049"/>
                      </a:moveTo>
                      <a:lnTo>
                        <a:pt x="2" y="1027"/>
                      </a:lnTo>
                      <a:lnTo>
                        <a:pt x="14" y="966"/>
                      </a:lnTo>
                      <a:lnTo>
                        <a:pt x="38" y="873"/>
                      </a:lnTo>
                      <a:lnTo>
                        <a:pt x="81" y="755"/>
                      </a:lnTo>
                      <a:lnTo>
                        <a:pt x="145" y="623"/>
                      </a:lnTo>
                      <a:lnTo>
                        <a:pt x="236" y="482"/>
                      </a:lnTo>
                      <a:lnTo>
                        <a:pt x="359" y="342"/>
                      </a:lnTo>
                      <a:lnTo>
                        <a:pt x="517" y="210"/>
                      </a:lnTo>
                      <a:lnTo>
                        <a:pt x="716" y="93"/>
                      </a:lnTo>
                      <a:lnTo>
                        <a:pt x="959" y="0"/>
                      </a:lnTo>
                      <a:lnTo>
                        <a:pt x="1031" y="63"/>
                      </a:lnTo>
                      <a:lnTo>
                        <a:pt x="1023" y="81"/>
                      </a:lnTo>
                      <a:lnTo>
                        <a:pt x="1001" y="132"/>
                      </a:lnTo>
                      <a:lnTo>
                        <a:pt x="960" y="211"/>
                      </a:lnTo>
                      <a:lnTo>
                        <a:pt x="901" y="313"/>
                      </a:lnTo>
                      <a:lnTo>
                        <a:pt x="821" y="432"/>
                      </a:lnTo>
                      <a:lnTo>
                        <a:pt x="720" y="564"/>
                      </a:lnTo>
                      <a:lnTo>
                        <a:pt x="596" y="703"/>
                      </a:lnTo>
                      <a:lnTo>
                        <a:pt x="446" y="846"/>
                      </a:lnTo>
                      <a:lnTo>
                        <a:pt x="270" y="985"/>
                      </a:lnTo>
                      <a:lnTo>
                        <a:pt x="68" y="1115"/>
                      </a:lnTo>
                      <a:lnTo>
                        <a:pt x="0" y="1050"/>
                      </a:lnTo>
                      <a:lnTo>
                        <a:pt x="0" y="1049"/>
                      </a:lnTo>
                      <a:close/>
                    </a:path>
                  </a:pathLst>
                </a:custGeom>
                <a:solidFill>
                  <a:srgbClr val="FF7A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41" name="Freeform 42"/>
                <p:cNvSpPr>
                  <a:spLocks/>
                </p:cNvSpPr>
                <p:nvPr/>
              </p:nvSpPr>
              <p:spPr bwMode="auto">
                <a:xfrm rot="2163528">
                  <a:off x="4256" y="1770"/>
                  <a:ext cx="578" cy="624"/>
                </a:xfrm>
                <a:custGeom>
                  <a:avLst/>
                  <a:gdLst>
                    <a:gd name="T0" fmla="*/ 0 w 1027"/>
                    <a:gd name="T1" fmla="*/ 1 h 1109"/>
                    <a:gd name="T2" fmla="*/ 1 w 1027"/>
                    <a:gd name="T3" fmla="*/ 1 h 1109"/>
                    <a:gd name="T4" fmla="*/ 1 w 1027"/>
                    <a:gd name="T5" fmla="*/ 1 h 1109"/>
                    <a:gd name="T6" fmla="*/ 1 w 1027"/>
                    <a:gd name="T7" fmla="*/ 1 h 1109"/>
                    <a:gd name="T8" fmla="*/ 1 w 1027"/>
                    <a:gd name="T9" fmla="*/ 1 h 1109"/>
                    <a:gd name="T10" fmla="*/ 1 w 1027"/>
                    <a:gd name="T11" fmla="*/ 1 h 1109"/>
                    <a:gd name="T12" fmla="*/ 1 w 1027"/>
                    <a:gd name="T13" fmla="*/ 1 h 1109"/>
                    <a:gd name="T14" fmla="*/ 1 w 1027"/>
                    <a:gd name="T15" fmla="*/ 1 h 1109"/>
                    <a:gd name="T16" fmla="*/ 1 w 1027"/>
                    <a:gd name="T17" fmla="*/ 1 h 1109"/>
                    <a:gd name="T18" fmla="*/ 1 w 1027"/>
                    <a:gd name="T19" fmla="*/ 1 h 1109"/>
                    <a:gd name="T20" fmla="*/ 1 w 1027"/>
                    <a:gd name="T21" fmla="*/ 0 h 1109"/>
                    <a:gd name="T22" fmla="*/ 1 w 1027"/>
                    <a:gd name="T23" fmla="*/ 1 h 1109"/>
                    <a:gd name="T24" fmla="*/ 1 w 1027"/>
                    <a:gd name="T25" fmla="*/ 1 h 1109"/>
                    <a:gd name="T26" fmla="*/ 1 w 1027"/>
                    <a:gd name="T27" fmla="*/ 1 h 1109"/>
                    <a:gd name="T28" fmla="*/ 1 w 1027"/>
                    <a:gd name="T29" fmla="*/ 1 h 1109"/>
                    <a:gd name="T30" fmla="*/ 1 w 1027"/>
                    <a:gd name="T31" fmla="*/ 1 h 1109"/>
                    <a:gd name="T32" fmla="*/ 1 w 1027"/>
                    <a:gd name="T33" fmla="*/ 1 h 1109"/>
                    <a:gd name="T34" fmla="*/ 1 w 1027"/>
                    <a:gd name="T35" fmla="*/ 1 h 1109"/>
                    <a:gd name="T36" fmla="*/ 1 w 1027"/>
                    <a:gd name="T37" fmla="*/ 1 h 1109"/>
                    <a:gd name="T38" fmla="*/ 1 w 1027"/>
                    <a:gd name="T39" fmla="*/ 1 h 1109"/>
                    <a:gd name="T40" fmla="*/ 1 w 1027"/>
                    <a:gd name="T41" fmla="*/ 1 h 1109"/>
                    <a:gd name="T42" fmla="*/ 1 w 1027"/>
                    <a:gd name="T43" fmla="*/ 1 h 1109"/>
                    <a:gd name="T44" fmla="*/ 0 w 1027"/>
                    <a:gd name="T45" fmla="*/ 1 h 1109"/>
                    <a:gd name="T46" fmla="*/ 0 w 1027"/>
                    <a:gd name="T47" fmla="*/ 1 h 1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7" h="1109">
                      <a:moveTo>
                        <a:pt x="0" y="1044"/>
                      </a:moveTo>
                      <a:lnTo>
                        <a:pt x="4" y="1023"/>
                      </a:lnTo>
                      <a:lnTo>
                        <a:pt x="14" y="961"/>
                      </a:lnTo>
                      <a:lnTo>
                        <a:pt x="39" y="869"/>
                      </a:lnTo>
                      <a:lnTo>
                        <a:pt x="82" y="753"/>
                      </a:lnTo>
                      <a:lnTo>
                        <a:pt x="147" y="621"/>
                      </a:lnTo>
                      <a:lnTo>
                        <a:pt x="237" y="482"/>
                      </a:lnTo>
                      <a:lnTo>
                        <a:pt x="360" y="342"/>
                      </a:lnTo>
                      <a:lnTo>
                        <a:pt x="517" y="210"/>
                      </a:lnTo>
                      <a:lnTo>
                        <a:pt x="715" y="93"/>
                      </a:lnTo>
                      <a:lnTo>
                        <a:pt x="958" y="0"/>
                      </a:lnTo>
                      <a:lnTo>
                        <a:pt x="1027" y="61"/>
                      </a:lnTo>
                      <a:lnTo>
                        <a:pt x="1019" y="79"/>
                      </a:lnTo>
                      <a:lnTo>
                        <a:pt x="995" y="129"/>
                      </a:lnTo>
                      <a:lnTo>
                        <a:pt x="953" y="205"/>
                      </a:lnTo>
                      <a:lnTo>
                        <a:pt x="893" y="305"/>
                      </a:lnTo>
                      <a:lnTo>
                        <a:pt x="812" y="423"/>
                      </a:lnTo>
                      <a:lnTo>
                        <a:pt x="709" y="554"/>
                      </a:lnTo>
                      <a:lnTo>
                        <a:pt x="585" y="691"/>
                      </a:lnTo>
                      <a:lnTo>
                        <a:pt x="436" y="834"/>
                      </a:lnTo>
                      <a:lnTo>
                        <a:pt x="263" y="974"/>
                      </a:lnTo>
                      <a:lnTo>
                        <a:pt x="66" y="1109"/>
                      </a:lnTo>
                      <a:lnTo>
                        <a:pt x="0" y="1044"/>
                      </a:lnTo>
                      <a:close/>
                    </a:path>
                  </a:pathLst>
                </a:custGeom>
                <a:solidFill>
                  <a:srgbClr val="FF7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42" name="Freeform 43"/>
                <p:cNvSpPr>
                  <a:spLocks/>
                </p:cNvSpPr>
                <p:nvPr/>
              </p:nvSpPr>
              <p:spPr bwMode="auto">
                <a:xfrm rot="2163528">
                  <a:off x="4257" y="1772"/>
                  <a:ext cx="575" cy="619"/>
                </a:xfrm>
                <a:custGeom>
                  <a:avLst/>
                  <a:gdLst>
                    <a:gd name="T0" fmla="*/ 0 w 1023"/>
                    <a:gd name="T1" fmla="*/ 1 h 1101"/>
                    <a:gd name="T2" fmla="*/ 1 w 1023"/>
                    <a:gd name="T3" fmla="*/ 1 h 1101"/>
                    <a:gd name="T4" fmla="*/ 1 w 1023"/>
                    <a:gd name="T5" fmla="*/ 1 h 1101"/>
                    <a:gd name="T6" fmla="*/ 1 w 1023"/>
                    <a:gd name="T7" fmla="*/ 1 h 1101"/>
                    <a:gd name="T8" fmla="*/ 1 w 1023"/>
                    <a:gd name="T9" fmla="*/ 1 h 1101"/>
                    <a:gd name="T10" fmla="*/ 1 w 1023"/>
                    <a:gd name="T11" fmla="*/ 1 h 1101"/>
                    <a:gd name="T12" fmla="*/ 1 w 1023"/>
                    <a:gd name="T13" fmla="*/ 1 h 1101"/>
                    <a:gd name="T14" fmla="*/ 1 w 1023"/>
                    <a:gd name="T15" fmla="*/ 1 h 1101"/>
                    <a:gd name="T16" fmla="*/ 1 w 1023"/>
                    <a:gd name="T17" fmla="*/ 1 h 1101"/>
                    <a:gd name="T18" fmla="*/ 1 w 1023"/>
                    <a:gd name="T19" fmla="*/ 1 h 1101"/>
                    <a:gd name="T20" fmla="*/ 1 w 1023"/>
                    <a:gd name="T21" fmla="*/ 0 h 1101"/>
                    <a:gd name="T22" fmla="*/ 1 w 1023"/>
                    <a:gd name="T23" fmla="*/ 1 h 1101"/>
                    <a:gd name="T24" fmla="*/ 1 w 1023"/>
                    <a:gd name="T25" fmla="*/ 1 h 1101"/>
                    <a:gd name="T26" fmla="*/ 1 w 1023"/>
                    <a:gd name="T27" fmla="*/ 1 h 1101"/>
                    <a:gd name="T28" fmla="*/ 1 w 1023"/>
                    <a:gd name="T29" fmla="*/ 1 h 1101"/>
                    <a:gd name="T30" fmla="*/ 1 w 1023"/>
                    <a:gd name="T31" fmla="*/ 1 h 1101"/>
                    <a:gd name="T32" fmla="*/ 1 w 1023"/>
                    <a:gd name="T33" fmla="*/ 1 h 1101"/>
                    <a:gd name="T34" fmla="*/ 1 w 1023"/>
                    <a:gd name="T35" fmla="*/ 1 h 1101"/>
                    <a:gd name="T36" fmla="*/ 1 w 1023"/>
                    <a:gd name="T37" fmla="*/ 1 h 1101"/>
                    <a:gd name="T38" fmla="*/ 1 w 1023"/>
                    <a:gd name="T39" fmla="*/ 1 h 1101"/>
                    <a:gd name="T40" fmla="*/ 1 w 1023"/>
                    <a:gd name="T41" fmla="*/ 1 h 1101"/>
                    <a:gd name="T42" fmla="*/ 1 w 1023"/>
                    <a:gd name="T43" fmla="*/ 1 h 1101"/>
                    <a:gd name="T44" fmla="*/ 0 w 1023"/>
                    <a:gd name="T45" fmla="*/ 1 h 1101"/>
                    <a:gd name="T46" fmla="*/ 0 w 1023"/>
                    <a:gd name="T47" fmla="*/ 1 h 1101"/>
                    <a:gd name="T48" fmla="*/ 0 w 1023"/>
                    <a:gd name="T49" fmla="*/ 1 h 1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23" h="1101">
                      <a:moveTo>
                        <a:pt x="0" y="1039"/>
                      </a:moveTo>
                      <a:lnTo>
                        <a:pt x="4" y="1018"/>
                      </a:lnTo>
                      <a:lnTo>
                        <a:pt x="16" y="957"/>
                      </a:lnTo>
                      <a:lnTo>
                        <a:pt x="41" y="865"/>
                      </a:lnTo>
                      <a:lnTo>
                        <a:pt x="84" y="750"/>
                      </a:lnTo>
                      <a:lnTo>
                        <a:pt x="148" y="619"/>
                      </a:lnTo>
                      <a:lnTo>
                        <a:pt x="240" y="481"/>
                      </a:lnTo>
                      <a:lnTo>
                        <a:pt x="361" y="342"/>
                      </a:lnTo>
                      <a:lnTo>
                        <a:pt x="519" y="210"/>
                      </a:lnTo>
                      <a:lnTo>
                        <a:pt x="715" y="94"/>
                      </a:lnTo>
                      <a:lnTo>
                        <a:pt x="957" y="0"/>
                      </a:lnTo>
                      <a:lnTo>
                        <a:pt x="1023" y="59"/>
                      </a:lnTo>
                      <a:lnTo>
                        <a:pt x="1014" y="76"/>
                      </a:lnTo>
                      <a:lnTo>
                        <a:pt x="989" y="125"/>
                      </a:lnTo>
                      <a:lnTo>
                        <a:pt x="945" y="200"/>
                      </a:lnTo>
                      <a:lnTo>
                        <a:pt x="883" y="298"/>
                      </a:lnTo>
                      <a:lnTo>
                        <a:pt x="801" y="414"/>
                      </a:lnTo>
                      <a:lnTo>
                        <a:pt x="699" y="542"/>
                      </a:lnTo>
                      <a:lnTo>
                        <a:pt x="575" y="680"/>
                      </a:lnTo>
                      <a:lnTo>
                        <a:pt x="427" y="823"/>
                      </a:lnTo>
                      <a:lnTo>
                        <a:pt x="258" y="964"/>
                      </a:lnTo>
                      <a:lnTo>
                        <a:pt x="63" y="1101"/>
                      </a:lnTo>
                      <a:lnTo>
                        <a:pt x="0" y="1040"/>
                      </a:lnTo>
                      <a:lnTo>
                        <a:pt x="0" y="1039"/>
                      </a:lnTo>
                      <a:close/>
                    </a:path>
                  </a:pathLst>
                </a:custGeom>
                <a:solidFill>
                  <a:srgbClr val="FF7F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43" name="Freeform 44"/>
                <p:cNvSpPr>
                  <a:spLocks/>
                </p:cNvSpPr>
                <p:nvPr/>
              </p:nvSpPr>
              <p:spPr bwMode="auto">
                <a:xfrm rot="2163528">
                  <a:off x="4258" y="1773"/>
                  <a:ext cx="574" cy="616"/>
                </a:xfrm>
                <a:custGeom>
                  <a:avLst/>
                  <a:gdLst>
                    <a:gd name="T0" fmla="*/ 0 w 1019"/>
                    <a:gd name="T1" fmla="*/ 1 h 1094"/>
                    <a:gd name="T2" fmla="*/ 1 w 1019"/>
                    <a:gd name="T3" fmla="*/ 1 h 1094"/>
                    <a:gd name="T4" fmla="*/ 1 w 1019"/>
                    <a:gd name="T5" fmla="*/ 1 h 1094"/>
                    <a:gd name="T6" fmla="*/ 1 w 1019"/>
                    <a:gd name="T7" fmla="*/ 1 h 1094"/>
                    <a:gd name="T8" fmla="*/ 1 w 1019"/>
                    <a:gd name="T9" fmla="*/ 1 h 1094"/>
                    <a:gd name="T10" fmla="*/ 1 w 1019"/>
                    <a:gd name="T11" fmla="*/ 1 h 1094"/>
                    <a:gd name="T12" fmla="*/ 1 w 1019"/>
                    <a:gd name="T13" fmla="*/ 1 h 1094"/>
                    <a:gd name="T14" fmla="*/ 1 w 1019"/>
                    <a:gd name="T15" fmla="*/ 1 h 1094"/>
                    <a:gd name="T16" fmla="*/ 1 w 1019"/>
                    <a:gd name="T17" fmla="*/ 1 h 1094"/>
                    <a:gd name="T18" fmla="*/ 1 w 1019"/>
                    <a:gd name="T19" fmla="*/ 1 h 1094"/>
                    <a:gd name="T20" fmla="*/ 1 w 1019"/>
                    <a:gd name="T21" fmla="*/ 0 h 1094"/>
                    <a:gd name="T22" fmla="*/ 1 w 1019"/>
                    <a:gd name="T23" fmla="*/ 1 h 1094"/>
                    <a:gd name="T24" fmla="*/ 1 w 1019"/>
                    <a:gd name="T25" fmla="*/ 1 h 1094"/>
                    <a:gd name="T26" fmla="*/ 1 w 1019"/>
                    <a:gd name="T27" fmla="*/ 1 h 1094"/>
                    <a:gd name="T28" fmla="*/ 1 w 1019"/>
                    <a:gd name="T29" fmla="*/ 1 h 1094"/>
                    <a:gd name="T30" fmla="*/ 1 w 1019"/>
                    <a:gd name="T31" fmla="*/ 1 h 1094"/>
                    <a:gd name="T32" fmla="*/ 1 w 1019"/>
                    <a:gd name="T33" fmla="*/ 1 h 1094"/>
                    <a:gd name="T34" fmla="*/ 1 w 1019"/>
                    <a:gd name="T35" fmla="*/ 1 h 1094"/>
                    <a:gd name="T36" fmla="*/ 1 w 1019"/>
                    <a:gd name="T37" fmla="*/ 1 h 1094"/>
                    <a:gd name="T38" fmla="*/ 1 w 1019"/>
                    <a:gd name="T39" fmla="*/ 1 h 1094"/>
                    <a:gd name="T40" fmla="*/ 1 w 1019"/>
                    <a:gd name="T41" fmla="*/ 1 h 1094"/>
                    <a:gd name="T42" fmla="*/ 1 w 1019"/>
                    <a:gd name="T43" fmla="*/ 1 h 1094"/>
                    <a:gd name="T44" fmla="*/ 1 w 1019"/>
                    <a:gd name="T45" fmla="*/ 1 h 1094"/>
                    <a:gd name="T46" fmla="*/ 1 w 1019"/>
                    <a:gd name="T47" fmla="*/ 1 h 1094"/>
                    <a:gd name="T48" fmla="*/ 0 w 1019"/>
                    <a:gd name="T49" fmla="*/ 1 h 10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9" h="1094">
                      <a:moveTo>
                        <a:pt x="0" y="1035"/>
                      </a:moveTo>
                      <a:lnTo>
                        <a:pt x="4" y="1013"/>
                      </a:lnTo>
                      <a:lnTo>
                        <a:pt x="16" y="953"/>
                      </a:lnTo>
                      <a:lnTo>
                        <a:pt x="42" y="862"/>
                      </a:lnTo>
                      <a:lnTo>
                        <a:pt x="85" y="748"/>
                      </a:lnTo>
                      <a:lnTo>
                        <a:pt x="149" y="618"/>
                      </a:lnTo>
                      <a:lnTo>
                        <a:pt x="241" y="481"/>
                      </a:lnTo>
                      <a:lnTo>
                        <a:pt x="363" y="343"/>
                      </a:lnTo>
                      <a:lnTo>
                        <a:pt x="520" y="211"/>
                      </a:lnTo>
                      <a:lnTo>
                        <a:pt x="715" y="94"/>
                      </a:lnTo>
                      <a:lnTo>
                        <a:pt x="955" y="0"/>
                      </a:lnTo>
                      <a:lnTo>
                        <a:pt x="1019" y="57"/>
                      </a:lnTo>
                      <a:lnTo>
                        <a:pt x="1010" y="74"/>
                      </a:lnTo>
                      <a:lnTo>
                        <a:pt x="984" y="120"/>
                      </a:lnTo>
                      <a:lnTo>
                        <a:pt x="938" y="194"/>
                      </a:lnTo>
                      <a:lnTo>
                        <a:pt x="875" y="290"/>
                      </a:lnTo>
                      <a:lnTo>
                        <a:pt x="792" y="405"/>
                      </a:lnTo>
                      <a:lnTo>
                        <a:pt x="688" y="532"/>
                      </a:lnTo>
                      <a:lnTo>
                        <a:pt x="564" y="668"/>
                      </a:lnTo>
                      <a:lnTo>
                        <a:pt x="418" y="811"/>
                      </a:lnTo>
                      <a:lnTo>
                        <a:pt x="251" y="954"/>
                      </a:lnTo>
                      <a:lnTo>
                        <a:pt x="61" y="1094"/>
                      </a:lnTo>
                      <a:lnTo>
                        <a:pt x="2" y="1035"/>
                      </a:lnTo>
                      <a:lnTo>
                        <a:pt x="0" y="1035"/>
                      </a:lnTo>
                      <a:close/>
                    </a:path>
                  </a:pathLst>
                </a:custGeom>
                <a:solidFill>
                  <a:srgbClr val="FF8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44" name="Freeform 45"/>
                <p:cNvSpPr>
                  <a:spLocks/>
                </p:cNvSpPr>
                <p:nvPr/>
              </p:nvSpPr>
              <p:spPr bwMode="auto">
                <a:xfrm rot="2163528">
                  <a:off x="4260" y="1774"/>
                  <a:ext cx="569" cy="611"/>
                </a:xfrm>
                <a:custGeom>
                  <a:avLst/>
                  <a:gdLst>
                    <a:gd name="T0" fmla="*/ 0 w 1014"/>
                    <a:gd name="T1" fmla="*/ 1 h 1085"/>
                    <a:gd name="T2" fmla="*/ 1 w 1014"/>
                    <a:gd name="T3" fmla="*/ 1 h 1085"/>
                    <a:gd name="T4" fmla="*/ 1 w 1014"/>
                    <a:gd name="T5" fmla="*/ 1 h 1085"/>
                    <a:gd name="T6" fmla="*/ 1 w 1014"/>
                    <a:gd name="T7" fmla="*/ 1 h 1085"/>
                    <a:gd name="T8" fmla="*/ 1 w 1014"/>
                    <a:gd name="T9" fmla="*/ 1 h 1085"/>
                    <a:gd name="T10" fmla="*/ 1 w 1014"/>
                    <a:gd name="T11" fmla="*/ 1 h 1085"/>
                    <a:gd name="T12" fmla="*/ 1 w 1014"/>
                    <a:gd name="T13" fmla="*/ 1 h 1085"/>
                    <a:gd name="T14" fmla="*/ 1 w 1014"/>
                    <a:gd name="T15" fmla="*/ 1 h 1085"/>
                    <a:gd name="T16" fmla="*/ 1 w 1014"/>
                    <a:gd name="T17" fmla="*/ 1 h 1085"/>
                    <a:gd name="T18" fmla="*/ 1 w 1014"/>
                    <a:gd name="T19" fmla="*/ 1 h 1085"/>
                    <a:gd name="T20" fmla="*/ 1 w 1014"/>
                    <a:gd name="T21" fmla="*/ 0 h 1085"/>
                    <a:gd name="T22" fmla="*/ 1 w 1014"/>
                    <a:gd name="T23" fmla="*/ 1 h 1085"/>
                    <a:gd name="T24" fmla="*/ 1 w 1014"/>
                    <a:gd name="T25" fmla="*/ 1 h 1085"/>
                    <a:gd name="T26" fmla="*/ 1 w 1014"/>
                    <a:gd name="T27" fmla="*/ 1 h 1085"/>
                    <a:gd name="T28" fmla="*/ 1 w 1014"/>
                    <a:gd name="T29" fmla="*/ 1 h 1085"/>
                    <a:gd name="T30" fmla="*/ 1 w 1014"/>
                    <a:gd name="T31" fmla="*/ 1 h 1085"/>
                    <a:gd name="T32" fmla="*/ 1 w 1014"/>
                    <a:gd name="T33" fmla="*/ 1 h 1085"/>
                    <a:gd name="T34" fmla="*/ 1 w 1014"/>
                    <a:gd name="T35" fmla="*/ 1 h 1085"/>
                    <a:gd name="T36" fmla="*/ 1 w 1014"/>
                    <a:gd name="T37" fmla="*/ 1 h 1085"/>
                    <a:gd name="T38" fmla="*/ 1 w 1014"/>
                    <a:gd name="T39" fmla="*/ 1 h 1085"/>
                    <a:gd name="T40" fmla="*/ 1 w 1014"/>
                    <a:gd name="T41" fmla="*/ 1 h 1085"/>
                    <a:gd name="T42" fmla="*/ 1 w 1014"/>
                    <a:gd name="T43" fmla="*/ 1 h 1085"/>
                    <a:gd name="T44" fmla="*/ 1 w 1014"/>
                    <a:gd name="T45" fmla="*/ 1 h 1085"/>
                    <a:gd name="T46" fmla="*/ 1 w 1014"/>
                    <a:gd name="T47" fmla="*/ 1 h 1085"/>
                    <a:gd name="T48" fmla="*/ 0 w 1014"/>
                    <a:gd name="T49" fmla="*/ 1 h 10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4" h="1085">
                      <a:moveTo>
                        <a:pt x="0" y="1028"/>
                      </a:moveTo>
                      <a:lnTo>
                        <a:pt x="4" y="1007"/>
                      </a:lnTo>
                      <a:lnTo>
                        <a:pt x="16" y="947"/>
                      </a:lnTo>
                      <a:lnTo>
                        <a:pt x="41" y="858"/>
                      </a:lnTo>
                      <a:lnTo>
                        <a:pt x="85" y="745"/>
                      </a:lnTo>
                      <a:lnTo>
                        <a:pt x="150" y="615"/>
                      </a:lnTo>
                      <a:lnTo>
                        <a:pt x="242" y="479"/>
                      </a:lnTo>
                      <a:lnTo>
                        <a:pt x="363" y="341"/>
                      </a:lnTo>
                      <a:lnTo>
                        <a:pt x="519" y="211"/>
                      </a:lnTo>
                      <a:lnTo>
                        <a:pt x="715" y="95"/>
                      </a:lnTo>
                      <a:lnTo>
                        <a:pt x="953" y="0"/>
                      </a:lnTo>
                      <a:lnTo>
                        <a:pt x="1014" y="53"/>
                      </a:lnTo>
                      <a:lnTo>
                        <a:pt x="1004" y="70"/>
                      </a:lnTo>
                      <a:lnTo>
                        <a:pt x="977" y="116"/>
                      </a:lnTo>
                      <a:lnTo>
                        <a:pt x="930" y="188"/>
                      </a:lnTo>
                      <a:lnTo>
                        <a:pt x="865" y="281"/>
                      </a:lnTo>
                      <a:lnTo>
                        <a:pt x="780" y="394"/>
                      </a:lnTo>
                      <a:lnTo>
                        <a:pt x="676" y="519"/>
                      </a:lnTo>
                      <a:lnTo>
                        <a:pt x="551" y="656"/>
                      </a:lnTo>
                      <a:lnTo>
                        <a:pt x="407" y="799"/>
                      </a:lnTo>
                      <a:lnTo>
                        <a:pt x="243" y="942"/>
                      </a:lnTo>
                      <a:lnTo>
                        <a:pt x="58" y="1085"/>
                      </a:lnTo>
                      <a:lnTo>
                        <a:pt x="1" y="1029"/>
                      </a:lnTo>
                      <a:lnTo>
                        <a:pt x="0" y="1028"/>
                      </a:lnTo>
                      <a:close/>
                    </a:path>
                  </a:pathLst>
                </a:custGeom>
                <a:solidFill>
                  <a:srgbClr val="FF84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45" name="Freeform 46"/>
                <p:cNvSpPr>
                  <a:spLocks/>
                </p:cNvSpPr>
                <p:nvPr/>
              </p:nvSpPr>
              <p:spPr bwMode="auto">
                <a:xfrm rot="2163528">
                  <a:off x="4261" y="1776"/>
                  <a:ext cx="567" cy="606"/>
                </a:xfrm>
                <a:custGeom>
                  <a:avLst/>
                  <a:gdLst>
                    <a:gd name="T0" fmla="*/ 0 w 1008"/>
                    <a:gd name="T1" fmla="*/ 1 h 1077"/>
                    <a:gd name="T2" fmla="*/ 1 w 1008"/>
                    <a:gd name="T3" fmla="*/ 1 h 1077"/>
                    <a:gd name="T4" fmla="*/ 1 w 1008"/>
                    <a:gd name="T5" fmla="*/ 1 h 1077"/>
                    <a:gd name="T6" fmla="*/ 1 w 1008"/>
                    <a:gd name="T7" fmla="*/ 1 h 1077"/>
                    <a:gd name="T8" fmla="*/ 1 w 1008"/>
                    <a:gd name="T9" fmla="*/ 1 h 1077"/>
                    <a:gd name="T10" fmla="*/ 1 w 1008"/>
                    <a:gd name="T11" fmla="*/ 1 h 1077"/>
                    <a:gd name="T12" fmla="*/ 1 w 1008"/>
                    <a:gd name="T13" fmla="*/ 1 h 1077"/>
                    <a:gd name="T14" fmla="*/ 1 w 1008"/>
                    <a:gd name="T15" fmla="*/ 1 h 1077"/>
                    <a:gd name="T16" fmla="*/ 1 w 1008"/>
                    <a:gd name="T17" fmla="*/ 1 h 1077"/>
                    <a:gd name="T18" fmla="*/ 1 w 1008"/>
                    <a:gd name="T19" fmla="*/ 1 h 1077"/>
                    <a:gd name="T20" fmla="*/ 1 w 1008"/>
                    <a:gd name="T21" fmla="*/ 0 h 1077"/>
                    <a:gd name="T22" fmla="*/ 1 w 1008"/>
                    <a:gd name="T23" fmla="*/ 1 h 1077"/>
                    <a:gd name="T24" fmla="*/ 1 w 1008"/>
                    <a:gd name="T25" fmla="*/ 1 h 1077"/>
                    <a:gd name="T26" fmla="*/ 1 w 1008"/>
                    <a:gd name="T27" fmla="*/ 1 h 1077"/>
                    <a:gd name="T28" fmla="*/ 1 w 1008"/>
                    <a:gd name="T29" fmla="*/ 1 h 1077"/>
                    <a:gd name="T30" fmla="*/ 1 w 1008"/>
                    <a:gd name="T31" fmla="*/ 1 h 1077"/>
                    <a:gd name="T32" fmla="*/ 1 w 1008"/>
                    <a:gd name="T33" fmla="*/ 1 h 1077"/>
                    <a:gd name="T34" fmla="*/ 1 w 1008"/>
                    <a:gd name="T35" fmla="*/ 1 h 1077"/>
                    <a:gd name="T36" fmla="*/ 1 w 1008"/>
                    <a:gd name="T37" fmla="*/ 1 h 1077"/>
                    <a:gd name="T38" fmla="*/ 1 w 1008"/>
                    <a:gd name="T39" fmla="*/ 1 h 1077"/>
                    <a:gd name="T40" fmla="*/ 1 w 1008"/>
                    <a:gd name="T41" fmla="*/ 1 h 1077"/>
                    <a:gd name="T42" fmla="*/ 1 w 1008"/>
                    <a:gd name="T43" fmla="*/ 1 h 1077"/>
                    <a:gd name="T44" fmla="*/ 0 w 1008"/>
                    <a:gd name="T45" fmla="*/ 1 h 1077"/>
                    <a:gd name="T46" fmla="*/ 0 w 1008"/>
                    <a:gd name="T47" fmla="*/ 1 h 10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8" h="1077">
                      <a:moveTo>
                        <a:pt x="0" y="1024"/>
                      </a:moveTo>
                      <a:lnTo>
                        <a:pt x="4" y="1002"/>
                      </a:lnTo>
                      <a:lnTo>
                        <a:pt x="16" y="943"/>
                      </a:lnTo>
                      <a:lnTo>
                        <a:pt x="42" y="854"/>
                      </a:lnTo>
                      <a:lnTo>
                        <a:pt x="86" y="742"/>
                      </a:lnTo>
                      <a:lnTo>
                        <a:pt x="151" y="615"/>
                      </a:lnTo>
                      <a:lnTo>
                        <a:pt x="242" y="478"/>
                      </a:lnTo>
                      <a:lnTo>
                        <a:pt x="363" y="341"/>
                      </a:lnTo>
                      <a:lnTo>
                        <a:pt x="520" y="212"/>
                      </a:lnTo>
                      <a:lnTo>
                        <a:pt x="714" y="95"/>
                      </a:lnTo>
                      <a:lnTo>
                        <a:pt x="951" y="0"/>
                      </a:lnTo>
                      <a:lnTo>
                        <a:pt x="1008" y="51"/>
                      </a:lnTo>
                      <a:lnTo>
                        <a:pt x="999" y="67"/>
                      </a:lnTo>
                      <a:lnTo>
                        <a:pt x="970" y="112"/>
                      </a:lnTo>
                      <a:lnTo>
                        <a:pt x="922" y="182"/>
                      </a:lnTo>
                      <a:lnTo>
                        <a:pt x="856" y="275"/>
                      </a:lnTo>
                      <a:lnTo>
                        <a:pt x="770" y="384"/>
                      </a:lnTo>
                      <a:lnTo>
                        <a:pt x="664" y="509"/>
                      </a:lnTo>
                      <a:lnTo>
                        <a:pt x="540" y="644"/>
                      </a:lnTo>
                      <a:lnTo>
                        <a:pt x="397" y="787"/>
                      </a:lnTo>
                      <a:lnTo>
                        <a:pt x="236" y="932"/>
                      </a:lnTo>
                      <a:lnTo>
                        <a:pt x="55" y="1077"/>
                      </a:lnTo>
                      <a:lnTo>
                        <a:pt x="0" y="1024"/>
                      </a:lnTo>
                      <a:close/>
                    </a:path>
                  </a:pathLst>
                </a:custGeom>
                <a:solidFill>
                  <a:srgbClr val="FF87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46" name="Freeform 47"/>
                <p:cNvSpPr>
                  <a:spLocks/>
                </p:cNvSpPr>
                <p:nvPr/>
              </p:nvSpPr>
              <p:spPr bwMode="auto">
                <a:xfrm rot="2163528">
                  <a:off x="4262" y="1776"/>
                  <a:ext cx="566" cy="603"/>
                </a:xfrm>
                <a:custGeom>
                  <a:avLst/>
                  <a:gdLst>
                    <a:gd name="T0" fmla="*/ 0 w 1005"/>
                    <a:gd name="T1" fmla="*/ 1 h 1070"/>
                    <a:gd name="T2" fmla="*/ 1 w 1005"/>
                    <a:gd name="T3" fmla="*/ 1 h 1070"/>
                    <a:gd name="T4" fmla="*/ 1 w 1005"/>
                    <a:gd name="T5" fmla="*/ 1 h 1070"/>
                    <a:gd name="T6" fmla="*/ 1 w 1005"/>
                    <a:gd name="T7" fmla="*/ 1 h 1070"/>
                    <a:gd name="T8" fmla="*/ 1 w 1005"/>
                    <a:gd name="T9" fmla="*/ 1 h 1070"/>
                    <a:gd name="T10" fmla="*/ 1 w 1005"/>
                    <a:gd name="T11" fmla="*/ 1 h 1070"/>
                    <a:gd name="T12" fmla="*/ 1 w 1005"/>
                    <a:gd name="T13" fmla="*/ 1 h 1070"/>
                    <a:gd name="T14" fmla="*/ 1 w 1005"/>
                    <a:gd name="T15" fmla="*/ 1 h 1070"/>
                    <a:gd name="T16" fmla="*/ 1 w 1005"/>
                    <a:gd name="T17" fmla="*/ 1 h 1070"/>
                    <a:gd name="T18" fmla="*/ 1 w 1005"/>
                    <a:gd name="T19" fmla="*/ 1 h 1070"/>
                    <a:gd name="T20" fmla="*/ 1 w 1005"/>
                    <a:gd name="T21" fmla="*/ 0 h 1070"/>
                    <a:gd name="T22" fmla="*/ 1 w 1005"/>
                    <a:gd name="T23" fmla="*/ 1 h 1070"/>
                    <a:gd name="T24" fmla="*/ 1 w 1005"/>
                    <a:gd name="T25" fmla="*/ 1 h 1070"/>
                    <a:gd name="T26" fmla="*/ 1 w 1005"/>
                    <a:gd name="T27" fmla="*/ 1 h 1070"/>
                    <a:gd name="T28" fmla="*/ 1 w 1005"/>
                    <a:gd name="T29" fmla="*/ 1 h 1070"/>
                    <a:gd name="T30" fmla="*/ 1 w 1005"/>
                    <a:gd name="T31" fmla="*/ 1 h 1070"/>
                    <a:gd name="T32" fmla="*/ 1 w 1005"/>
                    <a:gd name="T33" fmla="*/ 1 h 1070"/>
                    <a:gd name="T34" fmla="*/ 1 w 1005"/>
                    <a:gd name="T35" fmla="*/ 1 h 1070"/>
                    <a:gd name="T36" fmla="*/ 1 w 1005"/>
                    <a:gd name="T37" fmla="*/ 1 h 1070"/>
                    <a:gd name="T38" fmla="*/ 1 w 1005"/>
                    <a:gd name="T39" fmla="*/ 1 h 1070"/>
                    <a:gd name="T40" fmla="*/ 1 w 1005"/>
                    <a:gd name="T41" fmla="*/ 1 h 1070"/>
                    <a:gd name="T42" fmla="*/ 1 w 1005"/>
                    <a:gd name="T43" fmla="*/ 1 h 1070"/>
                    <a:gd name="T44" fmla="*/ 0 w 1005"/>
                    <a:gd name="T45" fmla="*/ 1 h 1070"/>
                    <a:gd name="T46" fmla="*/ 0 w 1005"/>
                    <a:gd name="T47" fmla="*/ 1 h 10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5" h="1070">
                      <a:moveTo>
                        <a:pt x="0" y="1018"/>
                      </a:moveTo>
                      <a:lnTo>
                        <a:pt x="4" y="998"/>
                      </a:lnTo>
                      <a:lnTo>
                        <a:pt x="17" y="940"/>
                      </a:lnTo>
                      <a:lnTo>
                        <a:pt x="43" y="850"/>
                      </a:lnTo>
                      <a:lnTo>
                        <a:pt x="87" y="740"/>
                      </a:lnTo>
                      <a:lnTo>
                        <a:pt x="153" y="613"/>
                      </a:lnTo>
                      <a:lnTo>
                        <a:pt x="245" y="477"/>
                      </a:lnTo>
                      <a:lnTo>
                        <a:pt x="365" y="342"/>
                      </a:lnTo>
                      <a:lnTo>
                        <a:pt x="521" y="212"/>
                      </a:lnTo>
                      <a:lnTo>
                        <a:pt x="714" y="96"/>
                      </a:lnTo>
                      <a:lnTo>
                        <a:pt x="949" y="0"/>
                      </a:lnTo>
                      <a:lnTo>
                        <a:pt x="1005" y="49"/>
                      </a:lnTo>
                      <a:lnTo>
                        <a:pt x="994" y="65"/>
                      </a:lnTo>
                      <a:lnTo>
                        <a:pt x="964" y="109"/>
                      </a:lnTo>
                      <a:lnTo>
                        <a:pt x="915" y="176"/>
                      </a:lnTo>
                      <a:lnTo>
                        <a:pt x="846" y="267"/>
                      </a:lnTo>
                      <a:lnTo>
                        <a:pt x="759" y="375"/>
                      </a:lnTo>
                      <a:lnTo>
                        <a:pt x="653" y="499"/>
                      </a:lnTo>
                      <a:lnTo>
                        <a:pt x="529" y="633"/>
                      </a:lnTo>
                      <a:lnTo>
                        <a:pt x="388" y="776"/>
                      </a:lnTo>
                      <a:lnTo>
                        <a:pt x="229" y="922"/>
                      </a:lnTo>
                      <a:lnTo>
                        <a:pt x="53" y="1070"/>
                      </a:lnTo>
                      <a:lnTo>
                        <a:pt x="0" y="1018"/>
                      </a:lnTo>
                      <a:close/>
                    </a:path>
                  </a:pathLst>
                </a:custGeom>
                <a:solidFill>
                  <a:srgbClr val="FF8A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47" name="Freeform 48"/>
                <p:cNvSpPr>
                  <a:spLocks/>
                </p:cNvSpPr>
                <p:nvPr/>
              </p:nvSpPr>
              <p:spPr bwMode="auto">
                <a:xfrm rot="2163528">
                  <a:off x="4263" y="1777"/>
                  <a:ext cx="564" cy="598"/>
                </a:xfrm>
                <a:custGeom>
                  <a:avLst/>
                  <a:gdLst>
                    <a:gd name="T0" fmla="*/ 0 w 1000"/>
                    <a:gd name="T1" fmla="*/ 1 h 1061"/>
                    <a:gd name="T2" fmla="*/ 1 w 1000"/>
                    <a:gd name="T3" fmla="*/ 1 h 1061"/>
                    <a:gd name="T4" fmla="*/ 1 w 1000"/>
                    <a:gd name="T5" fmla="*/ 1 h 1061"/>
                    <a:gd name="T6" fmla="*/ 1 w 1000"/>
                    <a:gd name="T7" fmla="*/ 1 h 1061"/>
                    <a:gd name="T8" fmla="*/ 1 w 1000"/>
                    <a:gd name="T9" fmla="*/ 1 h 1061"/>
                    <a:gd name="T10" fmla="*/ 1 w 1000"/>
                    <a:gd name="T11" fmla="*/ 1 h 1061"/>
                    <a:gd name="T12" fmla="*/ 1 w 1000"/>
                    <a:gd name="T13" fmla="*/ 1 h 1061"/>
                    <a:gd name="T14" fmla="*/ 1 w 1000"/>
                    <a:gd name="T15" fmla="*/ 1 h 1061"/>
                    <a:gd name="T16" fmla="*/ 1 w 1000"/>
                    <a:gd name="T17" fmla="*/ 1 h 1061"/>
                    <a:gd name="T18" fmla="*/ 1 w 1000"/>
                    <a:gd name="T19" fmla="*/ 1 h 1061"/>
                    <a:gd name="T20" fmla="*/ 1 w 1000"/>
                    <a:gd name="T21" fmla="*/ 0 h 1061"/>
                    <a:gd name="T22" fmla="*/ 1 w 1000"/>
                    <a:gd name="T23" fmla="*/ 1 h 1061"/>
                    <a:gd name="T24" fmla="*/ 1 w 1000"/>
                    <a:gd name="T25" fmla="*/ 1 h 1061"/>
                    <a:gd name="T26" fmla="*/ 1 w 1000"/>
                    <a:gd name="T27" fmla="*/ 1 h 1061"/>
                    <a:gd name="T28" fmla="*/ 1 w 1000"/>
                    <a:gd name="T29" fmla="*/ 1 h 1061"/>
                    <a:gd name="T30" fmla="*/ 1 w 1000"/>
                    <a:gd name="T31" fmla="*/ 1 h 1061"/>
                    <a:gd name="T32" fmla="*/ 1 w 1000"/>
                    <a:gd name="T33" fmla="*/ 1 h 1061"/>
                    <a:gd name="T34" fmla="*/ 1 w 1000"/>
                    <a:gd name="T35" fmla="*/ 1 h 1061"/>
                    <a:gd name="T36" fmla="*/ 1 w 1000"/>
                    <a:gd name="T37" fmla="*/ 1 h 1061"/>
                    <a:gd name="T38" fmla="*/ 1 w 1000"/>
                    <a:gd name="T39" fmla="*/ 1 h 1061"/>
                    <a:gd name="T40" fmla="*/ 1 w 1000"/>
                    <a:gd name="T41" fmla="*/ 1 h 1061"/>
                    <a:gd name="T42" fmla="*/ 1 w 1000"/>
                    <a:gd name="T43" fmla="*/ 1 h 1061"/>
                    <a:gd name="T44" fmla="*/ 1 w 1000"/>
                    <a:gd name="T45" fmla="*/ 1 h 1061"/>
                    <a:gd name="T46" fmla="*/ 1 w 1000"/>
                    <a:gd name="T47" fmla="*/ 1 h 1061"/>
                    <a:gd name="T48" fmla="*/ 0 w 1000"/>
                    <a:gd name="T49" fmla="*/ 1 h 10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0" h="1061">
                      <a:moveTo>
                        <a:pt x="0" y="1011"/>
                      </a:moveTo>
                      <a:lnTo>
                        <a:pt x="4" y="991"/>
                      </a:lnTo>
                      <a:lnTo>
                        <a:pt x="17" y="934"/>
                      </a:lnTo>
                      <a:lnTo>
                        <a:pt x="45" y="846"/>
                      </a:lnTo>
                      <a:lnTo>
                        <a:pt x="89" y="736"/>
                      </a:lnTo>
                      <a:lnTo>
                        <a:pt x="154" y="610"/>
                      </a:lnTo>
                      <a:lnTo>
                        <a:pt x="246" y="477"/>
                      </a:lnTo>
                      <a:lnTo>
                        <a:pt x="366" y="341"/>
                      </a:lnTo>
                      <a:lnTo>
                        <a:pt x="521" y="211"/>
                      </a:lnTo>
                      <a:lnTo>
                        <a:pt x="714" y="95"/>
                      </a:lnTo>
                      <a:lnTo>
                        <a:pt x="948" y="0"/>
                      </a:lnTo>
                      <a:lnTo>
                        <a:pt x="1000" y="46"/>
                      </a:lnTo>
                      <a:lnTo>
                        <a:pt x="989" y="60"/>
                      </a:lnTo>
                      <a:lnTo>
                        <a:pt x="958" y="103"/>
                      </a:lnTo>
                      <a:lnTo>
                        <a:pt x="908" y="170"/>
                      </a:lnTo>
                      <a:lnTo>
                        <a:pt x="838" y="259"/>
                      </a:lnTo>
                      <a:lnTo>
                        <a:pt x="750" y="365"/>
                      </a:lnTo>
                      <a:lnTo>
                        <a:pt x="643" y="486"/>
                      </a:lnTo>
                      <a:lnTo>
                        <a:pt x="519" y="620"/>
                      </a:lnTo>
                      <a:lnTo>
                        <a:pt x="378" y="763"/>
                      </a:lnTo>
                      <a:lnTo>
                        <a:pt x="222" y="910"/>
                      </a:lnTo>
                      <a:lnTo>
                        <a:pt x="50" y="1061"/>
                      </a:lnTo>
                      <a:lnTo>
                        <a:pt x="2" y="1013"/>
                      </a:lnTo>
                      <a:lnTo>
                        <a:pt x="0" y="1011"/>
                      </a:lnTo>
                      <a:close/>
                    </a:path>
                  </a:pathLst>
                </a:custGeom>
                <a:solidFill>
                  <a:srgbClr val="FF8D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48" name="Freeform 49"/>
                <p:cNvSpPr>
                  <a:spLocks/>
                </p:cNvSpPr>
                <p:nvPr/>
              </p:nvSpPr>
              <p:spPr bwMode="auto">
                <a:xfrm rot="2163528">
                  <a:off x="4265" y="1778"/>
                  <a:ext cx="562" cy="594"/>
                </a:xfrm>
                <a:custGeom>
                  <a:avLst/>
                  <a:gdLst>
                    <a:gd name="T0" fmla="*/ 0 w 996"/>
                    <a:gd name="T1" fmla="*/ 1 h 1053"/>
                    <a:gd name="T2" fmla="*/ 1 w 996"/>
                    <a:gd name="T3" fmla="*/ 1 h 1053"/>
                    <a:gd name="T4" fmla="*/ 1 w 996"/>
                    <a:gd name="T5" fmla="*/ 1 h 1053"/>
                    <a:gd name="T6" fmla="*/ 1 w 996"/>
                    <a:gd name="T7" fmla="*/ 1 h 1053"/>
                    <a:gd name="T8" fmla="*/ 1 w 996"/>
                    <a:gd name="T9" fmla="*/ 1 h 1053"/>
                    <a:gd name="T10" fmla="*/ 1 w 996"/>
                    <a:gd name="T11" fmla="*/ 1 h 1053"/>
                    <a:gd name="T12" fmla="*/ 1 w 996"/>
                    <a:gd name="T13" fmla="*/ 1 h 1053"/>
                    <a:gd name="T14" fmla="*/ 1 w 996"/>
                    <a:gd name="T15" fmla="*/ 1 h 1053"/>
                    <a:gd name="T16" fmla="*/ 1 w 996"/>
                    <a:gd name="T17" fmla="*/ 1 h 1053"/>
                    <a:gd name="T18" fmla="*/ 1 w 996"/>
                    <a:gd name="T19" fmla="*/ 1 h 1053"/>
                    <a:gd name="T20" fmla="*/ 1 w 996"/>
                    <a:gd name="T21" fmla="*/ 0 h 1053"/>
                    <a:gd name="T22" fmla="*/ 1 w 996"/>
                    <a:gd name="T23" fmla="*/ 1 h 1053"/>
                    <a:gd name="T24" fmla="*/ 1 w 996"/>
                    <a:gd name="T25" fmla="*/ 1 h 1053"/>
                    <a:gd name="T26" fmla="*/ 1 w 996"/>
                    <a:gd name="T27" fmla="*/ 1 h 1053"/>
                    <a:gd name="T28" fmla="*/ 1 w 996"/>
                    <a:gd name="T29" fmla="*/ 1 h 1053"/>
                    <a:gd name="T30" fmla="*/ 1 w 996"/>
                    <a:gd name="T31" fmla="*/ 1 h 1053"/>
                    <a:gd name="T32" fmla="*/ 1 w 996"/>
                    <a:gd name="T33" fmla="*/ 1 h 1053"/>
                    <a:gd name="T34" fmla="*/ 1 w 996"/>
                    <a:gd name="T35" fmla="*/ 1 h 1053"/>
                    <a:gd name="T36" fmla="*/ 1 w 996"/>
                    <a:gd name="T37" fmla="*/ 1 h 1053"/>
                    <a:gd name="T38" fmla="*/ 1 w 996"/>
                    <a:gd name="T39" fmla="*/ 1 h 1053"/>
                    <a:gd name="T40" fmla="*/ 1 w 996"/>
                    <a:gd name="T41" fmla="*/ 1 h 1053"/>
                    <a:gd name="T42" fmla="*/ 1 w 996"/>
                    <a:gd name="T43" fmla="*/ 1 h 1053"/>
                    <a:gd name="T44" fmla="*/ 1 w 996"/>
                    <a:gd name="T45" fmla="*/ 1 h 1053"/>
                    <a:gd name="T46" fmla="*/ 1 w 996"/>
                    <a:gd name="T47" fmla="*/ 1 h 1053"/>
                    <a:gd name="T48" fmla="*/ 0 w 996"/>
                    <a:gd name="T49" fmla="*/ 1 h 10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96" h="1053">
                      <a:moveTo>
                        <a:pt x="0" y="1007"/>
                      </a:moveTo>
                      <a:lnTo>
                        <a:pt x="4" y="987"/>
                      </a:lnTo>
                      <a:lnTo>
                        <a:pt x="17" y="930"/>
                      </a:lnTo>
                      <a:lnTo>
                        <a:pt x="45" y="843"/>
                      </a:lnTo>
                      <a:lnTo>
                        <a:pt x="89" y="734"/>
                      </a:lnTo>
                      <a:lnTo>
                        <a:pt x="155" y="609"/>
                      </a:lnTo>
                      <a:lnTo>
                        <a:pt x="246" y="476"/>
                      </a:lnTo>
                      <a:lnTo>
                        <a:pt x="367" y="341"/>
                      </a:lnTo>
                      <a:lnTo>
                        <a:pt x="522" y="212"/>
                      </a:lnTo>
                      <a:lnTo>
                        <a:pt x="712" y="97"/>
                      </a:lnTo>
                      <a:lnTo>
                        <a:pt x="946" y="0"/>
                      </a:lnTo>
                      <a:lnTo>
                        <a:pt x="996" y="44"/>
                      </a:lnTo>
                      <a:lnTo>
                        <a:pt x="985" y="58"/>
                      </a:lnTo>
                      <a:lnTo>
                        <a:pt x="953" y="99"/>
                      </a:lnTo>
                      <a:lnTo>
                        <a:pt x="900" y="164"/>
                      </a:lnTo>
                      <a:lnTo>
                        <a:pt x="829" y="251"/>
                      </a:lnTo>
                      <a:lnTo>
                        <a:pt x="738" y="356"/>
                      </a:lnTo>
                      <a:lnTo>
                        <a:pt x="631" y="476"/>
                      </a:lnTo>
                      <a:lnTo>
                        <a:pt x="507" y="609"/>
                      </a:lnTo>
                      <a:lnTo>
                        <a:pt x="368" y="751"/>
                      </a:lnTo>
                      <a:lnTo>
                        <a:pt x="214" y="900"/>
                      </a:lnTo>
                      <a:lnTo>
                        <a:pt x="47" y="1053"/>
                      </a:lnTo>
                      <a:lnTo>
                        <a:pt x="1" y="1007"/>
                      </a:lnTo>
                      <a:lnTo>
                        <a:pt x="0" y="1007"/>
                      </a:lnTo>
                      <a:close/>
                    </a:path>
                  </a:pathLst>
                </a:custGeom>
                <a:solidFill>
                  <a:srgbClr val="FF8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49" name="Freeform 50"/>
                <p:cNvSpPr>
                  <a:spLocks/>
                </p:cNvSpPr>
                <p:nvPr/>
              </p:nvSpPr>
              <p:spPr bwMode="auto">
                <a:xfrm rot="2163528">
                  <a:off x="4268" y="1780"/>
                  <a:ext cx="555" cy="589"/>
                </a:xfrm>
                <a:custGeom>
                  <a:avLst/>
                  <a:gdLst>
                    <a:gd name="T0" fmla="*/ 0 w 990"/>
                    <a:gd name="T1" fmla="*/ 1 h 1046"/>
                    <a:gd name="T2" fmla="*/ 1 w 990"/>
                    <a:gd name="T3" fmla="*/ 1 h 1046"/>
                    <a:gd name="T4" fmla="*/ 1 w 990"/>
                    <a:gd name="T5" fmla="*/ 1 h 1046"/>
                    <a:gd name="T6" fmla="*/ 1 w 990"/>
                    <a:gd name="T7" fmla="*/ 1 h 1046"/>
                    <a:gd name="T8" fmla="*/ 1 w 990"/>
                    <a:gd name="T9" fmla="*/ 1 h 1046"/>
                    <a:gd name="T10" fmla="*/ 1 w 990"/>
                    <a:gd name="T11" fmla="*/ 1 h 1046"/>
                    <a:gd name="T12" fmla="*/ 1 w 990"/>
                    <a:gd name="T13" fmla="*/ 1 h 1046"/>
                    <a:gd name="T14" fmla="*/ 1 w 990"/>
                    <a:gd name="T15" fmla="*/ 1 h 1046"/>
                    <a:gd name="T16" fmla="*/ 1 w 990"/>
                    <a:gd name="T17" fmla="*/ 1 h 1046"/>
                    <a:gd name="T18" fmla="*/ 1 w 990"/>
                    <a:gd name="T19" fmla="*/ 1 h 1046"/>
                    <a:gd name="T20" fmla="*/ 1 w 990"/>
                    <a:gd name="T21" fmla="*/ 0 h 1046"/>
                    <a:gd name="T22" fmla="*/ 1 w 990"/>
                    <a:gd name="T23" fmla="*/ 1 h 1046"/>
                    <a:gd name="T24" fmla="*/ 1 w 990"/>
                    <a:gd name="T25" fmla="*/ 1 h 1046"/>
                    <a:gd name="T26" fmla="*/ 1 w 990"/>
                    <a:gd name="T27" fmla="*/ 1 h 1046"/>
                    <a:gd name="T28" fmla="*/ 1 w 990"/>
                    <a:gd name="T29" fmla="*/ 1 h 1046"/>
                    <a:gd name="T30" fmla="*/ 1 w 990"/>
                    <a:gd name="T31" fmla="*/ 1 h 1046"/>
                    <a:gd name="T32" fmla="*/ 1 w 990"/>
                    <a:gd name="T33" fmla="*/ 1 h 1046"/>
                    <a:gd name="T34" fmla="*/ 1 w 990"/>
                    <a:gd name="T35" fmla="*/ 1 h 1046"/>
                    <a:gd name="T36" fmla="*/ 1 w 990"/>
                    <a:gd name="T37" fmla="*/ 1 h 1046"/>
                    <a:gd name="T38" fmla="*/ 1 w 990"/>
                    <a:gd name="T39" fmla="*/ 1 h 1046"/>
                    <a:gd name="T40" fmla="*/ 1 w 990"/>
                    <a:gd name="T41" fmla="*/ 1 h 1046"/>
                    <a:gd name="T42" fmla="*/ 1 w 990"/>
                    <a:gd name="T43" fmla="*/ 1 h 1046"/>
                    <a:gd name="T44" fmla="*/ 0 w 990"/>
                    <a:gd name="T45" fmla="*/ 1 h 1046"/>
                    <a:gd name="T46" fmla="*/ 0 w 990"/>
                    <a:gd name="T47" fmla="*/ 1 h 1046"/>
                    <a:gd name="T48" fmla="*/ 0 w 990"/>
                    <a:gd name="T49" fmla="*/ 1 h 10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90" h="1046">
                      <a:moveTo>
                        <a:pt x="0" y="1001"/>
                      </a:moveTo>
                      <a:lnTo>
                        <a:pt x="4" y="980"/>
                      </a:lnTo>
                      <a:lnTo>
                        <a:pt x="17" y="924"/>
                      </a:lnTo>
                      <a:lnTo>
                        <a:pt x="44" y="838"/>
                      </a:lnTo>
                      <a:lnTo>
                        <a:pt x="89" y="729"/>
                      </a:lnTo>
                      <a:lnTo>
                        <a:pt x="155" y="606"/>
                      </a:lnTo>
                      <a:lnTo>
                        <a:pt x="247" y="474"/>
                      </a:lnTo>
                      <a:lnTo>
                        <a:pt x="367" y="340"/>
                      </a:lnTo>
                      <a:lnTo>
                        <a:pt x="521" y="211"/>
                      </a:lnTo>
                      <a:lnTo>
                        <a:pt x="711" y="96"/>
                      </a:lnTo>
                      <a:lnTo>
                        <a:pt x="943" y="0"/>
                      </a:lnTo>
                      <a:lnTo>
                        <a:pt x="990" y="41"/>
                      </a:lnTo>
                      <a:lnTo>
                        <a:pt x="979" y="54"/>
                      </a:lnTo>
                      <a:lnTo>
                        <a:pt x="946" y="95"/>
                      </a:lnTo>
                      <a:lnTo>
                        <a:pt x="892" y="158"/>
                      </a:lnTo>
                      <a:lnTo>
                        <a:pt x="819" y="242"/>
                      </a:lnTo>
                      <a:lnTo>
                        <a:pt x="728" y="346"/>
                      </a:lnTo>
                      <a:lnTo>
                        <a:pt x="620" y="464"/>
                      </a:lnTo>
                      <a:lnTo>
                        <a:pt x="496" y="596"/>
                      </a:lnTo>
                      <a:lnTo>
                        <a:pt x="357" y="739"/>
                      </a:lnTo>
                      <a:lnTo>
                        <a:pt x="207" y="889"/>
                      </a:lnTo>
                      <a:lnTo>
                        <a:pt x="44" y="1046"/>
                      </a:lnTo>
                      <a:lnTo>
                        <a:pt x="0" y="1002"/>
                      </a:lnTo>
                      <a:lnTo>
                        <a:pt x="0" y="1001"/>
                      </a:lnTo>
                      <a:close/>
                    </a:path>
                  </a:pathLst>
                </a:custGeom>
                <a:solidFill>
                  <a:srgbClr val="FF9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50" name="Freeform 51"/>
                <p:cNvSpPr>
                  <a:spLocks/>
                </p:cNvSpPr>
                <p:nvPr/>
              </p:nvSpPr>
              <p:spPr bwMode="auto">
                <a:xfrm rot="2163528">
                  <a:off x="4270" y="1782"/>
                  <a:ext cx="553" cy="584"/>
                </a:xfrm>
                <a:custGeom>
                  <a:avLst/>
                  <a:gdLst>
                    <a:gd name="T0" fmla="*/ 0 w 987"/>
                    <a:gd name="T1" fmla="*/ 1 h 1039"/>
                    <a:gd name="T2" fmla="*/ 1 w 987"/>
                    <a:gd name="T3" fmla="*/ 1 h 1039"/>
                    <a:gd name="T4" fmla="*/ 1 w 987"/>
                    <a:gd name="T5" fmla="*/ 1 h 1039"/>
                    <a:gd name="T6" fmla="*/ 1 w 987"/>
                    <a:gd name="T7" fmla="*/ 1 h 1039"/>
                    <a:gd name="T8" fmla="*/ 1 w 987"/>
                    <a:gd name="T9" fmla="*/ 1 h 1039"/>
                    <a:gd name="T10" fmla="*/ 1 w 987"/>
                    <a:gd name="T11" fmla="*/ 1 h 1039"/>
                    <a:gd name="T12" fmla="*/ 1 w 987"/>
                    <a:gd name="T13" fmla="*/ 1 h 1039"/>
                    <a:gd name="T14" fmla="*/ 1 w 987"/>
                    <a:gd name="T15" fmla="*/ 1 h 1039"/>
                    <a:gd name="T16" fmla="*/ 1 w 987"/>
                    <a:gd name="T17" fmla="*/ 1 h 1039"/>
                    <a:gd name="T18" fmla="*/ 1 w 987"/>
                    <a:gd name="T19" fmla="*/ 1 h 1039"/>
                    <a:gd name="T20" fmla="*/ 1 w 987"/>
                    <a:gd name="T21" fmla="*/ 0 h 1039"/>
                    <a:gd name="T22" fmla="*/ 1 w 987"/>
                    <a:gd name="T23" fmla="*/ 1 h 1039"/>
                    <a:gd name="T24" fmla="*/ 1 w 987"/>
                    <a:gd name="T25" fmla="*/ 1 h 1039"/>
                    <a:gd name="T26" fmla="*/ 1 w 987"/>
                    <a:gd name="T27" fmla="*/ 1 h 1039"/>
                    <a:gd name="T28" fmla="*/ 1 w 987"/>
                    <a:gd name="T29" fmla="*/ 1 h 1039"/>
                    <a:gd name="T30" fmla="*/ 1 w 987"/>
                    <a:gd name="T31" fmla="*/ 1 h 1039"/>
                    <a:gd name="T32" fmla="*/ 1 w 987"/>
                    <a:gd name="T33" fmla="*/ 1 h 1039"/>
                    <a:gd name="T34" fmla="*/ 1 w 987"/>
                    <a:gd name="T35" fmla="*/ 1 h 1039"/>
                    <a:gd name="T36" fmla="*/ 1 w 987"/>
                    <a:gd name="T37" fmla="*/ 1 h 1039"/>
                    <a:gd name="T38" fmla="*/ 1 w 987"/>
                    <a:gd name="T39" fmla="*/ 1 h 1039"/>
                    <a:gd name="T40" fmla="*/ 1 w 987"/>
                    <a:gd name="T41" fmla="*/ 1 h 1039"/>
                    <a:gd name="T42" fmla="*/ 1 w 987"/>
                    <a:gd name="T43" fmla="*/ 1 h 1039"/>
                    <a:gd name="T44" fmla="*/ 0 w 987"/>
                    <a:gd name="T45" fmla="*/ 1 h 1039"/>
                    <a:gd name="T46" fmla="*/ 0 w 987"/>
                    <a:gd name="T47" fmla="*/ 1 h 10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87" h="1039">
                      <a:moveTo>
                        <a:pt x="0" y="997"/>
                      </a:moveTo>
                      <a:lnTo>
                        <a:pt x="4" y="977"/>
                      </a:lnTo>
                      <a:lnTo>
                        <a:pt x="18" y="921"/>
                      </a:lnTo>
                      <a:lnTo>
                        <a:pt x="45" y="835"/>
                      </a:lnTo>
                      <a:lnTo>
                        <a:pt x="91" y="728"/>
                      </a:lnTo>
                      <a:lnTo>
                        <a:pt x="157" y="606"/>
                      </a:lnTo>
                      <a:lnTo>
                        <a:pt x="248" y="474"/>
                      </a:lnTo>
                      <a:lnTo>
                        <a:pt x="370" y="341"/>
                      </a:lnTo>
                      <a:lnTo>
                        <a:pt x="522" y="214"/>
                      </a:lnTo>
                      <a:lnTo>
                        <a:pt x="712" y="97"/>
                      </a:lnTo>
                      <a:lnTo>
                        <a:pt x="942" y="0"/>
                      </a:lnTo>
                      <a:lnTo>
                        <a:pt x="987" y="39"/>
                      </a:lnTo>
                      <a:lnTo>
                        <a:pt x="975" y="53"/>
                      </a:lnTo>
                      <a:lnTo>
                        <a:pt x="940" y="91"/>
                      </a:lnTo>
                      <a:lnTo>
                        <a:pt x="884" y="153"/>
                      </a:lnTo>
                      <a:lnTo>
                        <a:pt x="810" y="236"/>
                      </a:lnTo>
                      <a:lnTo>
                        <a:pt x="718" y="337"/>
                      </a:lnTo>
                      <a:lnTo>
                        <a:pt x="609" y="454"/>
                      </a:lnTo>
                      <a:lnTo>
                        <a:pt x="485" y="585"/>
                      </a:lnTo>
                      <a:lnTo>
                        <a:pt x="348" y="728"/>
                      </a:lnTo>
                      <a:lnTo>
                        <a:pt x="200" y="879"/>
                      </a:lnTo>
                      <a:lnTo>
                        <a:pt x="42" y="1039"/>
                      </a:lnTo>
                      <a:lnTo>
                        <a:pt x="0" y="997"/>
                      </a:lnTo>
                      <a:close/>
                    </a:path>
                  </a:pathLst>
                </a:custGeom>
                <a:solidFill>
                  <a:srgbClr val="FF95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51" name="Freeform 52"/>
                <p:cNvSpPr>
                  <a:spLocks/>
                </p:cNvSpPr>
                <p:nvPr/>
              </p:nvSpPr>
              <p:spPr bwMode="auto">
                <a:xfrm rot="2163528">
                  <a:off x="4270" y="1782"/>
                  <a:ext cx="552" cy="581"/>
                </a:xfrm>
                <a:custGeom>
                  <a:avLst/>
                  <a:gdLst>
                    <a:gd name="T0" fmla="*/ 0 w 982"/>
                    <a:gd name="T1" fmla="*/ 1 h 1032"/>
                    <a:gd name="T2" fmla="*/ 1 w 982"/>
                    <a:gd name="T3" fmla="*/ 1 h 1032"/>
                    <a:gd name="T4" fmla="*/ 1 w 982"/>
                    <a:gd name="T5" fmla="*/ 1 h 1032"/>
                    <a:gd name="T6" fmla="*/ 1 w 982"/>
                    <a:gd name="T7" fmla="*/ 1 h 1032"/>
                    <a:gd name="T8" fmla="*/ 1 w 982"/>
                    <a:gd name="T9" fmla="*/ 1 h 1032"/>
                    <a:gd name="T10" fmla="*/ 1 w 982"/>
                    <a:gd name="T11" fmla="*/ 1 h 1032"/>
                    <a:gd name="T12" fmla="*/ 1 w 982"/>
                    <a:gd name="T13" fmla="*/ 1 h 1032"/>
                    <a:gd name="T14" fmla="*/ 1 w 982"/>
                    <a:gd name="T15" fmla="*/ 1 h 1032"/>
                    <a:gd name="T16" fmla="*/ 1 w 982"/>
                    <a:gd name="T17" fmla="*/ 1 h 1032"/>
                    <a:gd name="T18" fmla="*/ 1 w 982"/>
                    <a:gd name="T19" fmla="*/ 1 h 1032"/>
                    <a:gd name="T20" fmla="*/ 1 w 982"/>
                    <a:gd name="T21" fmla="*/ 0 h 1032"/>
                    <a:gd name="T22" fmla="*/ 1 w 982"/>
                    <a:gd name="T23" fmla="*/ 1 h 1032"/>
                    <a:gd name="T24" fmla="*/ 1 w 982"/>
                    <a:gd name="T25" fmla="*/ 1 h 1032"/>
                    <a:gd name="T26" fmla="*/ 1 w 982"/>
                    <a:gd name="T27" fmla="*/ 1 h 1032"/>
                    <a:gd name="T28" fmla="*/ 1 w 982"/>
                    <a:gd name="T29" fmla="*/ 1 h 1032"/>
                    <a:gd name="T30" fmla="*/ 1 w 982"/>
                    <a:gd name="T31" fmla="*/ 1 h 1032"/>
                    <a:gd name="T32" fmla="*/ 1 w 982"/>
                    <a:gd name="T33" fmla="*/ 1 h 1032"/>
                    <a:gd name="T34" fmla="*/ 1 w 982"/>
                    <a:gd name="T35" fmla="*/ 1 h 1032"/>
                    <a:gd name="T36" fmla="*/ 1 w 982"/>
                    <a:gd name="T37" fmla="*/ 1 h 1032"/>
                    <a:gd name="T38" fmla="*/ 1 w 982"/>
                    <a:gd name="T39" fmla="*/ 1 h 1032"/>
                    <a:gd name="T40" fmla="*/ 1 w 982"/>
                    <a:gd name="T41" fmla="*/ 1 h 1032"/>
                    <a:gd name="T42" fmla="*/ 1 w 982"/>
                    <a:gd name="T43" fmla="*/ 1 h 1032"/>
                    <a:gd name="T44" fmla="*/ 1 w 982"/>
                    <a:gd name="T45" fmla="*/ 1 h 1032"/>
                    <a:gd name="T46" fmla="*/ 1 w 982"/>
                    <a:gd name="T47" fmla="*/ 1 h 1032"/>
                    <a:gd name="T48" fmla="*/ 0 w 982"/>
                    <a:gd name="T49" fmla="*/ 1 h 10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82" h="1032">
                      <a:moveTo>
                        <a:pt x="0" y="992"/>
                      </a:moveTo>
                      <a:lnTo>
                        <a:pt x="5" y="973"/>
                      </a:lnTo>
                      <a:lnTo>
                        <a:pt x="19" y="917"/>
                      </a:lnTo>
                      <a:lnTo>
                        <a:pt x="47" y="832"/>
                      </a:lnTo>
                      <a:lnTo>
                        <a:pt x="92" y="725"/>
                      </a:lnTo>
                      <a:lnTo>
                        <a:pt x="159" y="604"/>
                      </a:lnTo>
                      <a:lnTo>
                        <a:pt x="251" y="473"/>
                      </a:lnTo>
                      <a:lnTo>
                        <a:pt x="371" y="341"/>
                      </a:lnTo>
                      <a:lnTo>
                        <a:pt x="523" y="214"/>
                      </a:lnTo>
                      <a:lnTo>
                        <a:pt x="712" y="98"/>
                      </a:lnTo>
                      <a:lnTo>
                        <a:pt x="941" y="0"/>
                      </a:lnTo>
                      <a:lnTo>
                        <a:pt x="982" y="37"/>
                      </a:lnTo>
                      <a:lnTo>
                        <a:pt x="970" y="50"/>
                      </a:lnTo>
                      <a:lnTo>
                        <a:pt x="935" y="88"/>
                      </a:lnTo>
                      <a:lnTo>
                        <a:pt x="877" y="148"/>
                      </a:lnTo>
                      <a:lnTo>
                        <a:pt x="801" y="228"/>
                      </a:lnTo>
                      <a:lnTo>
                        <a:pt x="708" y="327"/>
                      </a:lnTo>
                      <a:lnTo>
                        <a:pt x="599" y="444"/>
                      </a:lnTo>
                      <a:lnTo>
                        <a:pt x="475" y="573"/>
                      </a:lnTo>
                      <a:lnTo>
                        <a:pt x="339" y="717"/>
                      </a:lnTo>
                      <a:lnTo>
                        <a:pt x="193" y="869"/>
                      </a:lnTo>
                      <a:lnTo>
                        <a:pt x="40" y="1032"/>
                      </a:lnTo>
                      <a:lnTo>
                        <a:pt x="2" y="993"/>
                      </a:lnTo>
                      <a:lnTo>
                        <a:pt x="0" y="992"/>
                      </a:lnTo>
                      <a:close/>
                    </a:path>
                  </a:pathLst>
                </a:custGeom>
                <a:solidFill>
                  <a:srgbClr val="FF97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52" name="Freeform 53"/>
                <p:cNvSpPr>
                  <a:spLocks/>
                </p:cNvSpPr>
                <p:nvPr/>
              </p:nvSpPr>
              <p:spPr bwMode="auto">
                <a:xfrm rot="2163528">
                  <a:off x="4271" y="1783"/>
                  <a:ext cx="549" cy="577"/>
                </a:xfrm>
                <a:custGeom>
                  <a:avLst/>
                  <a:gdLst>
                    <a:gd name="T0" fmla="*/ 0 w 977"/>
                    <a:gd name="T1" fmla="*/ 1 h 1023"/>
                    <a:gd name="T2" fmla="*/ 1 w 977"/>
                    <a:gd name="T3" fmla="*/ 1 h 1023"/>
                    <a:gd name="T4" fmla="*/ 1 w 977"/>
                    <a:gd name="T5" fmla="*/ 1 h 1023"/>
                    <a:gd name="T6" fmla="*/ 1 w 977"/>
                    <a:gd name="T7" fmla="*/ 1 h 1023"/>
                    <a:gd name="T8" fmla="*/ 1 w 977"/>
                    <a:gd name="T9" fmla="*/ 1 h 1023"/>
                    <a:gd name="T10" fmla="*/ 1 w 977"/>
                    <a:gd name="T11" fmla="*/ 1 h 1023"/>
                    <a:gd name="T12" fmla="*/ 1 w 977"/>
                    <a:gd name="T13" fmla="*/ 1 h 1023"/>
                    <a:gd name="T14" fmla="*/ 1 w 977"/>
                    <a:gd name="T15" fmla="*/ 1 h 1023"/>
                    <a:gd name="T16" fmla="*/ 1 w 977"/>
                    <a:gd name="T17" fmla="*/ 1 h 1023"/>
                    <a:gd name="T18" fmla="*/ 1 w 977"/>
                    <a:gd name="T19" fmla="*/ 1 h 1023"/>
                    <a:gd name="T20" fmla="*/ 1 w 977"/>
                    <a:gd name="T21" fmla="*/ 0 h 1023"/>
                    <a:gd name="T22" fmla="*/ 1 w 977"/>
                    <a:gd name="T23" fmla="*/ 1 h 1023"/>
                    <a:gd name="T24" fmla="*/ 1 w 977"/>
                    <a:gd name="T25" fmla="*/ 1 h 1023"/>
                    <a:gd name="T26" fmla="*/ 1 w 977"/>
                    <a:gd name="T27" fmla="*/ 1 h 1023"/>
                    <a:gd name="T28" fmla="*/ 1 w 977"/>
                    <a:gd name="T29" fmla="*/ 1 h 1023"/>
                    <a:gd name="T30" fmla="*/ 1 w 977"/>
                    <a:gd name="T31" fmla="*/ 1 h 1023"/>
                    <a:gd name="T32" fmla="*/ 1 w 977"/>
                    <a:gd name="T33" fmla="*/ 1 h 1023"/>
                    <a:gd name="T34" fmla="*/ 1 w 977"/>
                    <a:gd name="T35" fmla="*/ 1 h 1023"/>
                    <a:gd name="T36" fmla="*/ 1 w 977"/>
                    <a:gd name="T37" fmla="*/ 1 h 1023"/>
                    <a:gd name="T38" fmla="*/ 1 w 977"/>
                    <a:gd name="T39" fmla="*/ 1 h 1023"/>
                    <a:gd name="T40" fmla="*/ 1 w 977"/>
                    <a:gd name="T41" fmla="*/ 1 h 1023"/>
                    <a:gd name="T42" fmla="*/ 1 w 977"/>
                    <a:gd name="T43" fmla="*/ 1 h 1023"/>
                    <a:gd name="T44" fmla="*/ 1 w 977"/>
                    <a:gd name="T45" fmla="*/ 1 h 1023"/>
                    <a:gd name="T46" fmla="*/ 1 w 977"/>
                    <a:gd name="T47" fmla="*/ 1 h 1023"/>
                    <a:gd name="T48" fmla="*/ 0 w 977"/>
                    <a:gd name="T49" fmla="*/ 1 h 10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77" h="1023">
                      <a:moveTo>
                        <a:pt x="0" y="986"/>
                      </a:moveTo>
                      <a:lnTo>
                        <a:pt x="4" y="966"/>
                      </a:lnTo>
                      <a:lnTo>
                        <a:pt x="19" y="911"/>
                      </a:lnTo>
                      <a:lnTo>
                        <a:pt x="47" y="828"/>
                      </a:lnTo>
                      <a:lnTo>
                        <a:pt x="93" y="722"/>
                      </a:lnTo>
                      <a:lnTo>
                        <a:pt x="159" y="601"/>
                      </a:lnTo>
                      <a:lnTo>
                        <a:pt x="251" y="471"/>
                      </a:lnTo>
                      <a:lnTo>
                        <a:pt x="371" y="341"/>
                      </a:lnTo>
                      <a:lnTo>
                        <a:pt x="523" y="214"/>
                      </a:lnTo>
                      <a:lnTo>
                        <a:pt x="711" y="98"/>
                      </a:lnTo>
                      <a:lnTo>
                        <a:pt x="937" y="0"/>
                      </a:lnTo>
                      <a:lnTo>
                        <a:pt x="977" y="34"/>
                      </a:lnTo>
                      <a:lnTo>
                        <a:pt x="965" y="47"/>
                      </a:lnTo>
                      <a:lnTo>
                        <a:pt x="928" y="83"/>
                      </a:lnTo>
                      <a:lnTo>
                        <a:pt x="869" y="141"/>
                      </a:lnTo>
                      <a:lnTo>
                        <a:pt x="792" y="219"/>
                      </a:lnTo>
                      <a:lnTo>
                        <a:pt x="697" y="317"/>
                      </a:lnTo>
                      <a:lnTo>
                        <a:pt x="586" y="431"/>
                      </a:lnTo>
                      <a:lnTo>
                        <a:pt x="463" y="561"/>
                      </a:lnTo>
                      <a:lnTo>
                        <a:pt x="328" y="704"/>
                      </a:lnTo>
                      <a:lnTo>
                        <a:pt x="185" y="859"/>
                      </a:lnTo>
                      <a:lnTo>
                        <a:pt x="37" y="1023"/>
                      </a:lnTo>
                      <a:lnTo>
                        <a:pt x="1" y="986"/>
                      </a:lnTo>
                      <a:lnTo>
                        <a:pt x="0" y="986"/>
                      </a:lnTo>
                      <a:close/>
                    </a:path>
                  </a:pathLst>
                </a:custGeom>
                <a:solidFill>
                  <a:srgbClr val="FF9A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53" name="Freeform 54"/>
                <p:cNvSpPr>
                  <a:spLocks/>
                </p:cNvSpPr>
                <p:nvPr/>
              </p:nvSpPr>
              <p:spPr bwMode="auto">
                <a:xfrm rot="2163528">
                  <a:off x="4274" y="1785"/>
                  <a:ext cx="547" cy="572"/>
                </a:xfrm>
                <a:custGeom>
                  <a:avLst/>
                  <a:gdLst>
                    <a:gd name="T0" fmla="*/ 0 w 972"/>
                    <a:gd name="T1" fmla="*/ 1 h 1015"/>
                    <a:gd name="T2" fmla="*/ 1 w 972"/>
                    <a:gd name="T3" fmla="*/ 1 h 1015"/>
                    <a:gd name="T4" fmla="*/ 1 w 972"/>
                    <a:gd name="T5" fmla="*/ 1 h 1015"/>
                    <a:gd name="T6" fmla="*/ 1 w 972"/>
                    <a:gd name="T7" fmla="*/ 1 h 1015"/>
                    <a:gd name="T8" fmla="*/ 1 w 972"/>
                    <a:gd name="T9" fmla="*/ 1 h 1015"/>
                    <a:gd name="T10" fmla="*/ 1 w 972"/>
                    <a:gd name="T11" fmla="*/ 1 h 1015"/>
                    <a:gd name="T12" fmla="*/ 1 w 972"/>
                    <a:gd name="T13" fmla="*/ 1 h 1015"/>
                    <a:gd name="T14" fmla="*/ 1 w 972"/>
                    <a:gd name="T15" fmla="*/ 1 h 1015"/>
                    <a:gd name="T16" fmla="*/ 1 w 972"/>
                    <a:gd name="T17" fmla="*/ 1 h 1015"/>
                    <a:gd name="T18" fmla="*/ 1 w 972"/>
                    <a:gd name="T19" fmla="*/ 1 h 1015"/>
                    <a:gd name="T20" fmla="*/ 1 w 972"/>
                    <a:gd name="T21" fmla="*/ 0 h 1015"/>
                    <a:gd name="T22" fmla="*/ 1 w 972"/>
                    <a:gd name="T23" fmla="*/ 1 h 1015"/>
                    <a:gd name="T24" fmla="*/ 1 w 972"/>
                    <a:gd name="T25" fmla="*/ 1 h 1015"/>
                    <a:gd name="T26" fmla="*/ 1 w 972"/>
                    <a:gd name="T27" fmla="*/ 1 h 1015"/>
                    <a:gd name="T28" fmla="*/ 1 w 972"/>
                    <a:gd name="T29" fmla="*/ 1 h 1015"/>
                    <a:gd name="T30" fmla="*/ 1 w 972"/>
                    <a:gd name="T31" fmla="*/ 1 h 1015"/>
                    <a:gd name="T32" fmla="*/ 1 w 972"/>
                    <a:gd name="T33" fmla="*/ 1 h 1015"/>
                    <a:gd name="T34" fmla="*/ 1 w 972"/>
                    <a:gd name="T35" fmla="*/ 1 h 1015"/>
                    <a:gd name="T36" fmla="*/ 1 w 972"/>
                    <a:gd name="T37" fmla="*/ 1 h 1015"/>
                    <a:gd name="T38" fmla="*/ 1 w 972"/>
                    <a:gd name="T39" fmla="*/ 1 h 1015"/>
                    <a:gd name="T40" fmla="*/ 1 w 972"/>
                    <a:gd name="T41" fmla="*/ 1 h 1015"/>
                    <a:gd name="T42" fmla="*/ 1 w 972"/>
                    <a:gd name="T43" fmla="*/ 1 h 1015"/>
                    <a:gd name="T44" fmla="*/ 0 w 972"/>
                    <a:gd name="T45" fmla="*/ 1 h 1015"/>
                    <a:gd name="T46" fmla="*/ 0 w 972"/>
                    <a:gd name="T47" fmla="*/ 1 h 10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72" h="1015">
                      <a:moveTo>
                        <a:pt x="0" y="981"/>
                      </a:moveTo>
                      <a:lnTo>
                        <a:pt x="4" y="962"/>
                      </a:lnTo>
                      <a:lnTo>
                        <a:pt x="19" y="907"/>
                      </a:lnTo>
                      <a:lnTo>
                        <a:pt x="46" y="824"/>
                      </a:lnTo>
                      <a:lnTo>
                        <a:pt x="93" y="720"/>
                      </a:lnTo>
                      <a:lnTo>
                        <a:pt x="160" y="600"/>
                      </a:lnTo>
                      <a:lnTo>
                        <a:pt x="251" y="472"/>
                      </a:lnTo>
                      <a:lnTo>
                        <a:pt x="372" y="341"/>
                      </a:lnTo>
                      <a:lnTo>
                        <a:pt x="523" y="214"/>
                      </a:lnTo>
                      <a:lnTo>
                        <a:pt x="710" y="99"/>
                      </a:lnTo>
                      <a:lnTo>
                        <a:pt x="935" y="0"/>
                      </a:lnTo>
                      <a:lnTo>
                        <a:pt x="972" y="32"/>
                      </a:lnTo>
                      <a:lnTo>
                        <a:pt x="959" y="44"/>
                      </a:lnTo>
                      <a:lnTo>
                        <a:pt x="921" y="80"/>
                      </a:lnTo>
                      <a:lnTo>
                        <a:pt x="861" y="135"/>
                      </a:lnTo>
                      <a:lnTo>
                        <a:pt x="782" y="213"/>
                      </a:lnTo>
                      <a:lnTo>
                        <a:pt x="685" y="308"/>
                      </a:lnTo>
                      <a:lnTo>
                        <a:pt x="574" y="421"/>
                      </a:lnTo>
                      <a:lnTo>
                        <a:pt x="452" y="549"/>
                      </a:lnTo>
                      <a:lnTo>
                        <a:pt x="318" y="693"/>
                      </a:lnTo>
                      <a:lnTo>
                        <a:pt x="179" y="849"/>
                      </a:lnTo>
                      <a:lnTo>
                        <a:pt x="33" y="1015"/>
                      </a:lnTo>
                      <a:lnTo>
                        <a:pt x="0" y="981"/>
                      </a:lnTo>
                      <a:close/>
                    </a:path>
                  </a:pathLst>
                </a:custGeom>
                <a:solidFill>
                  <a:srgbClr val="FF9D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54" name="Freeform 55"/>
                <p:cNvSpPr>
                  <a:spLocks/>
                </p:cNvSpPr>
                <p:nvPr/>
              </p:nvSpPr>
              <p:spPr bwMode="auto">
                <a:xfrm rot="2163528">
                  <a:off x="4275" y="1785"/>
                  <a:ext cx="542" cy="568"/>
                </a:xfrm>
                <a:custGeom>
                  <a:avLst/>
                  <a:gdLst>
                    <a:gd name="T0" fmla="*/ 0 w 968"/>
                    <a:gd name="T1" fmla="*/ 1 h 1008"/>
                    <a:gd name="T2" fmla="*/ 1 w 968"/>
                    <a:gd name="T3" fmla="*/ 1 h 1008"/>
                    <a:gd name="T4" fmla="*/ 1 w 968"/>
                    <a:gd name="T5" fmla="*/ 1 h 1008"/>
                    <a:gd name="T6" fmla="*/ 1 w 968"/>
                    <a:gd name="T7" fmla="*/ 1 h 1008"/>
                    <a:gd name="T8" fmla="*/ 1 w 968"/>
                    <a:gd name="T9" fmla="*/ 1 h 1008"/>
                    <a:gd name="T10" fmla="*/ 1 w 968"/>
                    <a:gd name="T11" fmla="*/ 1 h 1008"/>
                    <a:gd name="T12" fmla="*/ 1 w 968"/>
                    <a:gd name="T13" fmla="*/ 1 h 1008"/>
                    <a:gd name="T14" fmla="*/ 1 w 968"/>
                    <a:gd name="T15" fmla="*/ 1 h 1008"/>
                    <a:gd name="T16" fmla="*/ 1 w 968"/>
                    <a:gd name="T17" fmla="*/ 1 h 1008"/>
                    <a:gd name="T18" fmla="*/ 1 w 968"/>
                    <a:gd name="T19" fmla="*/ 1 h 1008"/>
                    <a:gd name="T20" fmla="*/ 1 w 968"/>
                    <a:gd name="T21" fmla="*/ 0 h 1008"/>
                    <a:gd name="T22" fmla="*/ 1 w 968"/>
                    <a:gd name="T23" fmla="*/ 1 h 1008"/>
                    <a:gd name="T24" fmla="*/ 1 w 968"/>
                    <a:gd name="T25" fmla="*/ 1 h 1008"/>
                    <a:gd name="T26" fmla="*/ 1 w 968"/>
                    <a:gd name="T27" fmla="*/ 1 h 1008"/>
                    <a:gd name="T28" fmla="*/ 1 w 968"/>
                    <a:gd name="T29" fmla="*/ 1 h 1008"/>
                    <a:gd name="T30" fmla="*/ 1 w 968"/>
                    <a:gd name="T31" fmla="*/ 1 h 1008"/>
                    <a:gd name="T32" fmla="*/ 1 w 968"/>
                    <a:gd name="T33" fmla="*/ 1 h 1008"/>
                    <a:gd name="T34" fmla="*/ 1 w 968"/>
                    <a:gd name="T35" fmla="*/ 1 h 1008"/>
                    <a:gd name="T36" fmla="*/ 1 w 968"/>
                    <a:gd name="T37" fmla="*/ 1 h 1008"/>
                    <a:gd name="T38" fmla="*/ 1 w 968"/>
                    <a:gd name="T39" fmla="*/ 1 h 1008"/>
                    <a:gd name="T40" fmla="*/ 1 w 968"/>
                    <a:gd name="T41" fmla="*/ 1 h 1008"/>
                    <a:gd name="T42" fmla="*/ 1 w 968"/>
                    <a:gd name="T43" fmla="*/ 1 h 1008"/>
                    <a:gd name="T44" fmla="*/ 0 w 968"/>
                    <a:gd name="T45" fmla="*/ 1 h 1008"/>
                    <a:gd name="T46" fmla="*/ 0 w 968"/>
                    <a:gd name="T47" fmla="*/ 1 h 1008"/>
                    <a:gd name="T48" fmla="*/ 0 w 968"/>
                    <a:gd name="T49" fmla="*/ 1 h 10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68" h="1008">
                      <a:moveTo>
                        <a:pt x="0" y="975"/>
                      </a:moveTo>
                      <a:lnTo>
                        <a:pt x="5" y="956"/>
                      </a:lnTo>
                      <a:lnTo>
                        <a:pt x="19" y="903"/>
                      </a:lnTo>
                      <a:lnTo>
                        <a:pt x="48" y="821"/>
                      </a:lnTo>
                      <a:lnTo>
                        <a:pt x="94" y="717"/>
                      </a:lnTo>
                      <a:lnTo>
                        <a:pt x="161" y="598"/>
                      </a:lnTo>
                      <a:lnTo>
                        <a:pt x="253" y="471"/>
                      </a:lnTo>
                      <a:lnTo>
                        <a:pt x="373" y="340"/>
                      </a:lnTo>
                      <a:lnTo>
                        <a:pt x="523" y="214"/>
                      </a:lnTo>
                      <a:lnTo>
                        <a:pt x="709" y="99"/>
                      </a:lnTo>
                      <a:lnTo>
                        <a:pt x="934" y="0"/>
                      </a:lnTo>
                      <a:lnTo>
                        <a:pt x="968" y="30"/>
                      </a:lnTo>
                      <a:lnTo>
                        <a:pt x="955" y="41"/>
                      </a:lnTo>
                      <a:lnTo>
                        <a:pt x="915" y="75"/>
                      </a:lnTo>
                      <a:lnTo>
                        <a:pt x="855" y="130"/>
                      </a:lnTo>
                      <a:lnTo>
                        <a:pt x="773" y="205"/>
                      </a:lnTo>
                      <a:lnTo>
                        <a:pt x="676" y="299"/>
                      </a:lnTo>
                      <a:lnTo>
                        <a:pt x="564" y="410"/>
                      </a:lnTo>
                      <a:lnTo>
                        <a:pt x="441" y="538"/>
                      </a:lnTo>
                      <a:lnTo>
                        <a:pt x="309" y="681"/>
                      </a:lnTo>
                      <a:lnTo>
                        <a:pt x="172" y="838"/>
                      </a:lnTo>
                      <a:lnTo>
                        <a:pt x="31" y="1008"/>
                      </a:lnTo>
                      <a:lnTo>
                        <a:pt x="0" y="976"/>
                      </a:lnTo>
                      <a:lnTo>
                        <a:pt x="0" y="975"/>
                      </a:lnTo>
                      <a:close/>
                    </a:path>
                  </a:pathLst>
                </a:custGeom>
                <a:solidFill>
                  <a:srgbClr val="FFA0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55" name="Freeform 56"/>
                <p:cNvSpPr>
                  <a:spLocks/>
                </p:cNvSpPr>
                <p:nvPr/>
              </p:nvSpPr>
              <p:spPr bwMode="auto">
                <a:xfrm rot="2163528">
                  <a:off x="4276" y="1787"/>
                  <a:ext cx="541" cy="563"/>
                </a:xfrm>
                <a:custGeom>
                  <a:avLst/>
                  <a:gdLst>
                    <a:gd name="T0" fmla="*/ 0 w 964"/>
                    <a:gd name="T1" fmla="*/ 1 h 999"/>
                    <a:gd name="T2" fmla="*/ 1 w 964"/>
                    <a:gd name="T3" fmla="*/ 1 h 999"/>
                    <a:gd name="T4" fmla="*/ 1 w 964"/>
                    <a:gd name="T5" fmla="*/ 1 h 999"/>
                    <a:gd name="T6" fmla="*/ 1 w 964"/>
                    <a:gd name="T7" fmla="*/ 1 h 999"/>
                    <a:gd name="T8" fmla="*/ 1 w 964"/>
                    <a:gd name="T9" fmla="*/ 1 h 999"/>
                    <a:gd name="T10" fmla="*/ 1 w 964"/>
                    <a:gd name="T11" fmla="*/ 1 h 999"/>
                    <a:gd name="T12" fmla="*/ 1 w 964"/>
                    <a:gd name="T13" fmla="*/ 1 h 999"/>
                    <a:gd name="T14" fmla="*/ 1 w 964"/>
                    <a:gd name="T15" fmla="*/ 1 h 999"/>
                    <a:gd name="T16" fmla="*/ 1 w 964"/>
                    <a:gd name="T17" fmla="*/ 1 h 999"/>
                    <a:gd name="T18" fmla="*/ 1 w 964"/>
                    <a:gd name="T19" fmla="*/ 1 h 999"/>
                    <a:gd name="T20" fmla="*/ 1 w 964"/>
                    <a:gd name="T21" fmla="*/ 0 h 999"/>
                    <a:gd name="T22" fmla="*/ 1 w 964"/>
                    <a:gd name="T23" fmla="*/ 1 h 999"/>
                    <a:gd name="T24" fmla="*/ 1 w 964"/>
                    <a:gd name="T25" fmla="*/ 1 h 999"/>
                    <a:gd name="T26" fmla="*/ 1 w 964"/>
                    <a:gd name="T27" fmla="*/ 1 h 999"/>
                    <a:gd name="T28" fmla="*/ 1 w 964"/>
                    <a:gd name="T29" fmla="*/ 1 h 999"/>
                    <a:gd name="T30" fmla="*/ 1 w 964"/>
                    <a:gd name="T31" fmla="*/ 1 h 999"/>
                    <a:gd name="T32" fmla="*/ 1 w 964"/>
                    <a:gd name="T33" fmla="*/ 1 h 999"/>
                    <a:gd name="T34" fmla="*/ 1 w 964"/>
                    <a:gd name="T35" fmla="*/ 1 h 999"/>
                    <a:gd name="T36" fmla="*/ 1 w 964"/>
                    <a:gd name="T37" fmla="*/ 1 h 999"/>
                    <a:gd name="T38" fmla="*/ 1 w 964"/>
                    <a:gd name="T39" fmla="*/ 1 h 999"/>
                    <a:gd name="T40" fmla="*/ 1 w 964"/>
                    <a:gd name="T41" fmla="*/ 1 h 999"/>
                    <a:gd name="T42" fmla="*/ 1 w 964"/>
                    <a:gd name="T43" fmla="*/ 1 h 999"/>
                    <a:gd name="T44" fmla="*/ 1 w 964"/>
                    <a:gd name="T45" fmla="*/ 1 h 999"/>
                    <a:gd name="T46" fmla="*/ 1 w 964"/>
                    <a:gd name="T47" fmla="*/ 1 h 999"/>
                    <a:gd name="T48" fmla="*/ 0 w 964"/>
                    <a:gd name="T49" fmla="*/ 1 h 9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64" h="999">
                      <a:moveTo>
                        <a:pt x="0" y="970"/>
                      </a:moveTo>
                      <a:lnTo>
                        <a:pt x="5" y="951"/>
                      </a:lnTo>
                      <a:lnTo>
                        <a:pt x="21" y="897"/>
                      </a:lnTo>
                      <a:lnTo>
                        <a:pt x="49" y="816"/>
                      </a:lnTo>
                      <a:lnTo>
                        <a:pt x="96" y="714"/>
                      </a:lnTo>
                      <a:lnTo>
                        <a:pt x="164" y="596"/>
                      </a:lnTo>
                      <a:lnTo>
                        <a:pt x="255" y="469"/>
                      </a:lnTo>
                      <a:lnTo>
                        <a:pt x="375" y="340"/>
                      </a:lnTo>
                      <a:lnTo>
                        <a:pt x="525" y="215"/>
                      </a:lnTo>
                      <a:lnTo>
                        <a:pt x="709" y="98"/>
                      </a:lnTo>
                      <a:lnTo>
                        <a:pt x="932" y="0"/>
                      </a:lnTo>
                      <a:lnTo>
                        <a:pt x="964" y="27"/>
                      </a:lnTo>
                      <a:lnTo>
                        <a:pt x="950" y="38"/>
                      </a:lnTo>
                      <a:lnTo>
                        <a:pt x="910" y="70"/>
                      </a:lnTo>
                      <a:lnTo>
                        <a:pt x="848" y="123"/>
                      </a:lnTo>
                      <a:lnTo>
                        <a:pt x="765" y="197"/>
                      </a:lnTo>
                      <a:lnTo>
                        <a:pt x="665" y="289"/>
                      </a:lnTo>
                      <a:lnTo>
                        <a:pt x="553" y="398"/>
                      </a:lnTo>
                      <a:lnTo>
                        <a:pt x="431" y="525"/>
                      </a:lnTo>
                      <a:lnTo>
                        <a:pt x="299" y="668"/>
                      </a:lnTo>
                      <a:lnTo>
                        <a:pt x="165" y="827"/>
                      </a:lnTo>
                      <a:lnTo>
                        <a:pt x="29" y="999"/>
                      </a:lnTo>
                      <a:lnTo>
                        <a:pt x="2" y="970"/>
                      </a:lnTo>
                      <a:lnTo>
                        <a:pt x="0" y="970"/>
                      </a:lnTo>
                      <a:close/>
                    </a:path>
                  </a:pathLst>
                </a:custGeom>
                <a:solidFill>
                  <a:srgbClr val="FF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56" name="Freeform 57"/>
                <p:cNvSpPr>
                  <a:spLocks/>
                </p:cNvSpPr>
                <p:nvPr/>
              </p:nvSpPr>
              <p:spPr bwMode="auto">
                <a:xfrm rot="2163528">
                  <a:off x="4277" y="1789"/>
                  <a:ext cx="539" cy="558"/>
                </a:xfrm>
                <a:custGeom>
                  <a:avLst/>
                  <a:gdLst>
                    <a:gd name="T0" fmla="*/ 0 w 959"/>
                    <a:gd name="T1" fmla="*/ 1 h 991"/>
                    <a:gd name="T2" fmla="*/ 1 w 959"/>
                    <a:gd name="T3" fmla="*/ 1 h 991"/>
                    <a:gd name="T4" fmla="*/ 1 w 959"/>
                    <a:gd name="T5" fmla="*/ 1 h 991"/>
                    <a:gd name="T6" fmla="*/ 1 w 959"/>
                    <a:gd name="T7" fmla="*/ 1 h 991"/>
                    <a:gd name="T8" fmla="*/ 1 w 959"/>
                    <a:gd name="T9" fmla="*/ 1 h 991"/>
                    <a:gd name="T10" fmla="*/ 1 w 959"/>
                    <a:gd name="T11" fmla="*/ 1 h 991"/>
                    <a:gd name="T12" fmla="*/ 1 w 959"/>
                    <a:gd name="T13" fmla="*/ 1 h 991"/>
                    <a:gd name="T14" fmla="*/ 1 w 959"/>
                    <a:gd name="T15" fmla="*/ 1 h 991"/>
                    <a:gd name="T16" fmla="*/ 1 w 959"/>
                    <a:gd name="T17" fmla="*/ 1 h 991"/>
                    <a:gd name="T18" fmla="*/ 1 w 959"/>
                    <a:gd name="T19" fmla="*/ 1 h 991"/>
                    <a:gd name="T20" fmla="*/ 1 w 959"/>
                    <a:gd name="T21" fmla="*/ 0 h 991"/>
                    <a:gd name="T22" fmla="*/ 1 w 959"/>
                    <a:gd name="T23" fmla="*/ 1 h 991"/>
                    <a:gd name="T24" fmla="*/ 1 w 959"/>
                    <a:gd name="T25" fmla="*/ 1 h 991"/>
                    <a:gd name="T26" fmla="*/ 1 w 959"/>
                    <a:gd name="T27" fmla="*/ 1 h 991"/>
                    <a:gd name="T28" fmla="*/ 1 w 959"/>
                    <a:gd name="T29" fmla="*/ 1 h 991"/>
                    <a:gd name="T30" fmla="*/ 1 w 959"/>
                    <a:gd name="T31" fmla="*/ 1 h 991"/>
                    <a:gd name="T32" fmla="*/ 1 w 959"/>
                    <a:gd name="T33" fmla="*/ 1 h 991"/>
                    <a:gd name="T34" fmla="*/ 1 w 959"/>
                    <a:gd name="T35" fmla="*/ 1 h 991"/>
                    <a:gd name="T36" fmla="*/ 1 w 959"/>
                    <a:gd name="T37" fmla="*/ 1 h 991"/>
                    <a:gd name="T38" fmla="*/ 1 w 959"/>
                    <a:gd name="T39" fmla="*/ 1 h 991"/>
                    <a:gd name="T40" fmla="*/ 1 w 959"/>
                    <a:gd name="T41" fmla="*/ 1 h 991"/>
                    <a:gd name="T42" fmla="*/ 1 w 959"/>
                    <a:gd name="T43" fmla="*/ 1 h 991"/>
                    <a:gd name="T44" fmla="*/ 1 w 959"/>
                    <a:gd name="T45" fmla="*/ 1 h 991"/>
                    <a:gd name="T46" fmla="*/ 1 w 959"/>
                    <a:gd name="T47" fmla="*/ 1 h 991"/>
                    <a:gd name="T48" fmla="*/ 0 w 959"/>
                    <a:gd name="T49" fmla="*/ 1 h 9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59" h="991">
                      <a:moveTo>
                        <a:pt x="0" y="964"/>
                      </a:moveTo>
                      <a:lnTo>
                        <a:pt x="4" y="946"/>
                      </a:lnTo>
                      <a:lnTo>
                        <a:pt x="20" y="893"/>
                      </a:lnTo>
                      <a:lnTo>
                        <a:pt x="50" y="813"/>
                      </a:lnTo>
                      <a:lnTo>
                        <a:pt x="96" y="711"/>
                      </a:lnTo>
                      <a:lnTo>
                        <a:pt x="164" y="594"/>
                      </a:lnTo>
                      <a:lnTo>
                        <a:pt x="256" y="468"/>
                      </a:lnTo>
                      <a:lnTo>
                        <a:pt x="375" y="340"/>
                      </a:lnTo>
                      <a:lnTo>
                        <a:pt x="525" y="215"/>
                      </a:lnTo>
                      <a:lnTo>
                        <a:pt x="709" y="100"/>
                      </a:lnTo>
                      <a:lnTo>
                        <a:pt x="930" y="0"/>
                      </a:lnTo>
                      <a:lnTo>
                        <a:pt x="959" y="24"/>
                      </a:lnTo>
                      <a:lnTo>
                        <a:pt x="944" y="35"/>
                      </a:lnTo>
                      <a:lnTo>
                        <a:pt x="904" y="67"/>
                      </a:lnTo>
                      <a:lnTo>
                        <a:pt x="840" y="118"/>
                      </a:lnTo>
                      <a:lnTo>
                        <a:pt x="755" y="189"/>
                      </a:lnTo>
                      <a:lnTo>
                        <a:pt x="655" y="279"/>
                      </a:lnTo>
                      <a:lnTo>
                        <a:pt x="542" y="388"/>
                      </a:lnTo>
                      <a:lnTo>
                        <a:pt x="419" y="514"/>
                      </a:lnTo>
                      <a:lnTo>
                        <a:pt x="289" y="656"/>
                      </a:lnTo>
                      <a:lnTo>
                        <a:pt x="157" y="817"/>
                      </a:lnTo>
                      <a:lnTo>
                        <a:pt x="26" y="991"/>
                      </a:lnTo>
                      <a:lnTo>
                        <a:pt x="1" y="965"/>
                      </a:lnTo>
                      <a:lnTo>
                        <a:pt x="0" y="964"/>
                      </a:lnTo>
                      <a:close/>
                    </a:path>
                  </a:pathLst>
                </a:custGeom>
                <a:solidFill>
                  <a:srgbClr val="FFA5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57" name="Freeform 58"/>
                <p:cNvSpPr>
                  <a:spLocks/>
                </p:cNvSpPr>
                <p:nvPr/>
              </p:nvSpPr>
              <p:spPr bwMode="auto">
                <a:xfrm rot="2163528">
                  <a:off x="4278" y="1789"/>
                  <a:ext cx="538" cy="554"/>
                </a:xfrm>
                <a:custGeom>
                  <a:avLst/>
                  <a:gdLst>
                    <a:gd name="T0" fmla="*/ 0 w 954"/>
                    <a:gd name="T1" fmla="*/ 1 h 985"/>
                    <a:gd name="T2" fmla="*/ 1 w 954"/>
                    <a:gd name="T3" fmla="*/ 1 h 985"/>
                    <a:gd name="T4" fmla="*/ 1 w 954"/>
                    <a:gd name="T5" fmla="*/ 1 h 985"/>
                    <a:gd name="T6" fmla="*/ 1 w 954"/>
                    <a:gd name="T7" fmla="*/ 1 h 985"/>
                    <a:gd name="T8" fmla="*/ 1 w 954"/>
                    <a:gd name="T9" fmla="*/ 1 h 985"/>
                    <a:gd name="T10" fmla="*/ 1 w 954"/>
                    <a:gd name="T11" fmla="*/ 1 h 985"/>
                    <a:gd name="T12" fmla="*/ 1 w 954"/>
                    <a:gd name="T13" fmla="*/ 1 h 985"/>
                    <a:gd name="T14" fmla="*/ 1 w 954"/>
                    <a:gd name="T15" fmla="*/ 1 h 985"/>
                    <a:gd name="T16" fmla="*/ 1 w 954"/>
                    <a:gd name="T17" fmla="*/ 1 h 985"/>
                    <a:gd name="T18" fmla="*/ 1 w 954"/>
                    <a:gd name="T19" fmla="*/ 1 h 985"/>
                    <a:gd name="T20" fmla="*/ 1 w 954"/>
                    <a:gd name="T21" fmla="*/ 0 h 985"/>
                    <a:gd name="T22" fmla="*/ 1 w 954"/>
                    <a:gd name="T23" fmla="*/ 1 h 985"/>
                    <a:gd name="T24" fmla="*/ 1 w 954"/>
                    <a:gd name="T25" fmla="*/ 1 h 985"/>
                    <a:gd name="T26" fmla="*/ 1 w 954"/>
                    <a:gd name="T27" fmla="*/ 1 h 985"/>
                    <a:gd name="T28" fmla="*/ 1 w 954"/>
                    <a:gd name="T29" fmla="*/ 1 h 985"/>
                    <a:gd name="T30" fmla="*/ 1 w 954"/>
                    <a:gd name="T31" fmla="*/ 1 h 985"/>
                    <a:gd name="T32" fmla="*/ 1 w 954"/>
                    <a:gd name="T33" fmla="*/ 1 h 985"/>
                    <a:gd name="T34" fmla="*/ 1 w 954"/>
                    <a:gd name="T35" fmla="*/ 1 h 985"/>
                    <a:gd name="T36" fmla="*/ 1 w 954"/>
                    <a:gd name="T37" fmla="*/ 1 h 985"/>
                    <a:gd name="T38" fmla="*/ 1 w 954"/>
                    <a:gd name="T39" fmla="*/ 1 h 985"/>
                    <a:gd name="T40" fmla="*/ 1 w 954"/>
                    <a:gd name="T41" fmla="*/ 1 h 985"/>
                    <a:gd name="T42" fmla="*/ 1 w 954"/>
                    <a:gd name="T43" fmla="*/ 1 h 985"/>
                    <a:gd name="T44" fmla="*/ 0 w 954"/>
                    <a:gd name="T45" fmla="*/ 1 h 985"/>
                    <a:gd name="T46" fmla="*/ 0 w 954"/>
                    <a:gd name="T47" fmla="*/ 1 h 9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54" h="985">
                      <a:moveTo>
                        <a:pt x="0" y="960"/>
                      </a:moveTo>
                      <a:lnTo>
                        <a:pt x="5" y="941"/>
                      </a:lnTo>
                      <a:lnTo>
                        <a:pt x="20" y="888"/>
                      </a:lnTo>
                      <a:lnTo>
                        <a:pt x="50" y="810"/>
                      </a:lnTo>
                      <a:lnTo>
                        <a:pt x="96" y="709"/>
                      </a:lnTo>
                      <a:lnTo>
                        <a:pt x="164" y="592"/>
                      </a:lnTo>
                      <a:lnTo>
                        <a:pt x="256" y="468"/>
                      </a:lnTo>
                      <a:lnTo>
                        <a:pt x="375" y="340"/>
                      </a:lnTo>
                      <a:lnTo>
                        <a:pt x="524" y="216"/>
                      </a:lnTo>
                      <a:lnTo>
                        <a:pt x="708" y="100"/>
                      </a:lnTo>
                      <a:lnTo>
                        <a:pt x="928" y="0"/>
                      </a:lnTo>
                      <a:lnTo>
                        <a:pt x="954" y="22"/>
                      </a:lnTo>
                      <a:lnTo>
                        <a:pt x="939" y="33"/>
                      </a:lnTo>
                      <a:lnTo>
                        <a:pt x="897" y="62"/>
                      </a:lnTo>
                      <a:lnTo>
                        <a:pt x="832" y="112"/>
                      </a:lnTo>
                      <a:lnTo>
                        <a:pt x="746" y="181"/>
                      </a:lnTo>
                      <a:lnTo>
                        <a:pt x="643" y="270"/>
                      </a:lnTo>
                      <a:lnTo>
                        <a:pt x="530" y="377"/>
                      </a:lnTo>
                      <a:lnTo>
                        <a:pt x="406" y="502"/>
                      </a:lnTo>
                      <a:lnTo>
                        <a:pt x="279" y="645"/>
                      </a:lnTo>
                      <a:lnTo>
                        <a:pt x="150" y="806"/>
                      </a:lnTo>
                      <a:lnTo>
                        <a:pt x="23" y="985"/>
                      </a:lnTo>
                      <a:lnTo>
                        <a:pt x="0" y="960"/>
                      </a:lnTo>
                      <a:close/>
                    </a:path>
                  </a:pathLst>
                </a:custGeom>
                <a:solidFill>
                  <a:srgbClr val="FFA8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58" name="Freeform 59"/>
                <p:cNvSpPr>
                  <a:spLocks/>
                </p:cNvSpPr>
                <p:nvPr/>
              </p:nvSpPr>
              <p:spPr bwMode="auto">
                <a:xfrm rot="2163528">
                  <a:off x="4280" y="1791"/>
                  <a:ext cx="535" cy="549"/>
                </a:xfrm>
                <a:custGeom>
                  <a:avLst/>
                  <a:gdLst>
                    <a:gd name="T0" fmla="*/ 0 w 950"/>
                    <a:gd name="T1" fmla="*/ 1 h 976"/>
                    <a:gd name="T2" fmla="*/ 1 w 950"/>
                    <a:gd name="T3" fmla="*/ 1 h 976"/>
                    <a:gd name="T4" fmla="*/ 1 w 950"/>
                    <a:gd name="T5" fmla="*/ 1 h 976"/>
                    <a:gd name="T6" fmla="*/ 1 w 950"/>
                    <a:gd name="T7" fmla="*/ 1 h 976"/>
                    <a:gd name="T8" fmla="*/ 1 w 950"/>
                    <a:gd name="T9" fmla="*/ 1 h 976"/>
                    <a:gd name="T10" fmla="*/ 1 w 950"/>
                    <a:gd name="T11" fmla="*/ 1 h 976"/>
                    <a:gd name="T12" fmla="*/ 1 w 950"/>
                    <a:gd name="T13" fmla="*/ 1 h 976"/>
                    <a:gd name="T14" fmla="*/ 1 w 950"/>
                    <a:gd name="T15" fmla="*/ 1 h 976"/>
                    <a:gd name="T16" fmla="*/ 1 w 950"/>
                    <a:gd name="T17" fmla="*/ 1 h 976"/>
                    <a:gd name="T18" fmla="*/ 1 w 950"/>
                    <a:gd name="T19" fmla="*/ 1 h 976"/>
                    <a:gd name="T20" fmla="*/ 1 w 950"/>
                    <a:gd name="T21" fmla="*/ 0 h 976"/>
                    <a:gd name="T22" fmla="*/ 1 w 950"/>
                    <a:gd name="T23" fmla="*/ 1 h 976"/>
                    <a:gd name="T24" fmla="*/ 1 w 950"/>
                    <a:gd name="T25" fmla="*/ 1 h 976"/>
                    <a:gd name="T26" fmla="*/ 1 w 950"/>
                    <a:gd name="T27" fmla="*/ 1 h 976"/>
                    <a:gd name="T28" fmla="*/ 1 w 950"/>
                    <a:gd name="T29" fmla="*/ 1 h 976"/>
                    <a:gd name="T30" fmla="*/ 1 w 950"/>
                    <a:gd name="T31" fmla="*/ 1 h 976"/>
                    <a:gd name="T32" fmla="*/ 1 w 950"/>
                    <a:gd name="T33" fmla="*/ 1 h 976"/>
                    <a:gd name="T34" fmla="*/ 1 w 950"/>
                    <a:gd name="T35" fmla="*/ 1 h 976"/>
                    <a:gd name="T36" fmla="*/ 1 w 950"/>
                    <a:gd name="T37" fmla="*/ 1 h 976"/>
                    <a:gd name="T38" fmla="*/ 1 w 950"/>
                    <a:gd name="T39" fmla="*/ 1 h 976"/>
                    <a:gd name="T40" fmla="*/ 1 w 950"/>
                    <a:gd name="T41" fmla="*/ 1 h 976"/>
                    <a:gd name="T42" fmla="*/ 1 w 950"/>
                    <a:gd name="T43" fmla="*/ 1 h 976"/>
                    <a:gd name="T44" fmla="*/ 0 w 950"/>
                    <a:gd name="T45" fmla="*/ 1 h 976"/>
                    <a:gd name="T46" fmla="*/ 0 w 950"/>
                    <a:gd name="T47" fmla="*/ 1 h 9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50" h="976">
                      <a:moveTo>
                        <a:pt x="0" y="953"/>
                      </a:moveTo>
                      <a:lnTo>
                        <a:pt x="5" y="935"/>
                      </a:lnTo>
                      <a:lnTo>
                        <a:pt x="20" y="883"/>
                      </a:lnTo>
                      <a:lnTo>
                        <a:pt x="50" y="805"/>
                      </a:lnTo>
                      <a:lnTo>
                        <a:pt x="98" y="705"/>
                      </a:lnTo>
                      <a:lnTo>
                        <a:pt x="166" y="591"/>
                      </a:lnTo>
                      <a:lnTo>
                        <a:pt x="257" y="466"/>
                      </a:lnTo>
                      <a:lnTo>
                        <a:pt x="377" y="340"/>
                      </a:lnTo>
                      <a:lnTo>
                        <a:pt x="526" y="215"/>
                      </a:lnTo>
                      <a:lnTo>
                        <a:pt x="708" y="100"/>
                      </a:lnTo>
                      <a:lnTo>
                        <a:pt x="926" y="0"/>
                      </a:lnTo>
                      <a:lnTo>
                        <a:pt x="950" y="19"/>
                      </a:lnTo>
                      <a:lnTo>
                        <a:pt x="934" y="28"/>
                      </a:lnTo>
                      <a:lnTo>
                        <a:pt x="891" y="58"/>
                      </a:lnTo>
                      <a:lnTo>
                        <a:pt x="823" y="106"/>
                      </a:lnTo>
                      <a:lnTo>
                        <a:pt x="737" y="173"/>
                      </a:lnTo>
                      <a:lnTo>
                        <a:pt x="634" y="259"/>
                      </a:lnTo>
                      <a:lnTo>
                        <a:pt x="518" y="365"/>
                      </a:lnTo>
                      <a:lnTo>
                        <a:pt x="396" y="490"/>
                      </a:lnTo>
                      <a:lnTo>
                        <a:pt x="269" y="632"/>
                      </a:lnTo>
                      <a:lnTo>
                        <a:pt x="143" y="795"/>
                      </a:lnTo>
                      <a:lnTo>
                        <a:pt x="20" y="976"/>
                      </a:lnTo>
                      <a:lnTo>
                        <a:pt x="0" y="953"/>
                      </a:lnTo>
                      <a:close/>
                    </a:path>
                  </a:pathLst>
                </a:custGeom>
                <a:solidFill>
                  <a:srgbClr val="FFA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59" name="Freeform 60"/>
                <p:cNvSpPr>
                  <a:spLocks/>
                </p:cNvSpPr>
                <p:nvPr/>
              </p:nvSpPr>
              <p:spPr bwMode="auto">
                <a:xfrm rot="2163528">
                  <a:off x="4280" y="1792"/>
                  <a:ext cx="534" cy="545"/>
                </a:xfrm>
                <a:custGeom>
                  <a:avLst/>
                  <a:gdLst>
                    <a:gd name="T0" fmla="*/ 0 w 945"/>
                    <a:gd name="T1" fmla="*/ 1 h 969"/>
                    <a:gd name="T2" fmla="*/ 1 w 945"/>
                    <a:gd name="T3" fmla="*/ 1 h 969"/>
                    <a:gd name="T4" fmla="*/ 1 w 945"/>
                    <a:gd name="T5" fmla="*/ 1 h 969"/>
                    <a:gd name="T6" fmla="*/ 1 w 945"/>
                    <a:gd name="T7" fmla="*/ 1 h 969"/>
                    <a:gd name="T8" fmla="*/ 1 w 945"/>
                    <a:gd name="T9" fmla="*/ 1 h 969"/>
                    <a:gd name="T10" fmla="*/ 1 w 945"/>
                    <a:gd name="T11" fmla="*/ 1 h 969"/>
                    <a:gd name="T12" fmla="*/ 1 w 945"/>
                    <a:gd name="T13" fmla="*/ 1 h 969"/>
                    <a:gd name="T14" fmla="*/ 1 w 945"/>
                    <a:gd name="T15" fmla="*/ 1 h 969"/>
                    <a:gd name="T16" fmla="*/ 1 w 945"/>
                    <a:gd name="T17" fmla="*/ 1 h 969"/>
                    <a:gd name="T18" fmla="*/ 1 w 945"/>
                    <a:gd name="T19" fmla="*/ 1 h 969"/>
                    <a:gd name="T20" fmla="*/ 1 w 945"/>
                    <a:gd name="T21" fmla="*/ 0 h 969"/>
                    <a:gd name="T22" fmla="*/ 1 w 945"/>
                    <a:gd name="T23" fmla="*/ 1 h 969"/>
                    <a:gd name="T24" fmla="*/ 1 w 945"/>
                    <a:gd name="T25" fmla="*/ 1 h 969"/>
                    <a:gd name="T26" fmla="*/ 1 w 945"/>
                    <a:gd name="T27" fmla="*/ 1 h 969"/>
                    <a:gd name="T28" fmla="*/ 1 w 945"/>
                    <a:gd name="T29" fmla="*/ 1 h 969"/>
                    <a:gd name="T30" fmla="*/ 1 w 945"/>
                    <a:gd name="T31" fmla="*/ 1 h 969"/>
                    <a:gd name="T32" fmla="*/ 1 w 945"/>
                    <a:gd name="T33" fmla="*/ 1 h 969"/>
                    <a:gd name="T34" fmla="*/ 1 w 945"/>
                    <a:gd name="T35" fmla="*/ 1 h 969"/>
                    <a:gd name="T36" fmla="*/ 1 w 945"/>
                    <a:gd name="T37" fmla="*/ 1 h 969"/>
                    <a:gd name="T38" fmla="*/ 1 w 945"/>
                    <a:gd name="T39" fmla="*/ 1 h 969"/>
                    <a:gd name="T40" fmla="*/ 1 w 945"/>
                    <a:gd name="T41" fmla="*/ 1 h 969"/>
                    <a:gd name="T42" fmla="*/ 1 w 945"/>
                    <a:gd name="T43" fmla="*/ 1 h 969"/>
                    <a:gd name="T44" fmla="*/ 1 w 945"/>
                    <a:gd name="T45" fmla="*/ 1 h 969"/>
                    <a:gd name="T46" fmla="*/ 1 w 945"/>
                    <a:gd name="T47" fmla="*/ 1 h 969"/>
                    <a:gd name="T48" fmla="*/ 0 w 945"/>
                    <a:gd name="T49" fmla="*/ 1 h 9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45" h="969">
                      <a:moveTo>
                        <a:pt x="0" y="948"/>
                      </a:moveTo>
                      <a:lnTo>
                        <a:pt x="5" y="930"/>
                      </a:lnTo>
                      <a:lnTo>
                        <a:pt x="22" y="880"/>
                      </a:lnTo>
                      <a:lnTo>
                        <a:pt x="52" y="801"/>
                      </a:lnTo>
                      <a:lnTo>
                        <a:pt x="99" y="703"/>
                      </a:lnTo>
                      <a:lnTo>
                        <a:pt x="167" y="589"/>
                      </a:lnTo>
                      <a:lnTo>
                        <a:pt x="260" y="466"/>
                      </a:lnTo>
                      <a:lnTo>
                        <a:pt x="378" y="339"/>
                      </a:lnTo>
                      <a:lnTo>
                        <a:pt x="527" y="215"/>
                      </a:lnTo>
                      <a:lnTo>
                        <a:pt x="708" y="100"/>
                      </a:lnTo>
                      <a:lnTo>
                        <a:pt x="925" y="0"/>
                      </a:lnTo>
                      <a:lnTo>
                        <a:pt x="945" y="17"/>
                      </a:lnTo>
                      <a:lnTo>
                        <a:pt x="930" y="26"/>
                      </a:lnTo>
                      <a:lnTo>
                        <a:pt x="886" y="54"/>
                      </a:lnTo>
                      <a:lnTo>
                        <a:pt x="817" y="100"/>
                      </a:lnTo>
                      <a:lnTo>
                        <a:pt x="728" y="165"/>
                      </a:lnTo>
                      <a:lnTo>
                        <a:pt x="623" y="250"/>
                      </a:lnTo>
                      <a:lnTo>
                        <a:pt x="508" y="354"/>
                      </a:lnTo>
                      <a:lnTo>
                        <a:pt x="385" y="478"/>
                      </a:lnTo>
                      <a:lnTo>
                        <a:pt x="260" y="621"/>
                      </a:lnTo>
                      <a:lnTo>
                        <a:pt x="136" y="785"/>
                      </a:lnTo>
                      <a:lnTo>
                        <a:pt x="18" y="969"/>
                      </a:lnTo>
                      <a:lnTo>
                        <a:pt x="1" y="949"/>
                      </a:lnTo>
                      <a:lnTo>
                        <a:pt x="0" y="948"/>
                      </a:lnTo>
                      <a:close/>
                    </a:path>
                  </a:pathLst>
                </a:custGeom>
                <a:solidFill>
                  <a:srgbClr val="FFAD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60" name="Freeform 61"/>
                <p:cNvSpPr>
                  <a:spLocks/>
                </p:cNvSpPr>
                <p:nvPr/>
              </p:nvSpPr>
              <p:spPr bwMode="auto">
                <a:xfrm rot="2163528">
                  <a:off x="4284" y="1792"/>
                  <a:ext cx="527" cy="542"/>
                </a:xfrm>
                <a:custGeom>
                  <a:avLst/>
                  <a:gdLst>
                    <a:gd name="T0" fmla="*/ 0 w 942"/>
                    <a:gd name="T1" fmla="*/ 1 h 962"/>
                    <a:gd name="T2" fmla="*/ 1 w 942"/>
                    <a:gd name="T3" fmla="*/ 1 h 962"/>
                    <a:gd name="T4" fmla="*/ 1 w 942"/>
                    <a:gd name="T5" fmla="*/ 1 h 962"/>
                    <a:gd name="T6" fmla="*/ 1 w 942"/>
                    <a:gd name="T7" fmla="*/ 1 h 962"/>
                    <a:gd name="T8" fmla="*/ 1 w 942"/>
                    <a:gd name="T9" fmla="*/ 1 h 962"/>
                    <a:gd name="T10" fmla="*/ 1 w 942"/>
                    <a:gd name="T11" fmla="*/ 1 h 962"/>
                    <a:gd name="T12" fmla="*/ 1 w 942"/>
                    <a:gd name="T13" fmla="*/ 1 h 962"/>
                    <a:gd name="T14" fmla="*/ 1 w 942"/>
                    <a:gd name="T15" fmla="*/ 1 h 962"/>
                    <a:gd name="T16" fmla="*/ 1 w 942"/>
                    <a:gd name="T17" fmla="*/ 1 h 962"/>
                    <a:gd name="T18" fmla="*/ 1 w 942"/>
                    <a:gd name="T19" fmla="*/ 1 h 962"/>
                    <a:gd name="T20" fmla="*/ 1 w 942"/>
                    <a:gd name="T21" fmla="*/ 0 h 962"/>
                    <a:gd name="T22" fmla="*/ 1 w 942"/>
                    <a:gd name="T23" fmla="*/ 1 h 962"/>
                    <a:gd name="T24" fmla="*/ 1 w 942"/>
                    <a:gd name="T25" fmla="*/ 1 h 962"/>
                    <a:gd name="T26" fmla="*/ 1 w 942"/>
                    <a:gd name="T27" fmla="*/ 1 h 962"/>
                    <a:gd name="T28" fmla="*/ 1 w 942"/>
                    <a:gd name="T29" fmla="*/ 1 h 962"/>
                    <a:gd name="T30" fmla="*/ 1 w 942"/>
                    <a:gd name="T31" fmla="*/ 1 h 962"/>
                    <a:gd name="T32" fmla="*/ 1 w 942"/>
                    <a:gd name="T33" fmla="*/ 1 h 962"/>
                    <a:gd name="T34" fmla="*/ 1 w 942"/>
                    <a:gd name="T35" fmla="*/ 1 h 962"/>
                    <a:gd name="T36" fmla="*/ 1 w 942"/>
                    <a:gd name="T37" fmla="*/ 1 h 962"/>
                    <a:gd name="T38" fmla="*/ 1 w 942"/>
                    <a:gd name="T39" fmla="*/ 1 h 962"/>
                    <a:gd name="T40" fmla="*/ 1 w 942"/>
                    <a:gd name="T41" fmla="*/ 1 h 962"/>
                    <a:gd name="T42" fmla="*/ 1 w 942"/>
                    <a:gd name="T43" fmla="*/ 1 h 962"/>
                    <a:gd name="T44" fmla="*/ 1 w 942"/>
                    <a:gd name="T45" fmla="*/ 1 h 962"/>
                    <a:gd name="T46" fmla="*/ 1 w 942"/>
                    <a:gd name="T47" fmla="*/ 1 h 962"/>
                    <a:gd name="T48" fmla="*/ 0 w 942"/>
                    <a:gd name="T49" fmla="*/ 1 h 9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42" h="962">
                      <a:moveTo>
                        <a:pt x="0" y="944"/>
                      </a:moveTo>
                      <a:lnTo>
                        <a:pt x="6" y="926"/>
                      </a:lnTo>
                      <a:lnTo>
                        <a:pt x="22" y="876"/>
                      </a:lnTo>
                      <a:lnTo>
                        <a:pt x="53" y="799"/>
                      </a:lnTo>
                      <a:lnTo>
                        <a:pt x="101" y="701"/>
                      </a:lnTo>
                      <a:lnTo>
                        <a:pt x="170" y="589"/>
                      </a:lnTo>
                      <a:lnTo>
                        <a:pt x="261" y="466"/>
                      </a:lnTo>
                      <a:lnTo>
                        <a:pt x="379" y="340"/>
                      </a:lnTo>
                      <a:lnTo>
                        <a:pt x="527" y="217"/>
                      </a:lnTo>
                      <a:lnTo>
                        <a:pt x="708" y="103"/>
                      </a:lnTo>
                      <a:lnTo>
                        <a:pt x="924" y="0"/>
                      </a:lnTo>
                      <a:lnTo>
                        <a:pt x="942" y="16"/>
                      </a:lnTo>
                      <a:lnTo>
                        <a:pt x="925" y="24"/>
                      </a:lnTo>
                      <a:lnTo>
                        <a:pt x="880" y="50"/>
                      </a:lnTo>
                      <a:lnTo>
                        <a:pt x="810" y="95"/>
                      </a:lnTo>
                      <a:lnTo>
                        <a:pt x="719" y="160"/>
                      </a:lnTo>
                      <a:lnTo>
                        <a:pt x="614" y="242"/>
                      </a:lnTo>
                      <a:lnTo>
                        <a:pt x="497" y="344"/>
                      </a:lnTo>
                      <a:lnTo>
                        <a:pt x="375" y="468"/>
                      </a:lnTo>
                      <a:lnTo>
                        <a:pt x="251" y="610"/>
                      </a:lnTo>
                      <a:lnTo>
                        <a:pt x="129" y="775"/>
                      </a:lnTo>
                      <a:lnTo>
                        <a:pt x="16" y="962"/>
                      </a:lnTo>
                      <a:lnTo>
                        <a:pt x="2" y="944"/>
                      </a:lnTo>
                      <a:lnTo>
                        <a:pt x="0" y="944"/>
                      </a:lnTo>
                      <a:close/>
                    </a:path>
                  </a:pathLst>
                </a:custGeom>
                <a:solidFill>
                  <a:srgbClr val="FFB0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61" name="Freeform 62"/>
                <p:cNvSpPr>
                  <a:spLocks/>
                </p:cNvSpPr>
                <p:nvPr/>
              </p:nvSpPr>
              <p:spPr bwMode="auto">
                <a:xfrm rot="2163528">
                  <a:off x="4286" y="1794"/>
                  <a:ext cx="526" cy="537"/>
                </a:xfrm>
                <a:custGeom>
                  <a:avLst/>
                  <a:gdLst>
                    <a:gd name="T0" fmla="*/ 0 w 935"/>
                    <a:gd name="T1" fmla="*/ 1 h 953"/>
                    <a:gd name="T2" fmla="*/ 1 w 935"/>
                    <a:gd name="T3" fmla="*/ 1 h 953"/>
                    <a:gd name="T4" fmla="*/ 1 w 935"/>
                    <a:gd name="T5" fmla="*/ 1 h 953"/>
                    <a:gd name="T6" fmla="*/ 1 w 935"/>
                    <a:gd name="T7" fmla="*/ 1 h 953"/>
                    <a:gd name="T8" fmla="*/ 1 w 935"/>
                    <a:gd name="T9" fmla="*/ 1 h 953"/>
                    <a:gd name="T10" fmla="*/ 1 w 935"/>
                    <a:gd name="T11" fmla="*/ 1 h 953"/>
                    <a:gd name="T12" fmla="*/ 1 w 935"/>
                    <a:gd name="T13" fmla="*/ 1 h 953"/>
                    <a:gd name="T14" fmla="*/ 1 w 935"/>
                    <a:gd name="T15" fmla="*/ 1 h 953"/>
                    <a:gd name="T16" fmla="*/ 1 w 935"/>
                    <a:gd name="T17" fmla="*/ 1 h 953"/>
                    <a:gd name="T18" fmla="*/ 1 w 935"/>
                    <a:gd name="T19" fmla="*/ 1 h 953"/>
                    <a:gd name="T20" fmla="*/ 1 w 935"/>
                    <a:gd name="T21" fmla="*/ 0 h 953"/>
                    <a:gd name="T22" fmla="*/ 1 w 935"/>
                    <a:gd name="T23" fmla="*/ 1 h 953"/>
                    <a:gd name="T24" fmla="*/ 1 w 935"/>
                    <a:gd name="T25" fmla="*/ 1 h 953"/>
                    <a:gd name="T26" fmla="*/ 1 w 935"/>
                    <a:gd name="T27" fmla="*/ 1 h 953"/>
                    <a:gd name="T28" fmla="*/ 1 w 935"/>
                    <a:gd name="T29" fmla="*/ 1 h 953"/>
                    <a:gd name="T30" fmla="*/ 1 w 935"/>
                    <a:gd name="T31" fmla="*/ 1 h 953"/>
                    <a:gd name="T32" fmla="*/ 1 w 935"/>
                    <a:gd name="T33" fmla="*/ 1 h 953"/>
                    <a:gd name="T34" fmla="*/ 1 w 935"/>
                    <a:gd name="T35" fmla="*/ 1 h 953"/>
                    <a:gd name="T36" fmla="*/ 1 w 935"/>
                    <a:gd name="T37" fmla="*/ 1 h 953"/>
                    <a:gd name="T38" fmla="*/ 1 w 935"/>
                    <a:gd name="T39" fmla="*/ 1 h 953"/>
                    <a:gd name="T40" fmla="*/ 1 w 935"/>
                    <a:gd name="T41" fmla="*/ 1 h 953"/>
                    <a:gd name="T42" fmla="*/ 1 w 935"/>
                    <a:gd name="T43" fmla="*/ 1 h 953"/>
                    <a:gd name="T44" fmla="*/ 0 w 935"/>
                    <a:gd name="T45" fmla="*/ 1 h 953"/>
                    <a:gd name="T46" fmla="*/ 0 w 935"/>
                    <a:gd name="T47" fmla="*/ 1 h 953"/>
                    <a:gd name="T48" fmla="*/ 0 w 935"/>
                    <a:gd name="T49" fmla="*/ 1 h 9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35" h="953">
                      <a:moveTo>
                        <a:pt x="0" y="938"/>
                      </a:moveTo>
                      <a:lnTo>
                        <a:pt x="5" y="921"/>
                      </a:lnTo>
                      <a:lnTo>
                        <a:pt x="21" y="871"/>
                      </a:lnTo>
                      <a:lnTo>
                        <a:pt x="52" y="795"/>
                      </a:lnTo>
                      <a:lnTo>
                        <a:pt x="100" y="698"/>
                      </a:lnTo>
                      <a:lnTo>
                        <a:pt x="169" y="586"/>
                      </a:lnTo>
                      <a:lnTo>
                        <a:pt x="261" y="465"/>
                      </a:lnTo>
                      <a:lnTo>
                        <a:pt x="379" y="340"/>
                      </a:lnTo>
                      <a:lnTo>
                        <a:pt x="527" y="217"/>
                      </a:lnTo>
                      <a:lnTo>
                        <a:pt x="705" y="102"/>
                      </a:lnTo>
                      <a:lnTo>
                        <a:pt x="920" y="0"/>
                      </a:lnTo>
                      <a:lnTo>
                        <a:pt x="935" y="13"/>
                      </a:lnTo>
                      <a:lnTo>
                        <a:pt x="919" y="21"/>
                      </a:lnTo>
                      <a:lnTo>
                        <a:pt x="872" y="46"/>
                      </a:lnTo>
                      <a:lnTo>
                        <a:pt x="801" y="89"/>
                      </a:lnTo>
                      <a:lnTo>
                        <a:pt x="709" y="151"/>
                      </a:lnTo>
                      <a:lnTo>
                        <a:pt x="602" y="232"/>
                      </a:lnTo>
                      <a:lnTo>
                        <a:pt x="485" y="333"/>
                      </a:lnTo>
                      <a:lnTo>
                        <a:pt x="362" y="455"/>
                      </a:lnTo>
                      <a:lnTo>
                        <a:pt x="239" y="598"/>
                      </a:lnTo>
                      <a:lnTo>
                        <a:pt x="121" y="764"/>
                      </a:lnTo>
                      <a:lnTo>
                        <a:pt x="12" y="953"/>
                      </a:lnTo>
                      <a:lnTo>
                        <a:pt x="0" y="939"/>
                      </a:lnTo>
                      <a:lnTo>
                        <a:pt x="0" y="938"/>
                      </a:lnTo>
                      <a:close/>
                    </a:path>
                  </a:pathLst>
                </a:custGeom>
                <a:solidFill>
                  <a:srgbClr val="FF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62" name="Freeform 63"/>
                <p:cNvSpPr>
                  <a:spLocks/>
                </p:cNvSpPr>
                <p:nvPr/>
              </p:nvSpPr>
              <p:spPr bwMode="auto">
                <a:xfrm rot="2163528">
                  <a:off x="4445" y="1813"/>
                  <a:ext cx="443" cy="305"/>
                </a:xfrm>
                <a:custGeom>
                  <a:avLst/>
                  <a:gdLst>
                    <a:gd name="T0" fmla="*/ 1 w 789"/>
                    <a:gd name="T1" fmla="*/ 0 h 542"/>
                    <a:gd name="T2" fmla="*/ 1 w 789"/>
                    <a:gd name="T3" fmla="*/ 1 h 542"/>
                    <a:gd name="T4" fmla="*/ 1 w 789"/>
                    <a:gd name="T5" fmla="*/ 1 h 542"/>
                    <a:gd name="T6" fmla="*/ 1 w 789"/>
                    <a:gd name="T7" fmla="*/ 1 h 542"/>
                    <a:gd name="T8" fmla="*/ 1 w 789"/>
                    <a:gd name="T9" fmla="*/ 1 h 542"/>
                    <a:gd name="T10" fmla="*/ 1 w 789"/>
                    <a:gd name="T11" fmla="*/ 1 h 542"/>
                    <a:gd name="T12" fmla="*/ 1 w 789"/>
                    <a:gd name="T13" fmla="*/ 1 h 542"/>
                    <a:gd name="T14" fmla="*/ 1 w 789"/>
                    <a:gd name="T15" fmla="*/ 1 h 542"/>
                    <a:gd name="T16" fmla="*/ 1 w 789"/>
                    <a:gd name="T17" fmla="*/ 1 h 542"/>
                    <a:gd name="T18" fmla="*/ 1 w 789"/>
                    <a:gd name="T19" fmla="*/ 1 h 542"/>
                    <a:gd name="T20" fmla="*/ 0 w 789"/>
                    <a:gd name="T21" fmla="*/ 1 h 5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9" h="542">
                      <a:moveTo>
                        <a:pt x="789" y="0"/>
                      </a:moveTo>
                      <a:lnTo>
                        <a:pt x="772" y="5"/>
                      </a:lnTo>
                      <a:lnTo>
                        <a:pt x="727" y="22"/>
                      </a:lnTo>
                      <a:lnTo>
                        <a:pt x="659" y="49"/>
                      </a:lnTo>
                      <a:lnTo>
                        <a:pt x="572" y="89"/>
                      </a:lnTo>
                      <a:lnTo>
                        <a:pt x="474" y="139"/>
                      </a:lnTo>
                      <a:lnTo>
                        <a:pt x="369" y="198"/>
                      </a:lnTo>
                      <a:lnTo>
                        <a:pt x="263" y="269"/>
                      </a:lnTo>
                      <a:lnTo>
                        <a:pt x="163" y="350"/>
                      </a:lnTo>
                      <a:lnTo>
                        <a:pt x="74" y="441"/>
                      </a:lnTo>
                      <a:lnTo>
                        <a:pt x="0" y="542"/>
                      </a:lnTo>
                    </a:path>
                  </a:pathLst>
                </a:custGeom>
                <a:noFill/>
                <a:ln w="1588">
                  <a:solidFill>
                    <a:srgbClr val="C462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63" name="Freeform 64"/>
                <p:cNvSpPr>
                  <a:spLocks/>
                </p:cNvSpPr>
                <p:nvPr/>
              </p:nvSpPr>
              <p:spPr bwMode="auto">
                <a:xfrm rot="2163528">
                  <a:off x="4444" y="1816"/>
                  <a:ext cx="443" cy="306"/>
                </a:xfrm>
                <a:custGeom>
                  <a:avLst/>
                  <a:gdLst>
                    <a:gd name="T0" fmla="*/ 1 w 788"/>
                    <a:gd name="T1" fmla="*/ 0 h 544"/>
                    <a:gd name="T2" fmla="*/ 1 w 788"/>
                    <a:gd name="T3" fmla="*/ 1 h 544"/>
                    <a:gd name="T4" fmla="*/ 1 w 788"/>
                    <a:gd name="T5" fmla="*/ 1 h 544"/>
                    <a:gd name="T6" fmla="*/ 1 w 788"/>
                    <a:gd name="T7" fmla="*/ 1 h 544"/>
                    <a:gd name="T8" fmla="*/ 1 w 788"/>
                    <a:gd name="T9" fmla="*/ 1 h 544"/>
                    <a:gd name="T10" fmla="*/ 1 w 788"/>
                    <a:gd name="T11" fmla="*/ 1 h 544"/>
                    <a:gd name="T12" fmla="*/ 1 w 788"/>
                    <a:gd name="T13" fmla="*/ 1 h 544"/>
                    <a:gd name="T14" fmla="*/ 1 w 788"/>
                    <a:gd name="T15" fmla="*/ 1 h 544"/>
                    <a:gd name="T16" fmla="*/ 1 w 788"/>
                    <a:gd name="T17" fmla="*/ 1 h 544"/>
                    <a:gd name="T18" fmla="*/ 1 w 788"/>
                    <a:gd name="T19" fmla="*/ 1 h 544"/>
                    <a:gd name="T20" fmla="*/ 0 w 788"/>
                    <a:gd name="T21" fmla="*/ 1 h 5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8" h="544">
                      <a:moveTo>
                        <a:pt x="788" y="0"/>
                      </a:moveTo>
                      <a:lnTo>
                        <a:pt x="772" y="6"/>
                      </a:lnTo>
                      <a:lnTo>
                        <a:pt x="727" y="23"/>
                      </a:lnTo>
                      <a:lnTo>
                        <a:pt x="658" y="52"/>
                      </a:lnTo>
                      <a:lnTo>
                        <a:pt x="572" y="90"/>
                      </a:lnTo>
                      <a:lnTo>
                        <a:pt x="473" y="140"/>
                      </a:lnTo>
                      <a:lnTo>
                        <a:pt x="368" y="200"/>
                      </a:lnTo>
                      <a:lnTo>
                        <a:pt x="263" y="270"/>
                      </a:lnTo>
                      <a:lnTo>
                        <a:pt x="163" y="351"/>
                      </a:lnTo>
                      <a:lnTo>
                        <a:pt x="73" y="443"/>
                      </a:lnTo>
                      <a:lnTo>
                        <a:pt x="0" y="544"/>
                      </a:lnTo>
                    </a:path>
                  </a:pathLst>
                </a:custGeom>
                <a:noFill/>
                <a:ln w="1588">
                  <a:solidFill>
                    <a:srgbClr val="C462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64" name="Freeform 65"/>
                <p:cNvSpPr>
                  <a:spLocks/>
                </p:cNvSpPr>
                <p:nvPr/>
              </p:nvSpPr>
              <p:spPr bwMode="auto">
                <a:xfrm rot="2163528">
                  <a:off x="4433" y="1818"/>
                  <a:ext cx="461" cy="309"/>
                </a:xfrm>
                <a:custGeom>
                  <a:avLst/>
                  <a:gdLst>
                    <a:gd name="T0" fmla="*/ 0 w 819"/>
                    <a:gd name="T1" fmla="*/ 1 h 548"/>
                    <a:gd name="T2" fmla="*/ 1 w 819"/>
                    <a:gd name="T3" fmla="*/ 1 h 548"/>
                    <a:gd name="T4" fmla="*/ 1 w 819"/>
                    <a:gd name="T5" fmla="*/ 1 h 548"/>
                    <a:gd name="T6" fmla="*/ 1 w 819"/>
                    <a:gd name="T7" fmla="*/ 1 h 548"/>
                    <a:gd name="T8" fmla="*/ 1 w 819"/>
                    <a:gd name="T9" fmla="*/ 1 h 548"/>
                    <a:gd name="T10" fmla="*/ 1 w 819"/>
                    <a:gd name="T11" fmla="*/ 1 h 548"/>
                    <a:gd name="T12" fmla="*/ 1 w 819"/>
                    <a:gd name="T13" fmla="*/ 1 h 548"/>
                    <a:gd name="T14" fmla="*/ 1 w 819"/>
                    <a:gd name="T15" fmla="*/ 1 h 548"/>
                    <a:gd name="T16" fmla="*/ 1 w 819"/>
                    <a:gd name="T17" fmla="*/ 1 h 548"/>
                    <a:gd name="T18" fmla="*/ 1 w 819"/>
                    <a:gd name="T19" fmla="*/ 1 h 548"/>
                    <a:gd name="T20" fmla="*/ 1 w 819"/>
                    <a:gd name="T21" fmla="*/ 0 h 5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19" h="548">
                      <a:moveTo>
                        <a:pt x="0" y="548"/>
                      </a:moveTo>
                      <a:lnTo>
                        <a:pt x="11" y="538"/>
                      </a:lnTo>
                      <a:lnTo>
                        <a:pt x="40" y="507"/>
                      </a:lnTo>
                      <a:lnTo>
                        <a:pt x="87" y="459"/>
                      </a:lnTo>
                      <a:lnTo>
                        <a:pt x="151" y="400"/>
                      </a:lnTo>
                      <a:lnTo>
                        <a:pt x="231" y="333"/>
                      </a:lnTo>
                      <a:lnTo>
                        <a:pt x="325" y="261"/>
                      </a:lnTo>
                      <a:lnTo>
                        <a:pt x="431" y="187"/>
                      </a:lnTo>
                      <a:lnTo>
                        <a:pt x="550" y="117"/>
                      </a:lnTo>
                      <a:lnTo>
                        <a:pt x="680" y="54"/>
                      </a:lnTo>
                      <a:lnTo>
                        <a:pt x="819" y="0"/>
                      </a:lnTo>
                    </a:path>
                  </a:pathLst>
                </a:custGeom>
                <a:noFill/>
                <a:ln w="1588">
                  <a:solidFill>
                    <a:srgbClr val="C462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65" name="Freeform 66"/>
                <p:cNvSpPr>
                  <a:spLocks/>
                </p:cNvSpPr>
                <p:nvPr/>
              </p:nvSpPr>
              <p:spPr bwMode="auto">
                <a:xfrm rot="2163528">
                  <a:off x="4410" y="1817"/>
                  <a:ext cx="482" cy="331"/>
                </a:xfrm>
                <a:custGeom>
                  <a:avLst/>
                  <a:gdLst>
                    <a:gd name="T0" fmla="*/ 0 w 854"/>
                    <a:gd name="T1" fmla="*/ 1 h 589"/>
                    <a:gd name="T2" fmla="*/ 1 w 854"/>
                    <a:gd name="T3" fmla="*/ 1 h 589"/>
                    <a:gd name="T4" fmla="*/ 1 w 854"/>
                    <a:gd name="T5" fmla="*/ 1 h 589"/>
                    <a:gd name="T6" fmla="*/ 1 w 854"/>
                    <a:gd name="T7" fmla="*/ 1 h 589"/>
                    <a:gd name="T8" fmla="*/ 1 w 854"/>
                    <a:gd name="T9" fmla="*/ 1 h 589"/>
                    <a:gd name="T10" fmla="*/ 1 w 854"/>
                    <a:gd name="T11" fmla="*/ 1 h 589"/>
                    <a:gd name="T12" fmla="*/ 1 w 854"/>
                    <a:gd name="T13" fmla="*/ 1 h 589"/>
                    <a:gd name="T14" fmla="*/ 1 w 854"/>
                    <a:gd name="T15" fmla="*/ 1 h 589"/>
                    <a:gd name="T16" fmla="*/ 1 w 854"/>
                    <a:gd name="T17" fmla="*/ 1 h 589"/>
                    <a:gd name="T18" fmla="*/ 1 w 854"/>
                    <a:gd name="T19" fmla="*/ 1 h 589"/>
                    <a:gd name="T20" fmla="*/ 1 w 854"/>
                    <a:gd name="T21" fmla="*/ 0 h 5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4" h="589">
                      <a:moveTo>
                        <a:pt x="0" y="589"/>
                      </a:moveTo>
                      <a:lnTo>
                        <a:pt x="12" y="577"/>
                      </a:lnTo>
                      <a:lnTo>
                        <a:pt x="44" y="542"/>
                      </a:lnTo>
                      <a:lnTo>
                        <a:pt x="95" y="491"/>
                      </a:lnTo>
                      <a:lnTo>
                        <a:pt x="164" y="426"/>
                      </a:lnTo>
                      <a:lnTo>
                        <a:pt x="249" y="353"/>
                      </a:lnTo>
                      <a:lnTo>
                        <a:pt x="348" y="275"/>
                      </a:lnTo>
                      <a:lnTo>
                        <a:pt x="460" y="196"/>
                      </a:lnTo>
                      <a:lnTo>
                        <a:pt x="582" y="121"/>
                      </a:lnTo>
                      <a:lnTo>
                        <a:pt x="715" y="55"/>
                      </a:lnTo>
                      <a:lnTo>
                        <a:pt x="854" y="0"/>
                      </a:lnTo>
                    </a:path>
                  </a:pathLst>
                </a:custGeom>
                <a:noFill/>
                <a:ln w="1588">
                  <a:solidFill>
                    <a:srgbClr val="C462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66" name="Freeform 67"/>
                <p:cNvSpPr>
                  <a:spLocks/>
                </p:cNvSpPr>
                <p:nvPr/>
              </p:nvSpPr>
              <p:spPr bwMode="auto">
                <a:xfrm rot="2163528">
                  <a:off x="4368" y="1808"/>
                  <a:ext cx="510" cy="381"/>
                </a:xfrm>
                <a:custGeom>
                  <a:avLst/>
                  <a:gdLst>
                    <a:gd name="T0" fmla="*/ 0 w 907"/>
                    <a:gd name="T1" fmla="*/ 1 h 676"/>
                    <a:gd name="T2" fmla="*/ 1 w 907"/>
                    <a:gd name="T3" fmla="*/ 1 h 676"/>
                    <a:gd name="T4" fmla="*/ 1 w 907"/>
                    <a:gd name="T5" fmla="*/ 1 h 676"/>
                    <a:gd name="T6" fmla="*/ 1 w 907"/>
                    <a:gd name="T7" fmla="*/ 1 h 676"/>
                    <a:gd name="T8" fmla="*/ 1 w 907"/>
                    <a:gd name="T9" fmla="*/ 1 h 676"/>
                    <a:gd name="T10" fmla="*/ 1 w 907"/>
                    <a:gd name="T11" fmla="*/ 1 h 676"/>
                    <a:gd name="T12" fmla="*/ 1 w 907"/>
                    <a:gd name="T13" fmla="*/ 1 h 676"/>
                    <a:gd name="T14" fmla="*/ 1 w 907"/>
                    <a:gd name="T15" fmla="*/ 1 h 676"/>
                    <a:gd name="T16" fmla="*/ 1 w 907"/>
                    <a:gd name="T17" fmla="*/ 1 h 676"/>
                    <a:gd name="T18" fmla="*/ 1 w 907"/>
                    <a:gd name="T19" fmla="*/ 1 h 676"/>
                    <a:gd name="T20" fmla="*/ 1 w 907"/>
                    <a:gd name="T21" fmla="*/ 0 h 6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07" h="676">
                      <a:moveTo>
                        <a:pt x="0" y="676"/>
                      </a:moveTo>
                      <a:lnTo>
                        <a:pt x="11" y="663"/>
                      </a:lnTo>
                      <a:lnTo>
                        <a:pt x="40" y="625"/>
                      </a:lnTo>
                      <a:lnTo>
                        <a:pt x="90" y="567"/>
                      </a:lnTo>
                      <a:lnTo>
                        <a:pt x="158" y="493"/>
                      </a:lnTo>
                      <a:lnTo>
                        <a:pt x="243" y="410"/>
                      </a:lnTo>
                      <a:lnTo>
                        <a:pt x="345" y="321"/>
                      </a:lnTo>
                      <a:lnTo>
                        <a:pt x="465" y="230"/>
                      </a:lnTo>
                      <a:lnTo>
                        <a:pt x="598" y="144"/>
                      </a:lnTo>
                      <a:lnTo>
                        <a:pt x="746" y="65"/>
                      </a:lnTo>
                      <a:lnTo>
                        <a:pt x="907" y="0"/>
                      </a:lnTo>
                    </a:path>
                  </a:pathLst>
                </a:custGeom>
                <a:noFill/>
                <a:ln w="1588">
                  <a:solidFill>
                    <a:srgbClr val="C462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67" name="Freeform 68"/>
                <p:cNvSpPr>
                  <a:spLocks/>
                </p:cNvSpPr>
                <p:nvPr/>
              </p:nvSpPr>
              <p:spPr bwMode="auto">
                <a:xfrm rot="2163528">
                  <a:off x="4330" y="1807"/>
                  <a:ext cx="544" cy="426"/>
                </a:xfrm>
                <a:custGeom>
                  <a:avLst/>
                  <a:gdLst>
                    <a:gd name="T0" fmla="*/ 0 w 970"/>
                    <a:gd name="T1" fmla="*/ 1 h 756"/>
                    <a:gd name="T2" fmla="*/ 1 w 970"/>
                    <a:gd name="T3" fmla="*/ 1 h 756"/>
                    <a:gd name="T4" fmla="*/ 1 w 970"/>
                    <a:gd name="T5" fmla="*/ 1 h 756"/>
                    <a:gd name="T6" fmla="*/ 1 w 970"/>
                    <a:gd name="T7" fmla="*/ 1 h 756"/>
                    <a:gd name="T8" fmla="*/ 1 w 970"/>
                    <a:gd name="T9" fmla="*/ 1 h 756"/>
                    <a:gd name="T10" fmla="*/ 1 w 970"/>
                    <a:gd name="T11" fmla="*/ 1 h 756"/>
                    <a:gd name="T12" fmla="*/ 1 w 970"/>
                    <a:gd name="T13" fmla="*/ 1 h 756"/>
                    <a:gd name="T14" fmla="*/ 1 w 970"/>
                    <a:gd name="T15" fmla="*/ 1 h 756"/>
                    <a:gd name="T16" fmla="*/ 1 w 970"/>
                    <a:gd name="T17" fmla="*/ 1 h 756"/>
                    <a:gd name="T18" fmla="*/ 1 w 970"/>
                    <a:gd name="T19" fmla="*/ 1 h 756"/>
                    <a:gd name="T20" fmla="*/ 1 w 970"/>
                    <a:gd name="T21" fmla="*/ 0 h 7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0" h="756">
                      <a:moveTo>
                        <a:pt x="0" y="756"/>
                      </a:moveTo>
                      <a:lnTo>
                        <a:pt x="15" y="739"/>
                      </a:lnTo>
                      <a:lnTo>
                        <a:pt x="52" y="694"/>
                      </a:lnTo>
                      <a:lnTo>
                        <a:pt x="111" y="626"/>
                      </a:lnTo>
                      <a:lnTo>
                        <a:pt x="192" y="541"/>
                      </a:lnTo>
                      <a:lnTo>
                        <a:pt x="290" y="443"/>
                      </a:lnTo>
                      <a:lnTo>
                        <a:pt x="403" y="342"/>
                      </a:lnTo>
                      <a:lnTo>
                        <a:pt x="531" y="240"/>
                      </a:lnTo>
                      <a:lnTo>
                        <a:pt x="669" y="146"/>
                      </a:lnTo>
                      <a:lnTo>
                        <a:pt x="817" y="64"/>
                      </a:lnTo>
                      <a:lnTo>
                        <a:pt x="970" y="0"/>
                      </a:lnTo>
                    </a:path>
                  </a:pathLst>
                </a:custGeom>
                <a:noFill/>
                <a:ln w="1588">
                  <a:solidFill>
                    <a:srgbClr val="C462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68" name="Freeform 69"/>
                <p:cNvSpPr>
                  <a:spLocks/>
                </p:cNvSpPr>
                <p:nvPr/>
              </p:nvSpPr>
              <p:spPr bwMode="auto">
                <a:xfrm rot="2163528">
                  <a:off x="4275" y="1800"/>
                  <a:ext cx="577" cy="516"/>
                </a:xfrm>
                <a:custGeom>
                  <a:avLst/>
                  <a:gdLst>
                    <a:gd name="T0" fmla="*/ 1 w 1026"/>
                    <a:gd name="T1" fmla="*/ 0 h 915"/>
                    <a:gd name="T2" fmla="*/ 1 w 1026"/>
                    <a:gd name="T3" fmla="*/ 1 h 915"/>
                    <a:gd name="T4" fmla="*/ 1 w 1026"/>
                    <a:gd name="T5" fmla="*/ 1 h 915"/>
                    <a:gd name="T6" fmla="*/ 1 w 1026"/>
                    <a:gd name="T7" fmla="*/ 1 h 915"/>
                    <a:gd name="T8" fmla="*/ 1 w 1026"/>
                    <a:gd name="T9" fmla="*/ 1 h 915"/>
                    <a:gd name="T10" fmla="*/ 1 w 1026"/>
                    <a:gd name="T11" fmla="*/ 1 h 915"/>
                    <a:gd name="T12" fmla="*/ 1 w 1026"/>
                    <a:gd name="T13" fmla="*/ 1 h 915"/>
                    <a:gd name="T14" fmla="*/ 1 w 1026"/>
                    <a:gd name="T15" fmla="*/ 1 h 915"/>
                    <a:gd name="T16" fmla="*/ 1 w 1026"/>
                    <a:gd name="T17" fmla="*/ 1 h 915"/>
                    <a:gd name="T18" fmla="*/ 1 w 1026"/>
                    <a:gd name="T19" fmla="*/ 1 h 915"/>
                    <a:gd name="T20" fmla="*/ 0 w 1026"/>
                    <a:gd name="T21" fmla="*/ 1 h 9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6" h="915">
                      <a:moveTo>
                        <a:pt x="1026" y="0"/>
                      </a:moveTo>
                      <a:lnTo>
                        <a:pt x="852" y="81"/>
                      </a:lnTo>
                      <a:lnTo>
                        <a:pt x="690" y="182"/>
                      </a:lnTo>
                      <a:lnTo>
                        <a:pt x="541" y="297"/>
                      </a:lnTo>
                      <a:lnTo>
                        <a:pt x="407" y="420"/>
                      </a:lnTo>
                      <a:lnTo>
                        <a:pt x="289" y="542"/>
                      </a:lnTo>
                      <a:lnTo>
                        <a:pt x="190" y="657"/>
                      </a:lnTo>
                      <a:lnTo>
                        <a:pt x="109" y="760"/>
                      </a:lnTo>
                      <a:lnTo>
                        <a:pt x="51" y="842"/>
                      </a:lnTo>
                      <a:lnTo>
                        <a:pt x="14" y="895"/>
                      </a:lnTo>
                      <a:lnTo>
                        <a:pt x="0" y="915"/>
                      </a:lnTo>
                    </a:path>
                  </a:pathLst>
                </a:custGeom>
                <a:noFill/>
                <a:ln w="1588">
                  <a:solidFill>
                    <a:srgbClr val="C462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69" name="Freeform 70"/>
                <p:cNvSpPr>
                  <a:spLocks/>
                </p:cNvSpPr>
                <p:nvPr/>
              </p:nvSpPr>
              <p:spPr bwMode="auto">
                <a:xfrm rot="2163528">
                  <a:off x="4261" y="1800"/>
                  <a:ext cx="591" cy="536"/>
                </a:xfrm>
                <a:custGeom>
                  <a:avLst/>
                  <a:gdLst>
                    <a:gd name="T0" fmla="*/ 0 w 1046"/>
                    <a:gd name="T1" fmla="*/ 1 h 953"/>
                    <a:gd name="T2" fmla="*/ 1 w 1046"/>
                    <a:gd name="T3" fmla="*/ 1 h 953"/>
                    <a:gd name="T4" fmla="*/ 1 w 1046"/>
                    <a:gd name="T5" fmla="*/ 1 h 953"/>
                    <a:gd name="T6" fmla="*/ 1 w 1046"/>
                    <a:gd name="T7" fmla="*/ 1 h 953"/>
                    <a:gd name="T8" fmla="*/ 1 w 1046"/>
                    <a:gd name="T9" fmla="*/ 1 h 953"/>
                    <a:gd name="T10" fmla="*/ 1 w 1046"/>
                    <a:gd name="T11" fmla="*/ 1 h 953"/>
                    <a:gd name="T12" fmla="*/ 1 w 1046"/>
                    <a:gd name="T13" fmla="*/ 1 h 953"/>
                    <a:gd name="T14" fmla="*/ 1 w 1046"/>
                    <a:gd name="T15" fmla="*/ 1 h 953"/>
                    <a:gd name="T16" fmla="*/ 1 w 1046"/>
                    <a:gd name="T17" fmla="*/ 1 h 953"/>
                    <a:gd name="T18" fmla="*/ 1 w 1046"/>
                    <a:gd name="T19" fmla="*/ 1 h 953"/>
                    <a:gd name="T20" fmla="*/ 1 w 1046"/>
                    <a:gd name="T21" fmla="*/ 0 h 9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6" h="953">
                      <a:moveTo>
                        <a:pt x="0" y="953"/>
                      </a:moveTo>
                      <a:lnTo>
                        <a:pt x="15" y="932"/>
                      </a:lnTo>
                      <a:lnTo>
                        <a:pt x="61" y="871"/>
                      </a:lnTo>
                      <a:lnTo>
                        <a:pt x="132" y="781"/>
                      </a:lnTo>
                      <a:lnTo>
                        <a:pt x="225" y="668"/>
                      </a:lnTo>
                      <a:lnTo>
                        <a:pt x="337" y="540"/>
                      </a:lnTo>
                      <a:lnTo>
                        <a:pt x="463" y="410"/>
                      </a:lnTo>
                      <a:lnTo>
                        <a:pt x="602" y="281"/>
                      </a:lnTo>
                      <a:lnTo>
                        <a:pt x="747" y="165"/>
                      </a:lnTo>
                      <a:lnTo>
                        <a:pt x="896" y="69"/>
                      </a:lnTo>
                      <a:lnTo>
                        <a:pt x="1046" y="0"/>
                      </a:lnTo>
                    </a:path>
                  </a:pathLst>
                </a:custGeom>
                <a:noFill/>
                <a:ln w="1588">
                  <a:solidFill>
                    <a:srgbClr val="C462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0" name="Freeform 71"/>
                <p:cNvSpPr>
                  <a:spLocks/>
                </p:cNvSpPr>
                <p:nvPr/>
              </p:nvSpPr>
              <p:spPr bwMode="auto">
                <a:xfrm rot="2163528">
                  <a:off x="4206" y="1967"/>
                  <a:ext cx="157" cy="286"/>
                </a:xfrm>
                <a:custGeom>
                  <a:avLst/>
                  <a:gdLst>
                    <a:gd name="T0" fmla="*/ 0 w 279"/>
                    <a:gd name="T1" fmla="*/ 1 h 507"/>
                    <a:gd name="T2" fmla="*/ 1 w 279"/>
                    <a:gd name="T3" fmla="*/ 1 h 507"/>
                    <a:gd name="T4" fmla="*/ 1 w 279"/>
                    <a:gd name="T5" fmla="*/ 1 h 507"/>
                    <a:gd name="T6" fmla="*/ 1 w 279"/>
                    <a:gd name="T7" fmla="*/ 1 h 507"/>
                    <a:gd name="T8" fmla="*/ 1 w 279"/>
                    <a:gd name="T9" fmla="*/ 1 h 507"/>
                    <a:gd name="T10" fmla="*/ 1 w 279"/>
                    <a:gd name="T11" fmla="*/ 1 h 507"/>
                    <a:gd name="T12" fmla="*/ 1 w 279"/>
                    <a:gd name="T13" fmla="*/ 1 h 507"/>
                    <a:gd name="T14" fmla="*/ 1 w 279"/>
                    <a:gd name="T15" fmla="*/ 1 h 507"/>
                    <a:gd name="T16" fmla="*/ 1 w 279"/>
                    <a:gd name="T17" fmla="*/ 1 h 507"/>
                    <a:gd name="T18" fmla="*/ 1 w 279"/>
                    <a:gd name="T19" fmla="*/ 1 h 507"/>
                    <a:gd name="T20" fmla="*/ 1 w 279"/>
                    <a:gd name="T21" fmla="*/ 0 h 5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9" h="507">
                      <a:moveTo>
                        <a:pt x="0" y="507"/>
                      </a:moveTo>
                      <a:lnTo>
                        <a:pt x="2" y="501"/>
                      </a:lnTo>
                      <a:lnTo>
                        <a:pt x="7" y="481"/>
                      </a:lnTo>
                      <a:lnTo>
                        <a:pt x="16" y="450"/>
                      </a:lnTo>
                      <a:lnTo>
                        <a:pt x="31" y="409"/>
                      </a:lnTo>
                      <a:lnTo>
                        <a:pt x="51" y="358"/>
                      </a:lnTo>
                      <a:lnTo>
                        <a:pt x="80" y="298"/>
                      </a:lnTo>
                      <a:lnTo>
                        <a:pt x="115" y="232"/>
                      </a:lnTo>
                      <a:lnTo>
                        <a:pt x="159" y="159"/>
                      </a:lnTo>
                      <a:lnTo>
                        <a:pt x="214" y="81"/>
                      </a:lnTo>
                      <a:lnTo>
                        <a:pt x="279" y="0"/>
                      </a:lnTo>
                    </a:path>
                  </a:pathLst>
                </a:custGeom>
                <a:noFill/>
                <a:ln w="1588">
                  <a:solidFill>
                    <a:srgbClr val="C462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1" name="Freeform 72"/>
                <p:cNvSpPr>
                  <a:spLocks/>
                </p:cNvSpPr>
                <p:nvPr/>
              </p:nvSpPr>
              <p:spPr bwMode="auto">
                <a:xfrm rot="2163528">
                  <a:off x="4240" y="1890"/>
                  <a:ext cx="266" cy="428"/>
                </a:xfrm>
                <a:custGeom>
                  <a:avLst/>
                  <a:gdLst>
                    <a:gd name="T0" fmla="*/ 0 w 470"/>
                    <a:gd name="T1" fmla="*/ 1 h 759"/>
                    <a:gd name="T2" fmla="*/ 1 w 470"/>
                    <a:gd name="T3" fmla="*/ 1 h 759"/>
                    <a:gd name="T4" fmla="*/ 1 w 470"/>
                    <a:gd name="T5" fmla="*/ 1 h 759"/>
                    <a:gd name="T6" fmla="*/ 1 w 470"/>
                    <a:gd name="T7" fmla="*/ 1 h 759"/>
                    <a:gd name="T8" fmla="*/ 1 w 470"/>
                    <a:gd name="T9" fmla="*/ 1 h 759"/>
                    <a:gd name="T10" fmla="*/ 1 w 470"/>
                    <a:gd name="T11" fmla="*/ 1 h 759"/>
                    <a:gd name="T12" fmla="*/ 1 w 470"/>
                    <a:gd name="T13" fmla="*/ 1 h 759"/>
                    <a:gd name="T14" fmla="*/ 1 w 470"/>
                    <a:gd name="T15" fmla="*/ 1 h 759"/>
                    <a:gd name="T16" fmla="*/ 1 w 470"/>
                    <a:gd name="T17" fmla="*/ 1 h 759"/>
                    <a:gd name="T18" fmla="*/ 1 w 470"/>
                    <a:gd name="T19" fmla="*/ 1 h 759"/>
                    <a:gd name="T20" fmla="*/ 1 w 470"/>
                    <a:gd name="T21" fmla="*/ 0 h 7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0" h="759">
                      <a:moveTo>
                        <a:pt x="0" y="759"/>
                      </a:moveTo>
                      <a:lnTo>
                        <a:pt x="7" y="744"/>
                      </a:lnTo>
                      <a:lnTo>
                        <a:pt x="29" y="700"/>
                      </a:lnTo>
                      <a:lnTo>
                        <a:pt x="62" y="634"/>
                      </a:lnTo>
                      <a:lnTo>
                        <a:pt x="105" y="551"/>
                      </a:lnTo>
                      <a:lnTo>
                        <a:pt x="155" y="457"/>
                      </a:lnTo>
                      <a:lnTo>
                        <a:pt x="213" y="357"/>
                      </a:lnTo>
                      <a:lnTo>
                        <a:pt x="275" y="255"/>
                      </a:lnTo>
                      <a:lnTo>
                        <a:pt x="340" y="159"/>
                      </a:lnTo>
                      <a:lnTo>
                        <a:pt x="405" y="71"/>
                      </a:lnTo>
                      <a:lnTo>
                        <a:pt x="470" y="0"/>
                      </a:lnTo>
                    </a:path>
                  </a:pathLst>
                </a:custGeom>
                <a:noFill/>
                <a:ln w="1588">
                  <a:solidFill>
                    <a:srgbClr val="C462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2" name="Freeform 73"/>
                <p:cNvSpPr>
                  <a:spLocks/>
                </p:cNvSpPr>
                <p:nvPr/>
              </p:nvSpPr>
              <p:spPr bwMode="auto">
                <a:xfrm rot="2163528">
                  <a:off x="4298" y="1904"/>
                  <a:ext cx="216" cy="427"/>
                </a:xfrm>
                <a:custGeom>
                  <a:avLst/>
                  <a:gdLst>
                    <a:gd name="T0" fmla="*/ 0 w 383"/>
                    <a:gd name="T1" fmla="*/ 1 h 759"/>
                    <a:gd name="T2" fmla="*/ 1 w 383"/>
                    <a:gd name="T3" fmla="*/ 1 h 759"/>
                    <a:gd name="T4" fmla="*/ 1 w 383"/>
                    <a:gd name="T5" fmla="*/ 1 h 759"/>
                    <a:gd name="T6" fmla="*/ 1 w 383"/>
                    <a:gd name="T7" fmla="*/ 1 h 759"/>
                    <a:gd name="T8" fmla="*/ 1 w 383"/>
                    <a:gd name="T9" fmla="*/ 1 h 759"/>
                    <a:gd name="T10" fmla="*/ 1 w 383"/>
                    <a:gd name="T11" fmla="*/ 1 h 759"/>
                    <a:gd name="T12" fmla="*/ 1 w 383"/>
                    <a:gd name="T13" fmla="*/ 1 h 759"/>
                    <a:gd name="T14" fmla="*/ 1 w 383"/>
                    <a:gd name="T15" fmla="*/ 1 h 759"/>
                    <a:gd name="T16" fmla="*/ 1 w 383"/>
                    <a:gd name="T17" fmla="*/ 1 h 759"/>
                    <a:gd name="T18" fmla="*/ 1 w 383"/>
                    <a:gd name="T19" fmla="*/ 1 h 759"/>
                    <a:gd name="T20" fmla="*/ 1 w 383"/>
                    <a:gd name="T21" fmla="*/ 0 h 7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3" h="759">
                      <a:moveTo>
                        <a:pt x="0" y="759"/>
                      </a:moveTo>
                      <a:lnTo>
                        <a:pt x="6" y="745"/>
                      </a:lnTo>
                      <a:lnTo>
                        <a:pt x="21" y="702"/>
                      </a:lnTo>
                      <a:lnTo>
                        <a:pt x="46" y="636"/>
                      </a:lnTo>
                      <a:lnTo>
                        <a:pt x="78" y="556"/>
                      </a:lnTo>
                      <a:lnTo>
                        <a:pt x="119" y="462"/>
                      </a:lnTo>
                      <a:lnTo>
                        <a:pt x="164" y="362"/>
                      </a:lnTo>
                      <a:lnTo>
                        <a:pt x="214" y="261"/>
                      </a:lnTo>
                      <a:lnTo>
                        <a:pt x="269" y="163"/>
                      </a:lnTo>
                      <a:lnTo>
                        <a:pt x="325" y="74"/>
                      </a:lnTo>
                      <a:lnTo>
                        <a:pt x="383" y="0"/>
                      </a:lnTo>
                    </a:path>
                  </a:pathLst>
                </a:custGeom>
                <a:noFill/>
                <a:ln w="1588">
                  <a:solidFill>
                    <a:srgbClr val="C462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3" name="Freeform 74"/>
                <p:cNvSpPr>
                  <a:spLocks/>
                </p:cNvSpPr>
                <p:nvPr/>
              </p:nvSpPr>
              <p:spPr bwMode="auto">
                <a:xfrm rot="2163528">
                  <a:off x="4374" y="1916"/>
                  <a:ext cx="173" cy="422"/>
                </a:xfrm>
                <a:custGeom>
                  <a:avLst/>
                  <a:gdLst>
                    <a:gd name="T0" fmla="*/ 0 w 308"/>
                    <a:gd name="T1" fmla="*/ 1 h 749"/>
                    <a:gd name="T2" fmla="*/ 1 w 308"/>
                    <a:gd name="T3" fmla="*/ 1 h 749"/>
                    <a:gd name="T4" fmla="*/ 1 w 308"/>
                    <a:gd name="T5" fmla="*/ 1 h 749"/>
                    <a:gd name="T6" fmla="*/ 1 w 308"/>
                    <a:gd name="T7" fmla="*/ 1 h 749"/>
                    <a:gd name="T8" fmla="*/ 1 w 308"/>
                    <a:gd name="T9" fmla="*/ 1 h 749"/>
                    <a:gd name="T10" fmla="*/ 1 w 308"/>
                    <a:gd name="T11" fmla="*/ 1 h 749"/>
                    <a:gd name="T12" fmla="*/ 1 w 308"/>
                    <a:gd name="T13" fmla="*/ 1 h 749"/>
                    <a:gd name="T14" fmla="*/ 1 w 308"/>
                    <a:gd name="T15" fmla="*/ 1 h 749"/>
                    <a:gd name="T16" fmla="*/ 1 w 308"/>
                    <a:gd name="T17" fmla="*/ 1 h 749"/>
                    <a:gd name="T18" fmla="*/ 1 w 308"/>
                    <a:gd name="T19" fmla="*/ 1 h 749"/>
                    <a:gd name="T20" fmla="*/ 1 w 308"/>
                    <a:gd name="T21" fmla="*/ 0 h 7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8" h="749">
                      <a:moveTo>
                        <a:pt x="0" y="749"/>
                      </a:moveTo>
                      <a:lnTo>
                        <a:pt x="3" y="735"/>
                      </a:lnTo>
                      <a:lnTo>
                        <a:pt x="12" y="696"/>
                      </a:lnTo>
                      <a:lnTo>
                        <a:pt x="27" y="635"/>
                      </a:lnTo>
                      <a:lnTo>
                        <a:pt x="47" y="558"/>
                      </a:lnTo>
                      <a:lnTo>
                        <a:pt x="75" y="469"/>
                      </a:lnTo>
                      <a:lnTo>
                        <a:pt x="108" y="372"/>
                      </a:lnTo>
                      <a:lnTo>
                        <a:pt x="149" y="272"/>
                      </a:lnTo>
                      <a:lnTo>
                        <a:pt x="195" y="174"/>
                      </a:lnTo>
                      <a:lnTo>
                        <a:pt x="248" y="82"/>
                      </a:lnTo>
                      <a:lnTo>
                        <a:pt x="308" y="0"/>
                      </a:lnTo>
                    </a:path>
                  </a:pathLst>
                </a:custGeom>
                <a:noFill/>
                <a:ln w="1588">
                  <a:solidFill>
                    <a:srgbClr val="C462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4" name="Freeform 75"/>
                <p:cNvSpPr>
                  <a:spLocks/>
                </p:cNvSpPr>
                <p:nvPr/>
              </p:nvSpPr>
              <p:spPr bwMode="auto">
                <a:xfrm rot="2163528">
                  <a:off x="4430" y="1893"/>
                  <a:ext cx="212" cy="463"/>
                </a:xfrm>
                <a:custGeom>
                  <a:avLst/>
                  <a:gdLst>
                    <a:gd name="T0" fmla="*/ 0 w 374"/>
                    <a:gd name="T1" fmla="*/ 1 h 822"/>
                    <a:gd name="T2" fmla="*/ 1 w 374"/>
                    <a:gd name="T3" fmla="*/ 1 h 822"/>
                    <a:gd name="T4" fmla="*/ 1 w 374"/>
                    <a:gd name="T5" fmla="*/ 1 h 822"/>
                    <a:gd name="T6" fmla="*/ 1 w 374"/>
                    <a:gd name="T7" fmla="*/ 1 h 822"/>
                    <a:gd name="T8" fmla="*/ 1 w 374"/>
                    <a:gd name="T9" fmla="*/ 1 h 822"/>
                    <a:gd name="T10" fmla="*/ 1 w 374"/>
                    <a:gd name="T11" fmla="*/ 1 h 822"/>
                    <a:gd name="T12" fmla="*/ 1 w 374"/>
                    <a:gd name="T13" fmla="*/ 1 h 822"/>
                    <a:gd name="T14" fmla="*/ 1 w 374"/>
                    <a:gd name="T15" fmla="*/ 1 h 822"/>
                    <a:gd name="T16" fmla="*/ 1 w 374"/>
                    <a:gd name="T17" fmla="*/ 1 h 822"/>
                    <a:gd name="T18" fmla="*/ 1 w 374"/>
                    <a:gd name="T19" fmla="*/ 1 h 822"/>
                    <a:gd name="T20" fmla="*/ 1 w 374"/>
                    <a:gd name="T21" fmla="*/ 0 h 8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4" h="822">
                      <a:moveTo>
                        <a:pt x="0" y="822"/>
                      </a:moveTo>
                      <a:lnTo>
                        <a:pt x="4" y="805"/>
                      </a:lnTo>
                      <a:lnTo>
                        <a:pt x="13" y="759"/>
                      </a:lnTo>
                      <a:lnTo>
                        <a:pt x="30" y="689"/>
                      </a:lnTo>
                      <a:lnTo>
                        <a:pt x="54" y="601"/>
                      </a:lnTo>
                      <a:lnTo>
                        <a:pt x="85" y="498"/>
                      </a:lnTo>
                      <a:lnTo>
                        <a:pt x="124" y="390"/>
                      </a:lnTo>
                      <a:lnTo>
                        <a:pt x="173" y="281"/>
                      </a:lnTo>
                      <a:lnTo>
                        <a:pt x="230" y="175"/>
                      </a:lnTo>
                      <a:lnTo>
                        <a:pt x="298" y="80"/>
                      </a:lnTo>
                      <a:lnTo>
                        <a:pt x="374" y="0"/>
                      </a:lnTo>
                    </a:path>
                  </a:pathLst>
                </a:custGeom>
                <a:noFill/>
                <a:ln w="1588">
                  <a:solidFill>
                    <a:srgbClr val="C462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5" name="Freeform 76"/>
                <p:cNvSpPr>
                  <a:spLocks/>
                </p:cNvSpPr>
                <p:nvPr/>
              </p:nvSpPr>
              <p:spPr bwMode="auto">
                <a:xfrm rot="2163528">
                  <a:off x="4472" y="1880"/>
                  <a:ext cx="359" cy="531"/>
                </a:xfrm>
                <a:custGeom>
                  <a:avLst/>
                  <a:gdLst>
                    <a:gd name="T0" fmla="*/ 1 w 637"/>
                    <a:gd name="T1" fmla="*/ 0 h 941"/>
                    <a:gd name="T2" fmla="*/ 1 w 637"/>
                    <a:gd name="T3" fmla="*/ 1 h 941"/>
                    <a:gd name="T4" fmla="*/ 1 w 637"/>
                    <a:gd name="T5" fmla="*/ 1 h 941"/>
                    <a:gd name="T6" fmla="*/ 1 w 637"/>
                    <a:gd name="T7" fmla="*/ 1 h 941"/>
                    <a:gd name="T8" fmla="*/ 1 w 637"/>
                    <a:gd name="T9" fmla="*/ 1 h 941"/>
                    <a:gd name="T10" fmla="*/ 1 w 637"/>
                    <a:gd name="T11" fmla="*/ 1 h 941"/>
                    <a:gd name="T12" fmla="*/ 1 w 637"/>
                    <a:gd name="T13" fmla="*/ 1 h 941"/>
                    <a:gd name="T14" fmla="*/ 1 w 637"/>
                    <a:gd name="T15" fmla="*/ 1 h 941"/>
                    <a:gd name="T16" fmla="*/ 1 w 637"/>
                    <a:gd name="T17" fmla="*/ 1 h 941"/>
                    <a:gd name="T18" fmla="*/ 1 w 637"/>
                    <a:gd name="T19" fmla="*/ 1 h 941"/>
                    <a:gd name="T20" fmla="*/ 0 w 637"/>
                    <a:gd name="T21" fmla="*/ 1 h 9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37" h="941">
                      <a:moveTo>
                        <a:pt x="637" y="0"/>
                      </a:moveTo>
                      <a:lnTo>
                        <a:pt x="624" y="2"/>
                      </a:lnTo>
                      <a:lnTo>
                        <a:pt x="587" y="14"/>
                      </a:lnTo>
                      <a:lnTo>
                        <a:pt x="530" y="39"/>
                      </a:lnTo>
                      <a:lnTo>
                        <a:pt x="460" y="80"/>
                      </a:lnTo>
                      <a:lnTo>
                        <a:pt x="380" y="143"/>
                      </a:lnTo>
                      <a:lnTo>
                        <a:pt x="294" y="234"/>
                      </a:lnTo>
                      <a:lnTo>
                        <a:pt x="209" y="354"/>
                      </a:lnTo>
                      <a:lnTo>
                        <a:pt x="128" y="508"/>
                      </a:lnTo>
                      <a:lnTo>
                        <a:pt x="57" y="703"/>
                      </a:lnTo>
                      <a:lnTo>
                        <a:pt x="0" y="941"/>
                      </a:lnTo>
                    </a:path>
                  </a:pathLst>
                </a:custGeom>
                <a:noFill/>
                <a:ln w="1588">
                  <a:solidFill>
                    <a:srgbClr val="C462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 name="Freeform 77"/>
                <p:cNvSpPr>
                  <a:spLocks/>
                </p:cNvSpPr>
                <p:nvPr/>
              </p:nvSpPr>
              <p:spPr bwMode="auto">
                <a:xfrm rot="2163528">
                  <a:off x="4494" y="1911"/>
                  <a:ext cx="325" cy="493"/>
                </a:xfrm>
                <a:custGeom>
                  <a:avLst/>
                  <a:gdLst>
                    <a:gd name="T0" fmla="*/ 1 w 578"/>
                    <a:gd name="T1" fmla="*/ 0 h 876"/>
                    <a:gd name="T2" fmla="*/ 1 w 578"/>
                    <a:gd name="T3" fmla="*/ 1 h 876"/>
                    <a:gd name="T4" fmla="*/ 1 w 578"/>
                    <a:gd name="T5" fmla="*/ 1 h 876"/>
                    <a:gd name="T6" fmla="*/ 1 w 578"/>
                    <a:gd name="T7" fmla="*/ 1 h 876"/>
                    <a:gd name="T8" fmla="*/ 1 w 578"/>
                    <a:gd name="T9" fmla="*/ 1 h 876"/>
                    <a:gd name="T10" fmla="*/ 1 w 578"/>
                    <a:gd name="T11" fmla="*/ 1 h 876"/>
                    <a:gd name="T12" fmla="*/ 1 w 578"/>
                    <a:gd name="T13" fmla="*/ 1 h 876"/>
                    <a:gd name="T14" fmla="*/ 1 w 578"/>
                    <a:gd name="T15" fmla="*/ 1 h 876"/>
                    <a:gd name="T16" fmla="*/ 1 w 578"/>
                    <a:gd name="T17" fmla="*/ 1 h 876"/>
                    <a:gd name="T18" fmla="*/ 1 w 578"/>
                    <a:gd name="T19" fmla="*/ 1 h 876"/>
                    <a:gd name="T20" fmla="*/ 0 w 578"/>
                    <a:gd name="T21" fmla="*/ 1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8" h="876">
                      <a:moveTo>
                        <a:pt x="578" y="0"/>
                      </a:moveTo>
                      <a:lnTo>
                        <a:pt x="564" y="10"/>
                      </a:lnTo>
                      <a:lnTo>
                        <a:pt x="529" y="37"/>
                      </a:lnTo>
                      <a:lnTo>
                        <a:pt x="474" y="82"/>
                      </a:lnTo>
                      <a:lnTo>
                        <a:pt x="405" y="145"/>
                      </a:lnTo>
                      <a:lnTo>
                        <a:pt x="328" y="225"/>
                      </a:lnTo>
                      <a:lnTo>
                        <a:pt x="249" y="323"/>
                      </a:lnTo>
                      <a:lnTo>
                        <a:pt x="171" y="437"/>
                      </a:lnTo>
                      <a:lnTo>
                        <a:pt x="100" y="567"/>
                      </a:lnTo>
                      <a:lnTo>
                        <a:pt x="41" y="714"/>
                      </a:lnTo>
                      <a:lnTo>
                        <a:pt x="0" y="876"/>
                      </a:lnTo>
                    </a:path>
                  </a:pathLst>
                </a:custGeom>
                <a:noFill/>
                <a:ln w="1588">
                  <a:solidFill>
                    <a:srgbClr val="C462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7" name="Freeform 78"/>
                <p:cNvSpPr>
                  <a:spLocks/>
                </p:cNvSpPr>
                <p:nvPr/>
              </p:nvSpPr>
              <p:spPr bwMode="auto">
                <a:xfrm rot="2163528">
                  <a:off x="4107" y="2072"/>
                  <a:ext cx="296" cy="261"/>
                </a:xfrm>
                <a:custGeom>
                  <a:avLst/>
                  <a:gdLst>
                    <a:gd name="T0" fmla="*/ 1 w 525"/>
                    <a:gd name="T1" fmla="*/ 0 h 464"/>
                    <a:gd name="T2" fmla="*/ 1 w 525"/>
                    <a:gd name="T3" fmla="*/ 1 h 464"/>
                    <a:gd name="T4" fmla="*/ 1 w 525"/>
                    <a:gd name="T5" fmla="*/ 1 h 464"/>
                    <a:gd name="T6" fmla="*/ 1 w 525"/>
                    <a:gd name="T7" fmla="*/ 1 h 464"/>
                    <a:gd name="T8" fmla="*/ 1 w 525"/>
                    <a:gd name="T9" fmla="*/ 1 h 464"/>
                    <a:gd name="T10" fmla="*/ 1 w 525"/>
                    <a:gd name="T11" fmla="*/ 1 h 464"/>
                    <a:gd name="T12" fmla="*/ 1 w 525"/>
                    <a:gd name="T13" fmla="*/ 1 h 464"/>
                    <a:gd name="T14" fmla="*/ 1 w 525"/>
                    <a:gd name="T15" fmla="*/ 1 h 464"/>
                    <a:gd name="T16" fmla="*/ 1 w 525"/>
                    <a:gd name="T17" fmla="*/ 1 h 464"/>
                    <a:gd name="T18" fmla="*/ 1 w 525"/>
                    <a:gd name="T19" fmla="*/ 1 h 464"/>
                    <a:gd name="T20" fmla="*/ 1 w 525"/>
                    <a:gd name="T21" fmla="*/ 1 h 464"/>
                    <a:gd name="T22" fmla="*/ 1 w 525"/>
                    <a:gd name="T23" fmla="*/ 1 h 464"/>
                    <a:gd name="T24" fmla="*/ 1 w 525"/>
                    <a:gd name="T25" fmla="*/ 1 h 464"/>
                    <a:gd name="T26" fmla="*/ 1 w 525"/>
                    <a:gd name="T27" fmla="*/ 1 h 464"/>
                    <a:gd name="T28" fmla="*/ 1 w 525"/>
                    <a:gd name="T29" fmla="*/ 1 h 464"/>
                    <a:gd name="T30" fmla="*/ 1 w 525"/>
                    <a:gd name="T31" fmla="*/ 1 h 464"/>
                    <a:gd name="T32" fmla="*/ 1 w 525"/>
                    <a:gd name="T33" fmla="*/ 1 h 464"/>
                    <a:gd name="T34" fmla="*/ 1 w 525"/>
                    <a:gd name="T35" fmla="*/ 1 h 464"/>
                    <a:gd name="T36" fmla="*/ 1 w 525"/>
                    <a:gd name="T37" fmla="*/ 1 h 464"/>
                    <a:gd name="T38" fmla="*/ 1 w 525"/>
                    <a:gd name="T39" fmla="*/ 1 h 464"/>
                    <a:gd name="T40" fmla="*/ 1 w 525"/>
                    <a:gd name="T41" fmla="*/ 1 h 464"/>
                    <a:gd name="T42" fmla="*/ 1 w 525"/>
                    <a:gd name="T43" fmla="*/ 1 h 464"/>
                    <a:gd name="T44" fmla="*/ 1 w 525"/>
                    <a:gd name="T45" fmla="*/ 1 h 464"/>
                    <a:gd name="T46" fmla="*/ 1 w 525"/>
                    <a:gd name="T47" fmla="*/ 1 h 464"/>
                    <a:gd name="T48" fmla="*/ 1 w 525"/>
                    <a:gd name="T49" fmla="*/ 1 h 464"/>
                    <a:gd name="T50" fmla="*/ 1 w 525"/>
                    <a:gd name="T51" fmla="*/ 1 h 464"/>
                    <a:gd name="T52" fmla="*/ 1 w 525"/>
                    <a:gd name="T53" fmla="*/ 1 h 464"/>
                    <a:gd name="T54" fmla="*/ 1 w 525"/>
                    <a:gd name="T55" fmla="*/ 1 h 464"/>
                    <a:gd name="T56" fmla="*/ 1 w 525"/>
                    <a:gd name="T57" fmla="*/ 1 h 464"/>
                    <a:gd name="T58" fmla="*/ 1 w 525"/>
                    <a:gd name="T59" fmla="*/ 1 h 464"/>
                    <a:gd name="T60" fmla="*/ 1 w 525"/>
                    <a:gd name="T61" fmla="*/ 1 h 464"/>
                    <a:gd name="T62" fmla="*/ 1 w 525"/>
                    <a:gd name="T63" fmla="*/ 1 h 464"/>
                    <a:gd name="T64" fmla="*/ 1 w 525"/>
                    <a:gd name="T65" fmla="*/ 1 h 464"/>
                    <a:gd name="T66" fmla="*/ 1 w 525"/>
                    <a:gd name="T67" fmla="*/ 1 h 464"/>
                    <a:gd name="T68" fmla="*/ 1 w 525"/>
                    <a:gd name="T69" fmla="*/ 1 h 464"/>
                    <a:gd name="T70" fmla="*/ 1 w 525"/>
                    <a:gd name="T71" fmla="*/ 1 h 464"/>
                    <a:gd name="T72" fmla="*/ 1 w 525"/>
                    <a:gd name="T73" fmla="*/ 1 h 464"/>
                    <a:gd name="T74" fmla="*/ 1 w 525"/>
                    <a:gd name="T75" fmla="*/ 1 h 464"/>
                    <a:gd name="T76" fmla="*/ 1 w 525"/>
                    <a:gd name="T77" fmla="*/ 1 h 464"/>
                    <a:gd name="T78" fmla="*/ 1 w 525"/>
                    <a:gd name="T79" fmla="*/ 1 h 464"/>
                    <a:gd name="T80" fmla="*/ 1 w 525"/>
                    <a:gd name="T81" fmla="*/ 1 h 464"/>
                    <a:gd name="T82" fmla="*/ 1 w 525"/>
                    <a:gd name="T83" fmla="*/ 1 h 464"/>
                    <a:gd name="T84" fmla="*/ 0 w 525"/>
                    <a:gd name="T85" fmla="*/ 1 h 464"/>
                    <a:gd name="T86" fmla="*/ 0 w 525"/>
                    <a:gd name="T87" fmla="*/ 1 h 4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5" h="464">
                      <a:moveTo>
                        <a:pt x="0" y="352"/>
                      </a:moveTo>
                      <a:lnTo>
                        <a:pt x="74" y="0"/>
                      </a:lnTo>
                      <a:lnTo>
                        <a:pt x="62" y="42"/>
                      </a:lnTo>
                      <a:lnTo>
                        <a:pt x="55" y="80"/>
                      </a:lnTo>
                      <a:lnTo>
                        <a:pt x="52" y="113"/>
                      </a:lnTo>
                      <a:lnTo>
                        <a:pt x="54" y="141"/>
                      </a:lnTo>
                      <a:lnTo>
                        <a:pt x="56" y="166"/>
                      </a:lnTo>
                      <a:lnTo>
                        <a:pt x="61" y="188"/>
                      </a:lnTo>
                      <a:lnTo>
                        <a:pt x="67" y="203"/>
                      </a:lnTo>
                      <a:lnTo>
                        <a:pt x="71" y="215"/>
                      </a:lnTo>
                      <a:lnTo>
                        <a:pt x="75" y="222"/>
                      </a:lnTo>
                      <a:lnTo>
                        <a:pt x="77" y="225"/>
                      </a:lnTo>
                      <a:lnTo>
                        <a:pt x="88" y="216"/>
                      </a:lnTo>
                      <a:lnTo>
                        <a:pt x="99" y="203"/>
                      </a:lnTo>
                      <a:lnTo>
                        <a:pt x="107" y="183"/>
                      </a:lnTo>
                      <a:lnTo>
                        <a:pt x="116" y="162"/>
                      </a:lnTo>
                      <a:lnTo>
                        <a:pt x="121" y="138"/>
                      </a:lnTo>
                      <a:lnTo>
                        <a:pt x="127" y="114"/>
                      </a:lnTo>
                      <a:lnTo>
                        <a:pt x="131" y="94"/>
                      </a:lnTo>
                      <a:lnTo>
                        <a:pt x="135" y="76"/>
                      </a:lnTo>
                      <a:lnTo>
                        <a:pt x="136" y="64"/>
                      </a:lnTo>
                      <a:lnTo>
                        <a:pt x="137" y="61"/>
                      </a:lnTo>
                      <a:lnTo>
                        <a:pt x="126" y="117"/>
                      </a:lnTo>
                      <a:lnTo>
                        <a:pt x="121" y="159"/>
                      </a:lnTo>
                      <a:lnTo>
                        <a:pt x="123" y="190"/>
                      </a:lnTo>
                      <a:lnTo>
                        <a:pt x="126" y="213"/>
                      </a:lnTo>
                      <a:lnTo>
                        <a:pt x="132" y="227"/>
                      </a:lnTo>
                      <a:lnTo>
                        <a:pt x="141" y="235"/>
                      </a:lnTo>
                      <a:lnTo>
                        <a:pt x="149" y="238"/>
                      </a:lnTo>
                      <a:lnTo>
                        <a:pt x="156" y="239"/>
                      </a:lnTo>
                      <a:lnTo>
                        <a:pt x="161" y="238"/>
                      </a:lnTo>
                      <a:lnTo>
                        <a:pt x="163" y="237"/>
                      </a:lnTo>
                      <a:lnTo>
                        <a:pt x="175" y="231"/>
                      </a:lnTo>
                      <a:lnTo>
                        <a:pt x="188" y="218"/>
                      </a:lnTo>
                      <a:lnTo>
                        <a:pt x="203" y="202"/>
                      </a:lnTo>
                      <a:lnTo>
                        <a:pt x="216" y="183"/>
                      </a:lnTo>
                      <a:lnTo>
                        <a:pt x="228" y="163"/>
                      </a:lnTo>
                      <a:lnTo>
                        <a:pt x="238" y="144"/>
                      </a:lnTo>
                      <a:lnTo>
                        <a:pt x="248" y="126"/>
                      </a:lnTo>
                      <a:lnTo>
                        <a:pt x="255" y="112"/>
                      </a:lnTo>
                      <a:lnTo>
                        <a:pt x="260" y="102"/>
                      </a:lnTo>
                      <a:lnTo>
                        <a:pt x="261" y="99"/>
                      </a:lnTo>
                      <a:lnTo>
                        <a:pt x="222" y="190"/>
                      </a:lnTo>
                      <a:lnTo>
                        <a:pt x="211" y="216"/>
                      </a:lnTo>
                      <a:lnTo>
                        <a:pt x="207" y="234"/>
                      </a:lnTo>
                      <a:lnTo>
                        <a:pt x="210" y="247"/>
                      </a:lnTo>
                      <a:lnTo>
                        <a:pt x="217" y="253"/>
                      </a:lnTo>
                      <a:lnTo>
                        <a:pt x="228" y="257"/>
                      </a:lnTo>
                      <a:lnTo>
                        <a:pt x="239" y="257"/>
                      </a:lnTo>
                      <a:lnTo>
                        <a:pt x="251" y="254"/>
                      </a:lnTo>
                      <a:lnTo>
                        <a:pt x="262" y="251"/>
                      </a:lnTo>
                      <a:lnTo>
                        <a:pt x="269" y="248"/>
                      </a:lnTo>
                      <a:lnTo>
                        <a:pt x="272" y="247"/>
                      </a:lnTo>
                      <a:lnTo>
                        <a:pt x="525" y="44"/>
                      </a:lnTo>
                      <a:lnTo>
                        <a:pt x="282" y="263"/>
                      </a:lnTo>
                      <a:lnTo>
                        <a:pt x="285" y="279"/>
                      </a:lnTo>
                      <a:lnTo>
                        <a:pt x="298" y="285"/>
                      </a:lnTo>
                      <a:lnTo>
                        <a:pt x="319" y="284"/>
                      </a:lnTo>
                      <a:lnTo>
                        <a:pt x="344" y="276"/>
                      </a:lnTo>
                      <a:lnTo>
                        <a:pt x="373" y="264"/>
                      </a:lnTo>
                      <a:lnTo>
                        <a:pt x="402" y="250"/>
                      </a:lnTo>
                      <a:lnTo>
                        <a:pt x="429" y="235"/>
                      </a:lnTo>
                      <a:lnTo>
                        <a:pt x="450" y="224"/>
                      </a:lnTo>
                      <a:lnTo>
                        <a:pt x="465" y="214"/>
                      </a:lnTo>
                      <a:lnTo>
                        <a:pt x="471" y="210"/>
                      </a:lnTo>
                      <a:lnTo>
                        <a:pt x="118" y="454"/>
                      </a:lnTo>
                      <a:lnTo>
                        <a:pt x="117" y="455"/>
                      </a:lnTo>
                      <a:lnTo>
                        <a:pt x="111" y="458"/>
                      </a:lnTo>
                      <a:lnTo>
                        <a:pt x="102" y="460"/>
                      </a:lnTo>
                      <a:lnTo>
                        <a:pt x="92" y="462"/>
                      </a:lnTo>
                      <a:lnTo>
                        <a:pt x="81" y="464"/>
                      </a:lnTo>
                      <a:lnTo>
                        <a:pt x="69" y="462"/>
                      </a:lnTo>
                      <a:lnTo>
                        <a:pt x="58" y="459"/>
                      </a:lnTo>
                      <a:lnTo>
                        <a:pt x="50" y="451"/>
                      </a:lnTo>
                      <a:lnTo>
                        <a:pt x="44" y="437"/>
                      </a:lnTo>
                      <a:lnTo>
                        <a:pt x="40" y="420"/>
                      </a:lnTo>
                      <a:lnTo>
                        <a:pt x="40" y="418"/>
                      </a:lnTo>
                      <a:lnTo>
                        <a:pt x="40" y="414"/>
                      </a:lnTo>
                      <a:lnTo>
                        <a:pt x="40" y="407"/>
                      </a:lnTo>
                      <a:lnTo>
                        <a:pt x="39" y="398"/>
                      </a:lnTo>
                      <a:lnTo>
                        <a:pt x="37" y="390"/>
                      </a:lnTo>
                      <a:lnTo>
                        <a:pt x="33" y="380"/>
                      </a:lnTo>
                      <a:lnTo>
                        <a:pt x="29" y="371"/>
                      </a:lnTo>
                      <a:lnTo>
                        <a:pt x="21" y="363"/>
                      </a:lnTo>
                      <a:lnTo>
                        <a:pt x="12" y="357"/>
                      </a:lnTo>
                      <a:lnTo>
                        <a:pt x="0" y="353"/>
                      </a:lnTo>
                      <a:lnTo>
                        <a:pt x="0" y="352"/>
                      </a:lnTo>
                      <a:close/>
                    </a:path>
                  </a:pathLst>
                </a:custGeom>
                <a:solidFill>
                  <a:srgbClr val="FFC2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78" name="Freeform 79"/>
                <p:cNvSpPr>
                  <a:spLocks/>
                </p:cNvSpPr>
                <p:nvPr/>
              </p:nvSpPr>
              <p:spPr bwMode="auto">
                <a:xfrm rot="2163528">
                  <a:off x="4110" y="2074"/>
                  <a:ext cx="292" cy="258"/>
                </a:xfrm>
                <a:custGeom>
                  <a:avLst/>
                  <a:gdLst>
                    <a:gd name="T0" fmla="*/ 1 w 521"/>
                    <a:gd name="T1" fmla="*/ 0 h 458"/>
                    <a:gd name="T2" fmla="*/ 1 w 521"/>
                    <a:gd name="T3" fmla="*/ 1 h 458"/>
                    <a:gd name="T4" fmla="*/ 1 w 521"/>
                    <a:gd name="T5" fmla="*/ 1 h 458"/>
                    <a:gd name="T6" fmla="*/ 1 w 521"/>
                    <a:gd name="T7" fmla="*/ 1 h 458"/>
                    <a:gd name="T8" fmla="*/ 1 w 521"/>
                    <a:gd name="T9" fmla="*/ 1 h 458"/>
                    <a:gd name="T10" fmla="*/ 1 w 521"/>
                    <a:gd name="T11" fmla="*/ 1 h 458"/>
                    <a:gd name="T12" fmla="*/ 1 w 521"/>
                    <a:gd name="T13" fmla="*/ 1 h 458"/>
                    <a:gd name="T14" fmla="*/ 1 w 521"/>
                    <a:gd name="T15" fmla="*/ 1 h 458"/>
                    <a:gd name="T16" fmla="*/ 1 w 521"/>
                    <a:gd name="T17" fmla="*/ 1 h 458"/>
                    <a:gd name="T18" fmla="*/ 1 w 521"/>
                    <a:gd name="T19" fmla="*/ 1 h 458"/>
                    <a:gd name="T20" fmla="*/ 1 w 521"/>
                    <a:gd name="T21" fmla="*/ 1 h 458"/>
                    <a:gd name="T22" fmla="*/ 1 w 521"/>
                    <a:gd name="T23" fmla="*/ 1 h 458"/>
                    <a:gd name="T24" fmla="*/ 1 w 521"/>
                    <a:gd name="T25" fmla="*/ 1 h 458"/>
                    <a:gd name="T26" fmla="*/ 1 w 521"/>
                    <a:gd name="T27" fmla="*/ 1 h 458"/>
                    <a:gd name="T28" fmla="*/ 1 w 521"/>
                    <a:gd name="T29" fmla="*/ 1 h 458"/>
                    <a:gd name="T30" fmla="*/ 1 w 521"/>
                    <a:gd name="T31" fmla="*/ 1 h 458"/>
                    <a:gd name="T32" fmla="*/ 1 w 521"/>
                    <a:gd name="T33" fmla="*/ 1 h 458"/>
                    <a:gd name="T34" fmla="*/ 1 w 521"/>
                    <a:gd name="T35" fmla="*/ 1 h 458"/>
                    <a:gd name="T36" fmla="*/ 1 w 521"/>
                    <a:gd name="T37" fmla="*/ 1 h 458"/>
                    <a:gd name="T38" fmla="*/ 1 w 521"/>
                    <a:gd name="T39" fmla="*/ 1 h 458"/>
                    <a:gd name="T40" fmla="*/ 1 w 521"/>
                    <a:gd name="T41" fmla="*/ 1 h 458"/>
                    <a:gd name="T42" fmla="*/ 1 w 521"/>
                    <a:gd name="T43" fmla="*/ 1 h 458"/>
                    <a:gd name="T44" fmla="*/ 1 w 521"/>
                    <a:gd name="T45" fmla="*/ 1 h 458"/>
                    <a:gd name="T46" fmla="*/ 1 w 521"/>
                    <a:gd name="T47" fmla="*/ 1 h 458"/>
                    <a:gd name="T48" fmla="*/ 1 w 521"/>
                    <a:gd name="T49" fmla="*/ 1 h 458"/>
                    <a:gd name="T50" fmla="*/ 1 w 521"/>
                    <a:gd name="T51" fmla="*/ 1 h 458"/>
                    <a:gd name="T52" fmla="*/ 1 w 521"/>
                    <a:gd name="T53" fmla="*/ 1 h 458"/>
                    <a:gd name="T54" fmla="*/ 1 w 521"/>
                    <a:gd name="T55" fmla="*/ 1 h 458"/>
                    <a:gd name="T56" fmla="*/ 1 w 521"/>
                    <a:gd name="T57" fmla="*/ 1 h 458"/>
                    <a:gd name="T58" fmla="*/ 1 w 521"/>
                    <a:gd name="T59" fmla="*/ 1 h 458"/>
                    <a:gd name="T60" fmla="*/ 1 w 521"/>
                    <a:gd name="T61" fmla="*/ 1 h 458"/>
                    <a:gd name="T62" fmla="*/ 1 w 521"/>
                    <a:gd name="T63" fmla="*/ 1 h 458"/>
                    <a:gd name="T64" fmla="*/ 1 w 521"/>
                    <a:gd name="T65" fmla="*/ 1 h 458"/>
                    <a:gd name="T66" fmla="*/ 1 w 521"/>
                    <a:gd name="T67" fmla="*/ 1 h 458"/>
                    <a:gd name="T68" fmla="*/ 1 w 521"/>
                    <a:gd name="T69" fmla="*/ 1 h 458"/>
                    <a:gd name="T70" fmla="*/ 1 w 521"/>
                    <a:gd name="T71" fmla="*/ 1 h 458"/>
                    <a:gd name="T72" fmla="*/ 1 w 521"/>
                    <a:gd name="T73" fmla="*/ 1 h 458"/>
                    <a:gd name="T74" fmla="*/ 1 w 521"/>
                    <a:gd name="T75" fmla="*/ 1 h 458"/>
                    <a:gd name="T76" fmla="*/ 1 w 521"/>
                    <a:gd name="T77" fmla="*/ 1 h 458"/>
                    <a:gd name="T78" fmla="*/ 1 w 521"/>
                    <a:gd name="T79" fmla="*/ 1 h 458"/>
                    <a:gd name="T80" fmla="*/ 1 w 521"/>
                    <a:gd name="T81" fmla="*/ 1 h 458"/>
                    <a:gd name="T82" fmla="*/ 1 w 521"/>
                    <a:gd name="T83" fmla="*/ 1 h 458"/>
                    <a:gd name="T84" fmla="*/ 0 w 521"/>
                    <a:gd name="T85" fmla="*/ 1 h 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21" h="458">
                      <a:moveTo>
                        <a:pt x="0" y="348"/>
                      </a:moveTo>
                      <a:lnTo>
                        <a:pt x="73" y="0"/>
                      </a:lnTo>
                      <a:lnTo>
                        <a:pt x="61" y="41"/>
                      </a:lnTo>
                      <a:lnTo>
                        <a:pt x="54" y="78"/>
                      </a:lnTo>
                      <a:lnTo>
                        <a:pt x="51" y="111"/>
                      </a:lnTo>
                      <a:lnTo>
                        <a:pt x="53" y="141"/>
                      </a:lnTo>
                      <a:lnTo>
                        <a:pt x="55" y="165"/>
                      </a:lnTo>
                      <a:lnTo>
                        <a:pt x="60" y="186"/>
                      </a:lnTo>
                      <a:lnTo>
                        <a:pt x="66" y="202"/>
                      </a:lnTo>
                      <a:lnTo>
                        <a:pt x="70" y="214"/>
                      </a:lnTo>
                      <a:lnTo>
                        <a:pt x="74" y="220"/>
                      </a:lnTo>
                      <a:lnTo>
                        <a:pt x="75" y="222"/>
                      </a:lnTo>
                      <a:lnTo>
                        <a:pt x="87" y="215"/>
                      </a:lnTo>
                      <a:lnTo>
                        <a:pt x="98" y="200"/>
                      </a:lnTo>
                      <a:lnTo>
                        <a:pt x="106" y="181"/>
                      </a:lnTo>
                      <a:lnTo>
                        <a:pt x="115" y="160"/>
                      </a:lnTo>
                      <a:lnTo>
                        <a:pt x="120" y="136"/>
                      </a:lnTo>
                      <a:lnTo>
                        <a:pt x="125" y="114"/>
                      </a:lnTo>
                      <a:lnTo>
                        <a:pt x="130" y="92"/>
                      </a:lnTo>
                      <a:lnTo>
                        <a:pt x="132" y="76"/>
                      </a:lnTo>
                      <a:lnTo>
                        <a:pt x="135" y="64"/>
                      </a:lnTo>
                      <a:lnTo>
                        <a:pt x="135" y="59"/>
                      </a:lnTo>
                      <a:lnTo>
                        <a:pt x="125" y="115"/>
                      </a:lnTo>
                      <a:lnTo>
                        <a:pt x="120" y="158"/>
                      </a:lnTo>
                      <a:lnTo>
                        <a:pt x="120" y="189"/>
                      </a:lnTo>
                      <a:lnTo>
                        <a:pt x="125" y="211"/>
                      </a:lnTo>
                      <a:lnTo>
                        <a:pt x="131" y="225"/>
                      </a:lnTo>
                      <a:lnTo>
                        <a:pt x="140" y="233"/>
                      </a:lnTo>
                      <a:lnTo>
                        <a:pt x="147" y="236"/>
                      </a:lnTo>
                      <a:lnTo>
                        <a:pt x="154" y="236"/>
                      </a:lnTo>
                      <a:lnTo>
                        <a:pt x="160" y="236"/>
                      </a:lnTo>
                      <a:lnTo>
                        <a:pt x="161" y="235"/>
                      </a:lnTo>
                      <a:lnTo>
                        <a:pt x="174" y="228"/>
                      </a:lnTo>
                      <a:lnTo>
                        <a:pt x="187" y="216"/>
                      </a:lnTo>
                      <a:lnTo>
                        <a:pt x="200" y="200"/>
                      </a:lnTo>
                      <a:lnTo>
                        <a:pt x="212" y="181"/>
                      </a:lnTo>
                      <a:lnTo>
                        <a:pt x="225" y="161"/>
                      </a:lnTo>
                      <a:lnTo>
                        <a:pt x="236" y="142"/>
                      </a:lnTo>
                      <a:lnTo>
                        <a:pt x="246" y="124"/>
                      </a:lnTo>
                      <a:lnTo>
                        <a:pt x="253" y="110"/>
                      </a:lnTo>
                      <a:lnTo>
                        <a:pt x="258" y="101"/>
                      </a:lnTo>
                      <a:lnTo>
                        <a:pt x="259" y="97"/>
                      </a:lnTo>
                      <a:lnTo>
                        <a:pt x="219" y="189"/>
                      </a:lnTo>
                      <a:lnTo>
                        <a:pt x="209" y="214"/>
                      </a:lnTo>
                      <a:lnTo>
                        <a:pt x="205" y="233"/>
                      </a:lnTo>
                      <a:lnTo>
                        <a:pt x="207" y="244"/>
                      </a:lnTo>
                      <a:lnTo>
                        <a:pt x="215" y="252"/>
                      </a:lnTo>
                      <a:lnTo>
                        <a:pt x="225" y="254"/>
                      </a:lnTo>
                      <a:lnTo>
                        <a:pt x="237" y="254"/>
                      </a:lnTo>
                      <a:lnTo>
                        <a:pt x="249" y="252"/>
                      </a:lnTo>
                      <a:lnTo>
                        <a:pt x="259" y="249"/>
                      </a:lnTo>
                      <a:lnTo>
                        <a:pt x="266" y="247"/>
                      </a:lnTo>
                      <a:lnTo>
                        <a:pt x="269" y="246"/>
                      </a:lnTo>
                      <a:lnTo>
                        <a:pt x="521" y="44"/>
                      </a:lnTo>
                      <a:lnTo>
                        <a:pt x="279" y="261"/>
                      </a:lnTo>
                      <a:lnTo>
                        <a:pt x="283" y="277"/>
                      </a:lnTo>
                      <a:lnTo>
                        <a:pt x="296" y="283"/>
                      </a:lnTo>
                      <a:lnTo>
                        <a:pt x="316" y="281"/>
                      </a:lnTo>
                      <a:lnTo>
                        <a:pt x="341" y="273"/>
                      </a:lnTo>
                      <a:lnTo>
                        <a:pt x="370" y="261"/>
                      </a:lnTo>
                      <a:lnTo>
                        <a:pt x="398" y="248"/>
                      </a:lnTo>
                      <a:lnTo>
                        <a:pt x="424" y="234"/>
                      </a:lnTo>
                      <a:lnTo>
                        <a:pt x="446" y="221"/>
                      </a:lnTo>
                      <a:lnTo>
                        <a:pt x="460" y="212"/>
                      </a:lnTo>
                      <a:lnTo>
                        <a:pt x="466" y="209"/>
                      </a:lnTo>
                      <a:lnTo>
                        <a:pt x="117" y="449"/>
                      </a:lnTo>
                      <a:lnTo>
                        <a:pt x="116" y="450"/>
                      </a:lnTo>
                      <a:lnTo>
                        <a:pt x="110" y="452"/>
                      </a:lnTo>
                      <a:lnTo>
                        <a:pt x="101" y="455"/>
                      </a:lnTo>
                      <a:lnTo>
                        <a:pt x="91" y="457"/>
                      </a:lnTo>
                      <a:lnTo>
                        <a:pt x="80" y="458"/>
                      </a:lnTo>
                      <a:lnTo>
                        <a:pt x="69" y="457"/>
                      </a:lnTo>
                      <a:lnTo>
                        <a:pt x="59" y="454"/>
                      </a:lnTo>
                      <a:lnTo>
                        <a:pt x="50" y="445"/>
                      </a:lnTo>
                      <a:lnTo>
                        <a:pt x="44" y="433"/>
                      </a:lnTo>
                      <a:lnTo>
                        <a:pt x="41" y="414"/>
                      </a:lnTo>
                      <a:lnTo>
                        <a:pt x="41" y="413"/>
                      </a:lnTo>
                      <a:lnTo>
                        <a:pt x="41" y="409"/>
                      </a:lnTo>
                      <a:lnTo>
                        <a:pt x="41" y="403"/>
                      </a:lnTo>
                      <a:lnTo>
                        <a:pt x="39" y="394"/>
                      </a:lnTo>
                      <a:lnTo>
                        <a:pt x="37" y="385"/>
                      </a:lnTo>
                      <a:lnTo>
                        <a:pt x="34" y="375"/>
                      </a:lnTo>
                      <a:lnTo>
                        <a:pt x="29" y="366"/>
                      </a:lnTo>
                      <a:lnTo>
                        <a:pt x="22" y="359"/>
                      </a:lnTo>
                      <a:lnTo>
                        <a:pt x="12" y="351"/>
                      </a:lnTo>
                      <a:lnTo>
                        <a:pt x="0" y="348"/>
                      </a:lnTo>
                      <a:close/>
                    </a:path>
                  </a:pathLst>
                </a:custGeom>
                <a:solidFill>
                  <a:srgbClr val="FFC5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79" name="Freeform 80"/>
                <p:cNvSpPr>
                  <a:spLocks/>
                </p:cNvSpPr>
                <p:nvPr/>
              </p:nvSpPr>
              <p:spPr bwMode="auto">
                <a:xfrm rot="2163528">
                  <a:off x="4109" y="2075"/>
                  <a:ext cx="290" cy="256"/>
                </a:xfrm>
                <a:custGeom>
                  <a:avLst/>
                  <a:gdLst>
                    <a:gd name="T0" fmla="*/ 1 w 515"/>
                    <a:gd name="T1" fmla="*/ 0 h 454"/>
                    <a:gd name="T2" fmla="*/ 1 w 515"/>
                    <a:gd name="T3" fmla="*/ 1 h 454"/>
                    <a:gd name="T4" fmla="*/ 1 w 515"/>
                    <a:gd name="T5" fmla="*/ 1 h 454"/>
                    <a:gd name="T6" fmla="*/ 1 w 515"/>
                    <a:gd name="T7" fmla="*/ 1 h 454"/>
                    <a:gd name="T8" fmla="*/ 1 w 515"/>
                    <a:gd name="T9" fmla="*/ 1 h 454"/>
                    <a:gd name="T10" fmla="*/ 1 w 515"/>
                    <a:gd name="T11" fmla="*/ 1 h 454"/>
                    <a:gd name="T12" fmla="*/ 1 w 515"/>
                    <a:gd name="T13" fmla="*/ 1 h 454"/>
                    <a:gd name="T14" fmla="*/ 1 w 515"/>
                    <a:gd name="T15" fmla="*/ 1 h 454"/>
                    <a:gd name="T16" fmla="*/ 1 w 515"/>
                    <a:gd name="T17" fmla="*/ 1 h 454"/>
                    <a:gd name="T18" fmla="*/ 1 w 515"/>
                    <a:gd name="T19" fmla="*/ 1 h 454"/>
                    <a:gd name="T20" fmla="*/ 1 w 515"/>
                    <a:gd name="T21" fmla="*/ 1 h 454"/>
                    <a:gd name="T22" fmla="*/ 1 w 515"/>
                    <a:gd name="T23" fmla="*/ 1 h 454"/>
                    <a:gd name="T24" fmla="*/ 1 w 515"/>
                    <a:gd name="T25" fmla="*/ 1 h 454"/>
                    <a:gd name="T26" fmla="*/ 1 w 515"/>
                    <a:gd name="T27" fmla="*/ 1 h 454"/>
                    <a:gd name="T28" fmla="*/ 1 w 515"/>
                    <a:gd name="T29" fmla="*/ 1 h 454"/>
                    <a:gd name="T30" fmla="*/ 1 w 515"/>
                    <a:gd name="T31" fmla="*/ 1 h 454"/>
                    <a:gd name="T32" fmla="*/ 1 w 515"/>
                    <a:gd name="T33" fmla="*/ 1 h 454"/>
                    <a:gd name="T34" fmla="*/ 1 w 515"/>
                    <a:gd name="T35" fmla="*/ 1 h 454"/>
                    <a:gd name="T36" fmla="*/ 1 w 515"/>
                    <a:gd name="T37" fmla="*/ 1 h 454"/>
                    <a:gd name="T38" fmla="*/ 1 w 515"/>
                    <a:gd name="T39" fmla="*/ 1 h 454"/>
                    <a:gd name="T40" fmla="*/ 1 w 515"/>
                    <a:gd name="T41" fmla="*/ 1 h 454"/>
                    <a:gd name="T42" fmla="*/ 1 w 515"/>
                    <a:gd name="T43" fmla="*/ 1 h 454"/>
                    <a:gd name="T44" fmla="*/ 1 w 515"/>
                    <a:gd name="T45" fmla="*/ 1 h 454"/>
                    <a:gd name="T46" fmla="*/ 1 w 515"/>
                    <a:gd name="T47" fmla="*/ 1 h 454"/>
                    <a:gd name="T48" fmla="*/ 1 w 515"/>
                    <a:gd name="T49" fmla="*/ 1 h 454"/>
                    <a:gd name="T50" fmla="*/ 1 w 515"/>
                    <a:gd name="T51" fmla="*/ 1 h 454"/>
                    <a:gd name="T52" fmla="*/ 1 w 515"/>
                    <a:gd name="T53" fmla="*/ 1 h 454"/>
                    <a:gd name="T54" fmla="*/ 1 w 515"/>
                    <a:gd name="T55" fmla="*/ 1 h 454"/>
                    <a:gd name="T56" fmla="*/ 1 w 515"/>
                    <a:gd name="T57" fmla="*/ 1 h 454"/>
                    <a:gd name="T58" fmla="*/ 1 w 515"/>
                    <a:gd name="T59" fmla="*/ 1 h 454"/>
                    <a:gd name="T60" fmla="*/ 1 w 515"/>
                    <a:gd name="T61" fmla="*/ 1 h 454"/>
                    <a:gd name="T62" fmla="*/ 1 w 515"/>
                    <a:gd name="T63" fmla="*/ 1 h 454"/>
                    <a:gd name="T64" fmla="*/ 1 w 515"/>
                    <a:gd name="T65" fmla="*/ 1 h 454"/>
                    <a:gd name="T66" fmla="*/ 1 w 515"/>
                    <a:gd name="T67" fmla="*/ 1 h 454"/>
                    <a:gd name="T68" fmla="*/ 1 w 515"/>
                    <a:gd name="T69" fmla="*/ 1 h 454"/>
                    <a:gd name="T70" fmla="*/ 1 w 515"/>
                    <a:gd name="T71" fmla="*/ 1 h 454"/>
                    <a:gd name="T72" fmla="*/ 1 w 515"/>
                    <a:gd name="T73" fmla="*/ 1 h 454"/>
                    <a:gd name="T74" fmla="*/ 1 w 515"/>
                    <a:gd name="T75" fmla="*/ 1 h 454"/>
                    <a:gd name="T76" fmla="*/ 1 w 515"/>
                    <a:gd name="T77" fmla="*/ 1 h 454"/>
                    <a:gd name="T78" fmla="*/ 1 w 515"/>
                    <a:gd name="T79" fmla="*/ 1 h 454"/>
                    <a:gd name="T80" fmla="*/ 1 w 515"/>
                    <a:gd name="T81" fmla="*/ 1 h 454"/>
                    <a:gd name="T82" fmla="*/ 1 w 515"/>
                    <a:gd name="T83" fmla="*/ 1 h 454"/>
                    <a:gd name="T84" fmla="*/ 0 w 515"/>
                    <a:gd name="T85" fmla="*/ 1 h 454"/>
                    <a:gd name="T86" fmla="*/ 0 w 515"/>
                    <a:gd name="T87" fmla="*/ 1 h 4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5" h="454">
                      <a:moveTo>
                        <a:pt x="0" y="344"/>
                      </a:moveTo>
                      <a:lnTo>
                        <a:pt x="72" y="0"/>
                      </a:lnTo>
                      <a:lnTo>
                        <a:pt x="60" y="42"/>
                      </a:lnTo>
                      <a:lnTo>
                        <a:pt x="53" y="79"/>
                      </a:lnTo>
                      <a:lnTo>
                        <a:pt x="50" y="112"/>
                      </a:lnTo>
                      <a:lnTo>
                        <a:pt x="52" y="140"/>
                      </a:lnTo>
                      <a:lnTo>
                        <a:pt x="54" y="165"/>
                      </a:lnTo>
                      <a:lnTo>
                        <a:pt x="59" y="186"/>
                      </a:lnTo>
                      <a:lnTo>
                        <a:pt x="65" y="201"/>
                      </a:lnTo>
                      <a:lnTo>
                        <a:pt x="69" y="212"/>
                      </a:lnTo>
                      <a:lnTo>
                        <a:pt x="73" y="219"/>
                      </a:lnTo>
                      <a:lnTo>
                        <a:pt x="74" y="221"/>
                      </a:lnTo>
                      <a:lnTo>
                        <a:pt x="86" y="214"/>
                      </a:lnTo>
                      <a:lnTo>
                        <a:pt x="96" y="200"/>
                      </a:lnTo>
                      <a:lnTo>
                        <a:pt x="105" y="181"/>
                      </a:lnTo>
                      <a:lnTo>
                        <a:pt x="112" y="159"/>
                      </a:lnTo>
                      <a:lnTo>
                        <a:pt x="119" y="136"/>
                      </a:lnTo>
                      <a:lnTo>
                        <a:pt x="124" y="113"/>
                      </a:lnTo>
                      <a:lnTo>
                        <a:pt x="128" y="93"/>
                      </a:lnTo>
                      <a:lnTo>
                        <a:pt x="131" y="75"/>
                      </a:lnTo>
                      <a:lnTo>
                        <a:pt x="133" y="64"/>
                      </a:lnTo>
                      <a:lnTo>
                        <a:pt x="134" y="60"/>
                      </a:lnTo>
                      <a:lnTo>
                        <a:pt x="123" y="114"/>
                      </a:lnTo>
                      <a:lnTo>
                        <a:pt x="119" y="157"/>
                      </a:lnTo>
                      <a:lnTo>
                        <a:pt x="119" y="188"/>
                      </a:lnTo>
                      <a:lnTo>
                        <a:pt x="123" y="209"/>
                      </a:lnTo>
                      <a:lnTo>
                        <a:pt x="129" y="224"/>
                      </a:lnTo>
                      <a:lnTo>
                        <a:pt x="137" y="232"/>
                      </a:lnTo>
                      <a:lnTo>
                        <a:pt x="146" y="236"/>
                      </a:lnTo>
                      <a:lnTo>
                        <a:pt x="153" y="236"/>
                      </a:lnTo>
                      <a:lnTo>
                        <a:pt x="158" y="234"/>
                      </a:lnTo>
                      <a:lnTo>
                        <a:pt x="159" y="234"/>
                      </a:lnTo>
                      <a:lnTo>
                        <a:pt x="172" y="227"/>
                      </a:lnTo>
                      <a:lnTo>
                        <a:pt x="185" y="215"/>
                      </a:lnTo>
                      <a:lnTo>
                        <a:pt x="198" y="199"/>
                      </a:lnTo>
                      <a:lnTo>
                        <a:pt x="210" y="181"/>
                      </a:lnTo>
                      <a:lnTo>
                        <a:pt x="222" y="161"/>
                      </a:lnTo>
                      <a:lnTo>
                        <a:pt x="234" y="142"/>
                      </a:lnTo>
                      <a:lnTo>
                        <a:pt x="242" y="125"/>
                      </a:lnTo>
                      <a:lnTo>
                        <a:pt x="249" y="111"/>
                      </a:lnTo>
                      <a:lnTo>
                        <a:pt x="254" y="101"/>
                      </a:lnTo>
                      <a:lnTo>
                        <a:pt x="257" y="98"/>
                      </a:lnTo>
                      <a:lnTo>
                        <a:pt x="216" y="187"/>
                      </a:lnTo>
                      <a:lnTo>
                        <a:pt x="206" y="213"/>
                      </a:lnTo>
                      <a:lnTo>
                        <a:pt x="203" y="231"/>
                      </a:lnTo>
                      <a:lnTo>
                        <a:pt x="205" y="243"/>
                      </a:lnTo>
                      <a:lnTo>
                        <a:pt x="212" y="250"/>
                      </a:lnTo>
                      <a:lnTo>
                        <a:pt x="223" y="253"/>
                      </a:lnTo>
                      <a:lnTo>
                        <a:pt x="235" y="252"/>
                      </a:lnTo>
                      <a:lnTo>
                        <a:pt x="246" y="251"/>
                      </a:lnTo>
                      <a:lnTo>
                        <a:pt x="257" y="247"/>
                      </a:lnTo>
                      <a:lnTo>
                        <a:pt x="264" y="245"/>
                      </a:lnTo>
                      <a:lnTo>
                        <a:pt x="266" y="244"/>
                      </a:lnTo>
                      <a:lnTo>
                        <a:pt x="515" y="44"/>
                      </a:lnTo>
                      <a:lnTo>
                        <a:pt x="277" y="259"/>
                      </a:lnTo>
                      <a:lnTo>
                        <a:pt x="279" y="275"/>
                      </a:lnTo>
                      <a:lnTo>
                        <a:pt x="292" y="281"/>
                      </a:lnTo>
                      <a:lnTo>
                        <a:pt x="313" y="280"/>
                      </a:lnTo>
                      <a:lnTo>
                        <a:pt x="338" y="272"/>
                      </a:lnTo>
                      <a:lnTo>
                        <a:pt x="366" y="260"/>
                      </a:lnTo>
                      <a:lnTo>
                        <a:pt x="394" y="246"/>
                      </a:lnTo>
                      <a:lnTo>
                        <a:pt x="420" y="232"/>
                      </a:lnTo>
                      <a:lnTo>
                        <a:pt x="441" y="220"/>
                      </a:lnTo>
                      <a:lnTo>
                        <a:pt x="456" y="212"/>
                      </a:lnTo>
                      <a:lnTo>
                        <a:pt x="461" y="208"/>
                      </a:lnTo>
                      <a:lnTo>
                        <a:pt x="116" y="445"/>
                      </a:lnTo>
                      <a:lnTo>
                        <a:pt x="114" y="446"/>
                      </a:lnTo>
                      <a:lnTo>
                        <a:pt x="109" y="448"/>
                      </a:lnTo>
                      <a:lnTo>
                        <a:pt x="100" y="451"/>
                      </a:lnTo>
                      <a:lnTo>
                        <a:pt x="91" y="453"/>
                      </a:lnTo>
                      <a:lnTo>
                        <a:pt x="80" y="454"/>
                      </a:lnTo>
                      <a:lnTo>
                        <a:pt x="69" y="453"/>
                      </a:lnTo>
                      <a:lnTo>
                        <a:pt x="59" y="449"/>
                      </a:lnTo>
                      <a:lnTo>
                        <a:pt x="50" y="441"/>
                      </a:lnTo>
                      <a:lnTo>
                        <a:pt x="44" y="429"/>
                      </a:lnTo>
                      <a:lnTo>
                        <a:pt x="42" y="411"/>
                      </a:lnTo>
                      <a:lnTo>
                        <a:pt x="42" y="409"/>
                      </a:lnTo>
                      <a:lnTo>
                        <a:pt x="41" y="406"/>
                      </a:lnTo>
                      <a:lnTo>
                        <a:pt x="41" y="398"/>
                      </a:lnTo>
                      <a:lnTo>
                        <a:pt x="40" y="390"/>
                      </a:lnTo>
                      <a:lnTo>
                        <a:pt x="37" y="381"/>
                      </a:lnTo>
                      <a:lnTo>
                        <a:pt x="34" y="371"/>
                      </a:lnTo>
                      <a:lnTo>
                        <a:pt x="29" y="363"/>
                      </a:lnTo>
                      <a:lnTo>
                        <a:pt x="22" y="354"/>
                      </a:lnTo>
                      <a:lnTo>
                        <a:pt x="12" y="348"/>
                      </a:lnTo>
                      <a:lnTo>
                        <a:pt x="0" y="345"/>
                      </a:lnTo>
                      <a:lnTo>
                        <a:pt x="0" y="344"/>
                      </a:lnTo>
                      <a:close/>
                    </a:path>
                  </a:pathLst>
                </a:custGeom>
                <a:solidFill>
                  <a:srgbClr val="FFC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0" name="Freeform 81"/>
                <p:cNvSpPr>
                  <a:spLocks/>
                </p:cNvSpPr>
                <p:nvPr/>
              </p:nvSpPr>
              <p:spPr bwMode="auto">
                <a:xfrm rot="2163528">
                  <a:off x="4110" y="2076"/>
                  <a:ext cx="287" cy="254"/>
                </a:xfrm>
                <a:custGeom>
                  <a:avLst/>
                  <a:gdLst>
                    <a:gd name="T0" fmla="*/ 1 w 510"/>
                    <a:gd name="T1" fmla="*/ 0 h 449"/>
                    <a:gd name="T2" fmla="*/ 1 w 510"/>
                    <a:gd name="T3" fmla="*/ 1 h 449"/>
                    <a:gd name="T4" fmla="*/ 1 w 510"/>
                    <a:gd name="T5" fmla="*/ 1 h 449"/>
                    <a:gd name="T6" fmla="*/ 1 w 510"/>
                    <a:gd name="T7" fmla="*/ 1 h 449"/>
                    <a:gd name="T8" fmla="*/ 1 w 510"/>
                    <a:gd name="T9" fmla="*/ 1 h 449"/>
                    <a:gd name="T10" fmla="*/ 1 w 510"/>
                    <a:gd name="T11" fmla="*/ 1 h 449"/>
                    <a:gd name="T12" fmla="*/ 1 w 510"/>
                    <a:gd name="T13" fmla="*/ 1 h 449"/>
                    <a:gd name="T14" fmla="*/ 1 w 510"/>
                    <a:gd name="T15" fmla="*/ 1 h 449"/>
                    <a:gd name="T16" fmla="*/ 1 w 510"/>
                    <a:gd name="T17" fmla="*/ 1 h 449"/>
                    <a:gd name="T18" fmla="*/ 1 w 510"/>
                    <a:gd name="T19" fmla="*/ 1 h 449"/>
                    <a:gd name="T20" fmla="*/ 1 w 510"/>
                    <a:gd name="T21" fmla="*/ 1 h 449"/>
                    <a:gd name="T22" fmla="*/ 1 w 510"/>
                    <a:gd name="T23" fmla="*/ 1 h 449"/>
                    <a:gd name="T24" fmla="*/ 1 w 510"/>
                    <a:gd name="T25" fmla="*/ 1 h 449"/>
                    <a:gd name="T26" fmla="*/ 1 w 510"/>
                    <a:gd name="T27" fmla="*/ 1 h 449"/>
                    <a:gd name="T28" fmla="*/ 1 w 510"/>
                    <a:gd name="T29" fmla="*/ 1 h 449"/>
                    <a:gd name="T30" fmla="*/ 1 w 510"/>
                    <a:gd name="T31" fmla="*/ 1 h 449"/>
                    <a:gd name="T32" fmla="*/ 1 w 510"/>
                    <a:gd name="T33" fmla="*/ 1 h 449"/>
                    <a:gd name="T34" fmla="*/ 1 w 510"/>
                    <a:gd name="T35" fmla="*/ 1 h 449"/>
                    <a:gd name="T36" fmla="*/ 1 w 510"/>
                    <a:gd name="T37" fmla="*/ 1 h 449"/>
                    <a:gd name="T38" fmla="*/ 1 w 510"/>
                    <a:gd name="T39" fmla="*/ 1 h 449"/>
                    <a:gd name="T40" fmla="*/ 1 w 510"/>
                    <a:gd name="T41" fmla="*/ 1 h 449"/>
                    <a:gd name="T42" fmla="*/ 1 w 510"/>
                    <a:gd name="T43" fmla="*/ 1 h 449"/>
                    <a:gd name="T44" fmla="*/ 1 w 510"/>
                    <a:gd name="T45" fmla="*/ 1 h 449"/>
                    <a:gd name="T46" fmla="*/ 1 w 510"/>
                    <a:gd name="T47" fmla="*/ 1 h 449"/>
                    <a:gd name="T48" fmla="*/ 1 w 510"/>
                    <a:gd name="T49" fmla="*/ 1 h 449"/>
                    <a:gd name="T50" fmla="*/ 1 w 510"/>
                    <a:gd name="T51" fmla="*/ 1 h 449"/>
                    <a:gd name="T52" fmla="*/ 1 w 510"/>
                    <a:gd name="T53" fmla="*/ 1 h 449"/>
                    <a:gd name="T54" fmla="*/ 1 w 510"/>
                    <a:gd name="T55" fmla="*/ 1 h 449"/>
                    <a:gd name="T56" fmla="*/ 1 w 510"/>
                    <a:gd name="T57" fmla="*/ 1 h 449"/>
                    <a:gd name="T58" fmla="*/ 1 w 510"/>
                    <a:gd name="T59" fmla="*/ 1 h 449"/>
                    <a:gd name="T60" fmla="*/ 1 w 510"/>
                    <a:gd name="T61" fmla="*/ 1 h 449"/>
                    <a:gd name="T62" fmla="*/ 1 w 510"/>
                    <a:gd name="T63" fmla="*/ 1 h 449"/>
                    <a:gd name="T64" fmla="*/ 1 w 510"/>
                    <a:gd name="T65" fmla="*/ 1 h 449"/>
                    <a:gd name="T66" fmla="*/ 1 w 510"/>
                    <a:gd name="T67" fmla="*/ 1 h 449"/>
                    <a:gd name="T68" fmla="*/ 1 w 510"/>
                    <a:gd name="T69" fmla="*/ 1 h 449"/>
                    <a:gd name="T70" fmla="*/ 1 w 510"/>
                    <a:gd name="T71" fmla="*/ 1 h 449"/>
                    <a:gd name="T72" fmla="*/ 1 w 510"/>
                    <a:gd name="T73" fmla="*/ 1 h 449"/>
                    <a:gd name="T74" fmla="*/ 1 w 510"/>
                    <a:gd name="T75" fmla="*/ 1 h 449"/>
                    <a:gd name="T76" fmla="*/ 1 w 510"/>
                    <a:gd name="T77" fmla="*/ 1 h 449"/>
                    <a:gd name="T78" fmla="*/ 1 w 510"/>
                    <a:gd name="T79" fmla="*/ 1 h 449"/>
                    <a:gd name="T80" fmla="*/ 1 w 510"/>
                    <a:gd name="T81" fmla="*/ 1 h 449"/>
                    <a:gd name="T82" fmla="*/ 1 w 510"/>
                    <a:gd name="T83" fmla="*/ 1 h 449"/>
                    <a:gd name="T84" fmla="*/ 0 w 510"/>
                    <a:gd name="T85" fmla="*/ 1 h 4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10" h="449">
                      <a:moveTo>
                        <a:pt x="0" y="340"/>
                      </a:moveTo>
                      <a:lnTo>
                        <a:pt x="70" y="0"/>
                      </a:lnTo>
                      <a:lnTo>
                        <a:pt x="58" y="41"/>
                      </a:lnTo>
                      <a:lnTo>
                        <a:pt x="51" y="78"/>
                      </a:lnTo>
                      <a:lnTo>
                        <a:pt x="48" y="110"/>
                      </a:lnTo>
                      <a:lnTo>
                        <a:pt x="50" y="139"/>
                      </a:lnTo>
                      <a:lnTo>
                        <a:pt x="52" y="164"/>
                      </a:lnTo>
                      <a:lnTo>
                        <a:pt x="57" y="183"/>
                      </a:lnTo>
                      <a:lnTo>
                        <a:pt x="63" y="199"/>
                      </a:lnTo>
                      <a:lnTo>
                        <a:pt x="67" y="210"/>
                      </a:lnTo>
                      <a:lnTo>
                        <a:pt x="71" y="217"/>
                      </a:lnTo>
                      <a:lnTo>
                        <a:pt x="72" y="220"/>
                      </a:lnTo>
                      <a:lnTo>
                        <a:pt x="84" y="211"/>
                      </a:lnTo>
                      <a:lnTo>
                        <a:pt x="94" y="198"/>
                      </a:lnTo>
                      <a:lnTo>
                        <a:pt x="102" y="179"/>
                      </a:lnTo>
                      <a:lnTo>
                        <a:pt x="110" y="158"/>
                      </a:lnTo>
                      <a:lnTo>
                        <a:pt x="116" y="135"/>
                      </a:lnTo>
                      <a:lnTo>
                        <a:pt x="122" y="113"/>
                      </a:lnTo>
                      <a:lnTo>
                        <a:pt x="126" y="91"/>
                      </a:lnTo>
                      <a:lnTo>
                        <a:pt x="128" y="75"/>
                      </a:lnTo>
                      <a:lnTo>
                        <a:pt x="131" y="63"/>
                      </a:lnTo>
                      <a:lnTo>
                        <a:pt x="131" y="59"/>
                      </a:lnTo>
                      <a:lnTo>
                        <a:pt x="121" y="114"/>
                      </a:lnTo>
                      <a:lnTo>
                        <a:pt x="116" y="155"/>
                      </a:lnTo>
                      <a:lnTo>
                        <a:pt x="116" y="186"/>
                      </a:lnTo>
                      <a:lnTo>
                        <a:pt x="121" y="208"/>
                      </a:lnTo>
                      <a:lnTo>
                        <a:pt x="127" y="222"/>
                      </a:lnTo>
                      <a:lnTo>
                        <a:pt x="134" y="229"/>
                      </a:lnTo>
                      <a:lnTo>
                        <a:pt x="143" y="233"/>
                      </a:lnTo>
                      <a:lnTo>
                        <a:pt x="150" y="233"/>
                      </a:lnTo>
                      <a:lnTo>
                        <a:pt x="154" y="233"/>
                      </a:lnTo>
                      <a:lnTo>
                        <a:pt x="157" y="232"/>
                      </a:lnTo>
                      <a:lnTo>
                        <a:pt x="169" y="224"/>
                      </a:lnTo>
                      <a:lnTo>
                        <a:pt x="182" y="213"/>
                      </a:lnTo>
                      <a:lnTo>
                        <a:pt x="195" y="197"/>
                      </a:lnTo>
                      <a:lnTo>
                        <a:pt x="207" y="179"/>
                      </a:lnTo>
                      <a:lnTo>
                        <a:pt x="219" y="159"/>
                      </a:lnTo>
                      <a:lnTo>
                        <a:pt x="230" y="140"/>
                      </a:lnTo>
                      <a:lnTo>
                        <a:pt x="239" y="123"/>
                      </a:lnTo>
                      <a:lnTo>
                        <a:pt x="246" y="109"/>
                      </a:lnTo>
                      <a:lnTo>
                        <a:pt x="251" y="100"/>
                      </a:lnTo>
                      <a:lnTo>
                        <a:pt x="252" y="96"/>
                      </a:lnTo>
                      <a:lnTo>
                        <a:pt x="213" y="185"/>
                      </a:lnTo>
                      <a:lnTo>
                        <a:pt x="203" y="211"/>
                      </a:lnTo>
                      <a:lnTo>
                        <a:pt x="200" y="229"/>
                      </a:lnTo>
                      <a:lnTo>
                        <a:pt x="202" y="241"/>
                      </a:lnTo>
                      <a:lnTo>
                        <a:pt x="209" y="248"/>
                      </a:lnTo>
                      <a:lnTo>
                        <a:pt x="220" y="251"/>
                      </a:lnTo>
                      <a:lnTo>
                        <a:pt x="231" y="251"/>
                      </a:lnTo>
                      <a:lnTo>
                        <a:pt x="243" y="248"/>
                      </a:lnTo>
                      <a:lnTo>
                        <a:pt x="253" y="246"/>
                      </a:lnTo>
                      <a:lnTo>
                        <a:pt x="260" y="243"/>
                      </a:lnTo>
                      <a:lnTo>
                        <a:pt x="263" y="242"/>
                      </a:lnTo>
                      <a:lnTo>
                        <a:pt x="510" y="44"/>
                      </a:lnTo>
                      <a:lnTo>
                        <a:pt x="272" y="258"/>
                      </a:lnTo>
                      <a:lnTo>
                        <a:pt x="276" y="273"/>
                      </a:lnTo>
                      <a:lnTo>
                        <a:pt x="288" y="279"/>
                      </a:lnTo>
                      <a:lnTo>
                        <a:pt x="308" y="277"/>
                      </a:lnTo>
                      <a:lnTo>
                        <a:pt x="333" y="270"/>
                      </a:lnTo>
                      <a:lnTo>
                        <a:pt x="361" y="258"/>
                      </a:lnTo>
                      <a:lnTo>
                        <a:pt x="389" y="245"/>
                      </a:lnTo>
                      <a:lnTo>
                        <a:pt x="414" y="230"/>
                      </a:lnTo>
                      <a:lnTo>
                        <a:pt x="436" y="218"/>
                      </a:lnTo>
                      <a:lnTo>
                        <a:pt x="450" y="209"/>
                      </a:lnTo>
                      <a:lnTo>
                        <a:pt x="456" y="205"/>
                      </a:lnTo>
                      <a:lnTo>
                        <a:pt x="114" y="440"/>
                      </a:lnTo>
                      <a:lnTo>
                        <a:pt x="112" y="441"/>
                      </a:lnTo>
                      <a:lnTo>
                        <a:pt x="107" y="443"/>
                      </a:lnTo>
                      <a:lnTo>
                        <a:pt x="98" y="445"/>
                      </a:lnTo>
                      <a:lnTo>
                        <a:pt x="89" y="448"/>
                      </a:lnTo>
                      <a:lnTo>
                        <a:pt x="78" y="449"/>
                      </a:lnTo>
                      <a:lnTo>
                        <a:pt x="67" y="448"/>
                      </a:lnTo>
                      <a:lnTo>
                        <a:pt x="58" y="444"/>
                      </a:lnTo>
                      <a:lnTo>
                        <a:pt x="50" y="436"/>
                      </a:lnTo>
                      <a:lnTo>
                        <a:pt x="44" y="424"/>
                      </a:lnTo>
                      <a:lnTo>
                        <a:pt x="41" y="406"/>
                      </a:lnTo>
                      <a:lnTo>
                        <a:pt x="41" y="405"/>
                      </a:lnTo>
                      <a:lnTo>
                        <a:pt x="41" y="400"/>
                      </a:lnTo>
                      <a:lnTo>
                        <a:pt x="40" y="393"/>
                      </a:lnTo>
                      <a:lnTo>
                        <a:pt x="39" y="385"/>
                      </a:lnTo>
                      <a:lnTo>
                        <a:pt x="36" y="377"/>
                      </a:lnTo>
                      <a:lnTo>
                        <a:pt x="33" y="367"/>
                      </a:lnTo>
                      <a:lnTo>
                        <a:pt x="27" y="358"/>
                      </a:lnTo>
                      <a:lnTo>
                        <a:pt x="21" y="350"/>
                      </a:lnTo>
                      <a:lnTo>
                        <a:pt x="11" y="343"/>
                      </a:lnTo>
                      <a:lnTo>
                        <a:pt x="0" y="340"/>
                      </a:lnTo>
                      <a:close/>
                    </a:path>
                  </a:pathLst>
                </a:custGeom>
                <a:solidFill>
                  <a:srgbClr val="FFCB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1" name="Freeform 82"/>
                <p:cNvSpPr>
                  <a:spLocks/>
                </p:cNvSpPr>
                <p:nvPr/>
              </p:nvSpPr>
              <p:spPr bwMode="auto">
                <a:xfrm rot="2163528">
                  <a:off x="4111" y="2077"/>
                  <a:ext cx="283" cy="250"/>
                </a:xfrm>
                <a:custGeom>
                  <a:avLst/>
                  <a:gdLst>
                    <a:gd name="T0" fmla="*/ 1 w 505"/>
                    <a:gd name="T1" fmla="*/ 0 h 445"/>
                    <a:gd name="T2" fmla="*/ 1 w 505"/>
                    <a:gd name="T3" fmla="*/ 1 h 445"/>
                    <a:gd name="T4" fmla="*/ 1 w 505"/>
                    <a:gd name="T5" fmla="*/ 1 h 445"/>
                    <a:gd name="T6" fmla="*/ 1 w 505"/>
                    <a:gd name="T7" fmla="*/ 1 h 445"/>
                    <a:gd name="T8" fmla="*/ 1 w 505"/>
                    <a:gd name="T9" fmla="*/ 1 h 445"/>
                    <a:gd name="T10" fmla="*/ 1 w 505"/>
                    <a:gd name="T11" fmla="*/ 1 h 445"/>
                    <a:gd name="T12" fmla="*/ 1 w 505"/>
                    <a:gd name="T13" fmla="*/ 1 h 445"/>
                    <a:gd name="T14" fmla="*/ 1 w 505"/>
                    <a:gd name="T15" fmla="*/ 1 h 445"/>
                    <a:gd name="T16" fmla="*/ 1 w 505"/>
                    <a:gd name="T17" fmla="*/ 1 h 445"/>
                    <a:gd name="T18" fmla="*/ 1 w 505"/>
                    <a:gd name="T19" fmla="*/ 1 h 445"/>
                    <a:gd name="T20" fmla="*/ 1 w 505"/>
                    <a:gd name="T21" fmla="*/ 1 h 445"/>
                    <a:gd name="T22" fmla="*/ 1 w 505"/>
                    <a:gd name="T23" fmla="*/ 1 h 445"/>
                    <a:gd name="T24" fmla="*/ 1 w 505"/>
                    <a:gd name="T25" fmla="*/ 1 h 445"/>
                    <a:gd name="T26" fmla="*/ 1 w 505"/>
                    <a:gd name="T27" fmla="*/ 1 h 445"/>
                    <a:gd name="T28" fmla="*/ 1 w 505"/>
                    <a:gd name="T29" fmla="*/ 1 h 445"/>
                    <a:gd name="T30" fmla="*/ 1 w 505"/>
                    <a:gd name="T31" fmla="*/ 1 h 445"/>
                    <a:gd name="T32" fmla="*/ 1 w 505"/>
                    <a:gd name="T33" fmla="*/ 1 h 445"/>
                    <a:gd name="T34" fmla="*/ 1 w 505"/>
                    <a:gd name="T35" fmla="*/ 1 h 445"/>
                    <a:gd name="T36" fmla="*/ 1 w 505"/>
                    <a:gd name="T37" fmla="*/ 1 h 445"/>
                    <a:gd name="T38" fmla="*/ 1 w 505"/>
                    <a:gd name="T39" fmla="*/ 1 h 445"/>
                    <a:gd name="T40" fmla="*/ 1 w 505"/>
                    <a:gd name="T41" fmla="*/ 1 h 445"/>
                    <a:gd name="T42" fmla="*/ 1 w 505"/>
                    <a:gd name="T43" fmla="*/ 1 h 445"/>
                    <a:gd name="T44" fmla="*/ 1 w 505"/>
                    <a:gd name="T45" fmla="*/ 1 h 445"/>
                    <a:gd name="T46" fmla="*/ 1 w 505"/>
                    <a:gd name="T47" fmla="*/ 1 h 445"/>
                    <a:gd name="T48" fmla="*/ 1 w 505"/>
                    <a:gd name="T49" fmla="*/ 1 h 445"/>
                    <a:gd name="T50" fmla="*/ 1 w 505"/>
                    <a:gd name="T51" fmla="*/ 1 h 445"/>
                    <a:gd name="T52" fmla="*/ 1 w 505"/>
                    <a:gd name="T53" fmla="*/ 1 h 445"/>
                    <a:gd name="T54" fmla="*/ 1 w 505"/>
                    <a:gd name="T55" fmla="*/ 1 h 445"/>
                    <a:gd name="T56" fmla="*/ 1 w 505"/>
                    <a:gd name="T57" fmla="*/ 1 h 445"/>
                    <a:gd name="T58" fmla="*/ 1 w 505"/>
                    <a:gd name="T59" fmla="*/ 1 h 445"/>
                    <a:gd name="T60" fmla="*/ 1 w 505"/>
                    <a:gd name="T61" fmla="*/ 1 h 445"/>
                    <a:gd name="T62" fmla="*/ 1 w 505"/>
                    <a:gd name="T63" fmla="*/ 1 h 445"/>
                    <a:gd name="T64" fmla="*/ 1 w 505"/>
                    <a:gd name="T65" fmla="*/ 1 h 445"/>
                    <a:gd name="T66" fmla="*/ 1 w 505"/>
                    <a:gd name="T67" fmla="*/ 1 h 445"/>
                    <a:gd name="T68" fmla="*/ 1 w 505"/>
                    <a:gd name="T69" fmla="*/ 1 h 445"/>
                    <a:gd name="T70" fmla="*/ 1 w 505"/>
                    <a:gd name="T71" fmla="*/ 1 h 445"/>
                    <a:gd name="T72" fmla="*/ 1 w 505"/>
                    <a:gd name="T73" fmla="*/ 1 h 445"/>
                    <a:gd name="T74" fmla="*/ 1 w 505"/>
                    <a:gd name="T75" fmla="*/ 1 h 445"/>
                    <a:gd name="T76" fmla="*/ 1 w 505"/>
                    <a:gd name="T77" fmla="*/ 1 h 445"/>
                    <a:gd name="T78" fmla="*/ 1 w 505"/>
                    <a:gd name="T79" fmla="*/ 1 h 445"/>
                    <a:gd name="T80" fmla="*/ 1 w 505"/>
                    <a:gd name="T81" fmla="*/ 1 h 445"/>
                    <a:gd name="T82" fmla="*/ 1 w 505"/>
                    <a:gd name="T83" fmla="*/ 1 h 445"/>
                    <a:gd name="T84" fmla="*/ 1 w 505"/>
                    <a:gd name="T85" fmla="*/ 1 h 445"/>
                    <a:gd name="T86" fmla="*/ 0 w 505"/>
                    <a:gd name="T87" fmla="*/ 1 h 4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05" h="445">
                      <a:moveTo>
                        <a:pt x="0" y="336"/>
                      </a:moveTo>
                      <a:lnTo>
                        <a:pt x="69" y="0"/>
                      </a:lnTo>
                      <a:lnTo>
                        <a:pt x="57" y="41"/>
                      </a:lnTo>
                      <a:lnTo>
                        <a:pt x="50" y="78"/>
                      </a:lnTo>
                      <a:lnTo>
                        <a:pt x="47" y="110"/>
                      </a:lnTo>
                      <a:lnTo>
                        <a:pt x="49" y="138"/>
                      </a:lnTo>
                      <a:lnTo>
                        <a:pt x="52" y="163"/>
                      </a:lnTo>
                      <a:lnTo>
                        <a:pt x="56" y="182"/>
                      </a:lnTo>
                      <a:lnTo>
                        <a:pt x="62" y="198"/>
                      </a:lnTo>
                      <a:lnTo>
                        <a:pt x="66" y="210"/>
                      </a:lnTo>
                      <a:lnTo>
                        <a:pt x="70" y="215"/>
                      </a:lnTo>
                      <a:lnTo>
                        <a:pt x="71" y="218"/>
                      </a:lnTo>
                      <a:lnTo>
                        <a:pt x="82" y="211"/>
                      </a:lnTo>
                      <a:lnTo>
                        <a:pt x="93" y="198"/>
                      </a:lnTo>
                      <a:lnTo>
                        <a:pt x="101" y="179"/>
                      </a:lnTo>
                      <a:lnTo>
                        <a:pt x="108" y="157"/>
                      </a:lnTo>
                      <a:lnTo>
                        <a:pt x="115" y="135"/>
                      </a:lnTo>
                      <a:lnTo>
                        <a:pt x="120" y="112"/>
                      </a:lnTo>
                      <a:lnTo>
                        <a:pt x="124" y="92"/>
                      </a:lnTo>
                      <a:lnTo>
                        <a:pt x="127" y="75"/>
                      </a:lnTo>
                      <a:lnTo>
                        <a:pt x="128" y="63"/>
                      </a:lnTo>
                      <a:lnTo>
                        <a:pt x="130" y="60"/>
                      </a:lnTo>
                      <a:lnTo>
                        <a:pt x="119" y="113"/>
                      </a:lnTo>
                      <a:lnTo>
                        <a:pt x="115" y="155"/>
                      </a:lnTo>
                      <a:lnTo>
                        <a:pt x="115" y="186"/>
                      </a:lnTo>
                      <a:lnTo>
                        <a:pt x="119" y="207"/>
                      </a:lnTo>
                      <a:lnTo>
                        <a:pt x="125" y="220"/>
                      </a:lnTo>
                      <a:lnTo>
                        <a:pt x="133" y="229"/>
                      </a:lnTo>
                      <a:lnTo>
                        <a:pt x="140" y="232"/>
                      </a:lnTo>
                      <a:lnTo>
                        <a:pt x="147" y="232"/>
                      </a:lnTo>
                      <a:lnTo>
                        <a:pt x="152" y="231"/>
                      </a:lnTo>
                      <a:lnTo>
                        <a:pt x="155" y="231"/>
                      </a:lnTo>
                      <a:lnTo>
                        <a:pt x="167" y="224"/>
                      </a:lnTo>
                      <a:lnTo>
                        <a:pt x="180" y="212"/>
                      </a:lnTo>
                      <a:lnTo>
                        <a:pt x="193" y="196"/>
                      </a:lnTo>
                      <a:lnTo>
                        <a:pt x="205" y="179"/>
                      </a:lnTo>
                      <a:lnTo>
                        <a:pt x="217" y="158"/>
                      </a:lnTo>
                      <a:lnTo>
                        <a:pt x="227" y="141"/>
                      </a:lnTo>
                      <a:lnTo>
                        <a:pt x="237" y="123"/>
                      </a:lnTo>
                      <a:lnTo>
                        <a:pt x="244" y="110"/>
                      </a:lnTo>
                      <a:lnTo>
                        <a:pt x="248" y="100"/>
                      </a:lnTo>
                      <a:lnTo>
                        <a:pt x="250" y="97"/>
                      </a:lnTo>
                      <a:lnTo>
                        <a:pt x="211" y="185"/>
                      </a:lnTo>
                      <a:lnTo>
                        <a:pt x="200" y="210"/>
                      </a:lnTo>
                      <a:lnTo>
                        <a:pt x="198" y="229"/>
                      </a:lnTo>
                      <a:lnTo>
                        <a:pt x="200" y="239"/>
                      </a:lnTo>
                      <a:lnTo>
                        <a:pt x="207" y="246"/>
                      </a:lnTo>
                      <a:lnTo>
                        <a:pt x="217" y="249"/>
                      </a:lnTo>
                      <a:lnTo>
                        <a:pt x="229" y="249"/>
                      </a:lnTo>
                      <a:lnTo>
                        <a:pt x="240" y="246"/>
                      </a:lnTo>
                      <a:lnTo>
                        <a:pt x="250" y="244"/>
                      </a:lnTo>
                      <a:lnTo>
                        <a:pt x="257" y="242"/>
                      </a:lnTo>
                      <a:lnTo>
                        <a:pt x="259" y="240"/>
                      </a:lnTo>
                      <a:lnTo>
                        <a:pt x="505" y="44"/>
                      </a:lnTo>
                      <a:lnTo>
                        <a:pt x="269" y="256"/>
                      </a:lnTo>
                      <a:lnTo>
                        <a:pt x="273" y="271"/>
                      </a:lnTo>
                      <a:lnTo>
                        <a:pt x="286" y="277"/>
                      </a:lnTo>
                      <a:lnTo>
                        <a:pt x="305" y="275"/>
                      </a:lnTo>
                      <a:lnTo>
                        <a:pt x="330" y="268"/>
                      </a:lnTo>
                      <a:lnTo>
                        <a:pt x="357" y="256"/>
                      </a:lnTo>
                      <a:lnTo>
                        <a:pt x="385" y="243"/>
                      </a:lnTo>
                      <a:lnTo>
                        <a:pt x="411" y="229"/>
                      </a:lnTo>
                      <a:lnTo>
                        <a:pt x="431" y="217"/>
                      </a:lnTo>
                      <a:lnTo>
                        <a:pt x="445" y="208"/>
                      </a:lnTo>
                      <a:lnTo>
                        <a:pt x="451" y="205"/>
                      </a:lnTo>
                      <a:lnTo>
                        <a:pt x="113" y="437"/>
                      </a:lnTo>
                      <a:lnTo>
                        <a:pt x="111" y="437"/>
                      </a:lnTo>
                      <a:lnTo>
                        <a:pt x="106" y="439"/>
                      </a:lnTo>
                      <a:lnTo>
                        <a:pt x="97" y="441"/>
                      </a:lnTo>
                      <a:lnTo>
                        <a:pt x="88" y="444"/>
                      </a:lnTo>
                      <a:lnTo>
                        <a:pt x="78" y="445"/>
                      </a:lnTo>
                      <a:lnTo>
                        <a:pt x="68" y="444"/>
                      </a:lnTo>
                      <a:lnTo>
                        <a:pt x="58" y="440"/>
                      </a:lnTo>
                      <a:lnTo>
                        <a:pt x="50" y="432"/>
                      </a:lnTo>
                      <a:lnTo>
                        <a:pt x="44" y="420"/>
                      </a:lnTo>
                      <a:lnTo>
                        <a:pt x="41" y="402"/>
                      </a:lnTo>
                      <a:lnTo>
                        <a:pt x="41" y="401"/>
                      </a:lnTo>
                      <a:lnTo>
                        <a:pt x="41" y="396"/>
                      </a:lnTo>
                      <a:lnTo>
                        <a:pt x="40" y="390"/>
                      </a:lnTo>
                      <a:lnTo>
                        <a:pt x="39" y="382"/>
                      </a:lnTo>
                      <a:lnTo>
                        <a:pt x="37" y="372"/>
                      </a:lnTo>
                      <a:lnTo>
                        <a:pt x="33" y="363"/>
                      </a:lnTo>
                      <a:lnTo>
                        <a:pt x="27" y="355"/>
                      </a:lnTo>
                      <a:lnTo>
                        <a:pt x="21" y="346"/>
                      </a:lnTo>
                      <a:lnTo>
                        <a:pt x="12" y="340"/>
                      </a:lnTo>
                      <a:lnTo>
                        <a:pt x="1" y="337"/>
                      </a:lnTo>
                      <a:lnTo>
                        <a:pt x="0" y="336"/>
                      </a:lnTo>
                      <a:close/>
                    </a:path>
                  </a:pathLst>
                </a:custGeom>
                <a:solidFill>
                  <a:srgbClr val="FFC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2" name="Freeform 83"/>
                <p:cNvSpPr>
                  <a:spLocks/>
                </p:cNvSpPr>
                <p:nvPr/>
              </p:nvSpPr>
              <p:spPr bwMode="auto">
                <a:xfrm rot="2163528">
                  <a:off x="4111" y="2081"/>
                  <a:ext cx="281" cy="246"/>
                </a:xfrm>
                <a:custGeom>
                  <a:avLst/>
                  <a:gdLst>
                    <a:gd name="T0" fmla="*/ 1 w 500"/>
                    <a:gd name="T1" fmla="*/ 0 h 439"/>
                    <a:gd name="T2" fmla="*/ 1 w 500"/>
                    <a:gd name="T3" fmla="*/ 1 h 439"/>
                    <a:gd name="T4" fmla="*/ 1 w 500"/>
                    <a:gd name="T5" fmla="*/ 1 h 439"/>
                    <a:gd name="T6" fmla="*/ 1 w 500"/>
                    <a:gd name="T7" fmla="*/ 1 h 439"/>
                    <a:gd name="T8" fmla="*/ 1 w 500"/>
                    <a:gd name="T9" fmla="*/ 1 h 439"/>
                    <a:gd name="T10" fmla="*/ 1 w 500"/>
                    <a:gd name="T11" fmla="*/ 1 h 439"/>
                    <a:gd name="T12" fmla="*/ 1 w 500"/>
                    <a:gd name="T13" fmla="*/ 1 h 439"/>
                    <a:gd name="T14" fmla="*/ 1 w 500"/>
                    <a:gd name="T15" fmla="*/ 1 h 439"/>
                    <a:gd name="T16" fmla="*/ 1 w 500"/>
                    <a:gd name="T17" fmla="*/ 1 h 439"/>
                    <a:gd name="T18" fmla="*/ 1 w 500"/>
                    <a:gd name="T19" fmla="*/ 1 h 439"/>
                    <a:gd name="T20" fmla="*/ 1 w 500"/>
                    <a:gd name="T21" fmla="*/ 1 h 439"/>
                    <a:gd name="T22" fmla="*/ 1 w 500"/>
                    <a:gd name="T23" fmla="*/ 1 h 439"/>
                    <a:gd name="T24" fmla="*/ 1 w 500"/>
                    <a:gd name="T25" fmla="*/ 1 h 439"/>
                    <a:gd name="T26" fmla="*/ 1 w 500"/>
                    <a:gd name="T27" fmla="*/ 1 h 439"/>
                    <a:gd name="T28" fmla="*/ 1 w 500"/>
                    <a:gd name="T29" fmla="*/ 1 h 439"/>
                    <a:gd name="T30" fmla="*/ 1 w 500"/>
                    <a:gd name="T31" fmla="*/ 1 h 439"/>
                    <a:gd name="T32" fmla="*/ 1 w 500"/>
                    <a:gd name="T33" fmla="*/ 1 h 439"/>
                    <a:gd name="T34" fmla="*/ 1 w 500"/>
                    <a:gd name="T35" fmla="*/ 1 h 439"/>
                    <a:gd name="T36" fmla="*/ 1 w 500"/>
                    <a:gd name="T37" fmla="*/ 1 h 439"/>
                    <a:gd name="T38" fmla="*/ 1 w 500"/>
                    <a:gd name="T39" fmla="*/ 1 h 439"/>
                    <a:gd name="T40" fmla="*/ 1 w 500"/>
                    <a:gd name="T41" fmla="*/ 1 h 439"/>
                    <a:gd name="T42" fmla="*/ 1 w 500"/>
                    <a:gd name="T43" fmla="*/ 1 h 439"/>
                    <a:gd name="T44" fmla="*/ 1 w 500"/>
                    <a:gd name="T45" fmla="*/ 1 h 439"/>
                    <a:gd name="T46" fmla="*/ 1 w 500"/>
                    <a:gd name="T47" fmla="*/ 1 h 439"/>
                    <a:gd name="T48" fmla="*/ 1 w 500"/>
                    <a:gd name="T49" fmla="*/ 1 h 439"/>
                    <a:gd name="T50" fmla="*/ 1 w 500"/>
                    <a:gd name="T51" fmla="*/ 1 h 439"/>
                    <a:gd name="T52" fmla="*/ 1 w 500"/>
                    <a:gd name="T53" fmla="*/ 1 h 439"/>
                    <a:gd name="T54" fmla="*/ 1 w 500"/>
                    <a:gd name="T55" fmla="*/ 1 h 439"/>
                    <a:gd name="T56" fmla="*/ 1 w 500"/>
                    <a:gd name="T57" fmla="*/ 1 h 439"/>
                    <a:gd name="T58" fmla="*/ 1 w 500"/>
                    <a:gd name="T59" fmla="*/ 1 h 439"/>
                    <a:gd name="T60" fmla="*/ 1 w 500"/>
                    <a:gd name="T61" fmla="*/ 1 h 439"/>
                    <a:gd name="T62" fmla="*/ 1 w 500"/>
                    <a:gd name="T63" fmla="*/ 1 h 439"/>
                    <a:gd name="T64" fmla="*/ 1 w 500"/>
                    <a:gd name="T65" fmla="*/ 1 h 439"/>
                    <a:gd name="T66" fmla="*/ 1 w 500"/>
                    <a:gd name="T67" fmla="*/ 1 h 439"/>
                    <a:gd name="T68" fmla="*/ 1 w 500"/>
                    <a:gd name="T69" fmla="*/ 1 h 439"/>
                    <a:gd name="T70" fmla="*/ 1 w 500"/>
                    <a:gd name="T71" fmla="*/ 1 h 439"/>
                    <a:gd name="T72" fmla="*/ 1 w 500"/>
                    <a:gd name="T73" fmla="*/ 1 h 439"/>
                    <a:gd name="T74" fmla="*/ 1 w 500"/>
                    <a:gd name="T75" fmla="*/ 1 h 439"/>
                    <a:gd name="T76" fmla="*/ 1 w 500"/>
                    <a:gd name="T77" fmla="*/ 1 h 439"/>
                    <a:gd name="T78" fmla="*/ 1 w 500"/>
                    <a:gd name="T79" fmla="*/ 1 h 439"/>
                    <a:gd name="T80" fmla="*/ 1 w 500"/>
                    <a:gd name="T81" fmla="*/ 1 h 439"/>
                    <a:gd name="T82" fmla="*/ 1 w 500"/>
                    <a:gd name="T83" fmla="*/ 1 h 439"/>
                    <a:gd name="T84" fmla="*/ 1 w 500"/>
                    <a:gd name="T85" fmla="*/ 1 h 439"/>
                    <a:gd name="T86" fmla="*/ 0 w 500"/>
                    <a:gd name="T87" fmla="*/ 1 h 4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00" h="439">
                      <a:moveTo>
                        <a:pt x="0" y="331"/>
                      </a:moveTo>
                      <a:lnTo>
                        <a:pt x="68" y="0"/>
                      </a:lnTo>
                      <a:lnTo>
                        <a:pt x="56" y="39"/>
                      </a:lnTo>
                      <a:lnTo>
                        <a:pt x="49" y="76"/>
                      </a:lnTo>
                      <a:lnTo>
                        <a:pt x="46" y="108"/>
                      </a:lnTo>
                      <a:lnTo>
                        <a:pt x="48" y="136"/>
                      </a:lnTo>
                      <a:lnTo>
                        <a:pt x="51" y="161"/>
                      </a:lnTo>
                      <a:lnTo>
                        <a:pt x="55" y="180"/>
                      </a:lnTo>
                      <a:lnTo>
                        <a:pt x="61" y="195"/>
                      </a:lnTo>
                      <a:lnTo>
                        <a:pt x="65" y="206"/>
                      </a:lnTo>
                      <a:lnTo>
                        <a:pt x="69" y="213"/>
                      </a:lnTo>
                      <a:lnTo>
                        <a:pt x="70" y="215"/>
                      </a:lnTo>
                      <a:lnTo>
                        <a:pt x="81" y="208"/>
                      </a:lnTo>
                      <a:lnTo>
                        <a:pt x="90" y="194"/>
                      </a:lnTo>
                      <a:lnTo>
                        <a:pt x="100" y="176"/>
                      </a:lnTo>
                      <a:lnTo>
                        <a:pt x="107" y="155"/>
                      </a:lnTo>
                      <a:lnTo>
                        <a:pt x="113" y="132"/>
                      </a:lnTo>
                      <a:lnTo>
                        <a:pt x="119" y="109"/>
                      </a:lnTo>
                      <a:lnTo>
                        <a:pt x="123" y="89"/>
                      </a:lnTo>
                      <a:lnTo>
                        <a:pt x="125" y="73"/>
                      </a:lnTo>
                      <a:lnTo>
                        <a:pt x="127" y="62"/>
                      </a:lnTo>
                      <a:lnTo>
                        <a:pt x="127" y="58"/>
                      </a:lnTo>
                      <a:lnTo>
                        <a:pt x="118" y="111"/>
                      </a:lnTo>
                      <a:lnTo>
                        <a:pt x="113" y="152"/>
                      </a:lnTo>
                      <a:lnTo>
                        <a:pt x="114" y="183"/>
                      </a:lnTo>
                      <a:lnTo>
                        <a:pt x="118" y="203"/>
                      </a:lnTo>
                      <a:lnTo>
                        <a:pt x="124" y="218"/>
                      </a:lnTo>
                      <a:lnTo>
                        <a:pt x="131" y="225"/>
                      </a:lnTo>
                      <a:lnTo>
                        <a:pt x="139" y="228"/>
                      </a:lnTo>
                      <a:lnTo>
                        <a:pt x="146" y="228"/>
                      </a:lnTo>
                      <a:lnTo>
                        <a:pt x="151" y="228"/>
                      </a:lnTo>
                      <a:lnTo>
                        <a:pt x="152" y="227"/>
                      </a:lnTo>
                      <a:lnTo>
                        <a:pt x="164" y="221"/>
                      </a:lnTo>
                      <a:lnTo>
                        <a:pt x="177" y="209"/>
                      </a:lnTo>
                      <a:lnTo>
                        <a:pt x="191" y="194"/>
                      </a:lnTo>
                      <a:lnTo>
                        <a:pt x="202" y="176"/>
                      </a:lnTo>
                      <a:lnTo>
                        <a:pt x="214" y="157"/>
                      </a:lnTo>
                      <a:lnTo>
                        <a:pt x="225" y="138"/>
                      </a:lnTo>
                      <a:lnTo>
                        <a:pt x="233" y="121"/>
                      </a:lnTo>
                      <a:lnTo>
                        <a:pt x="241" y="107"/>
                      </a:lnTo>
                      <a:lnTo>
                        <a:pt x="245" y="98"/>
                      </a:lnTo>
                      <a:lnTo>
                        <a:pt x="247" y="94"/>
                      </a:lnTo>
                      <a:lnTo>
                        <a:pt x="208" y="182"/>
                      </a:lnTo>
                      <a:lnTo>
                        <a:pt x="198" y="207"/>
                      </a:lnTo>
                      <a:lnTo>
                        <a:pt x="195" y="225"/>
                      </a:lnTo>
                      <a:lnTo>
                        <a:pt x="198" y="237"/>
                      </a:lnTo>
                      <a:lnTo>
                        <a:pt x="205" y="244"/>
                      </a:lnTo>
                      <a:lnTo>
                        <a:pt x="214" y="246"/>
                      </a:lnTo>
                      <a:lnTo>
                        <a:pt x="226" y="246"/>
                      </a:lnTo>
                      <a:lnTo>
                        <a:pt x="237" y="244"/>
                      </a:lnTo>
                      <a:lnTo>
                        <a:pt x="248" y="241"/>
                      </a:lnTo>
                      <a:lnTo>
                        <a:pt x="255" y="238"/>
                      </a:lnTo>
                      <a:lnTo>
                        <a:pt x="257" y="238"/>
                      </a:lnTo>
                      <a:lnTo>
                        <a:pt x="500" y="42"/>
                      </a:lnTo>
                      <a:lnTo>
                        <a:pt x="267" y="252"/>
                      </a:lnTo>
                      <a:lnTo>
                        <a:pt x="269" y="268"/>
                      </a:lnTo>
                      <a:lnTo>
                        <a:pt x="282" y="273"/>
                      </a:lnTo>
                      <a:lnTo>
                        <a:pt x="301" y="272"/>
                      </a:lnTo>
                      <a:lnTo>
                        <a:pt x="326" y="264"/>
                      </a:lnTo>
                      <a:lnTo>
                        <a:pt x="354" y="253"/>
                      </a:lnTo>
                      <a:lnTo>
                        <a:pt x="381" y="239"/>
                      </a:lnTo>
                      <a:lnTo>
                        <a:pt x="406" y="226"/>
                      </a:lnTo>
                      <a:lnTo>
                        <a:pt x="427" y="214"/>
                      </a:lnTo>
                      <a:lnTo>
                        <a:pt x="441" y="206"/>
                      </a:lnTo>
                      <a:lnTo>
                        <a:pt x="447" y="202"/>
                      </a:lnTo>
                      <a:lnTo>
                        <a:pt x="112" y="430"/>
                      </a:lnTo>
                      <a:lnTo>
                        <a:pt x="110" y="430"/>
                      </a:lnTo>
                      <a:lnTo>
                        <a:pt x="105" y="433"/>
                      </a:lnTo>
                      <a:lnTo>
                        <a:pt x="96" y="435"/>
                      </a:lnTo>
                      <a:lnTo>
                        <a:pt x="88" y="437"/>
                      </a:lnTo>
                      <a:lnTo>
                        <a:pt x="77" y="439"/>
                      </a:lnTo>
                      <a:lnTo>
                        <a:pt x="68" y="437"/>
                      </a:lnTo>
                      <a:lnTo>
                        <a:pt x="58" y="434"/>
                      </a:lnTo>
                      <a:lnTo>
                        <a:pt x="50" y="427"/>
                      </a:lnTo>
                      <a:lnTo>
                        <a:pt x="44" y="414"/>
                      </a:lnTo>
                      <a:lnTo>
                        <a:pt x="42" y="397"/>
                      </a:lnTo>
                      <a:lnTo>
                        <a:pt x="42" y="395"/>
                      </a:lnTo>
                      <a:lnTo>
                        <a:pt x="42" y="391"/>
                      </a:lnTo>
                      <a:lnTo>
                        <a:pt x="40" y="384"/>
                      </a:lnTo>
                      <a:lnTo>
                        <a:pt x="39" y="376"/>
                      </a:lnTo>
                      <a:lnTo>
                        <a:pt x="37" y="367"/>
                      </a:lnTo>
                      <a:lnTo>
                        <a:pt x="33" y="358"/>
                      </a:lnTo>
                      <a:lnTo>
                        <a:pt x="27" y="348"/>
                      </a:lnTo>
                      <a:lnTo>
                        <a:pt x="21" y="341"/>
                      </a:lnTo>
                      <a:lnTo>
                        <a:pt x="12" y="334"/>
                      </a:lnTo>
                      <a:lnTo>
                        <a:pt x="1" y="331"/>
                      </a:lnTo>
                      <a:lnTo>
                        <a:pt x="0" y="331"/>
                      </a:lnTo>
                      <a:close/>
                    </a:path>
                  </a:pathLst>
                </a:custGeom>
                <a:solidFill>
                  <a:srgbClr val="FFD0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3" name="Freeform 84"/>
                <p:cNvSpPr>
                  <a:spLocks/>
                </p:cNvSpPr>
                <p:nvPr/>
              </p:nvSpPr>
              <p:spPr bwMode="auto">
                <a:xfrm rot="2163528">
                  <a:off x="4112" y="2081"/>
                  <a:ext cx="278" cy="244"/>
                </a:xfrm>
                <a:custGeom>
                  <a:avLst/>
                  <a:gdLst>
                    <a:gd name="T0" fmla="*/ 1 w 496"/>
                    <a:gd name="T1" fmla="*/ 0 h 433"/>
                    <a:gd name="T2" fmla="*/ 1 w 496"/>
                    <a:gd name="T3" fmla="*/ 1 h 433"/>
                    <a:gd name="T4" fmla="*/ 1 w 496"/>
                    <a:gd name="T5" fmla="*/ 1 h 433"/>
                    <a:gd name="T6" fmla="*/ 1 w 496"/>
                    <a:gd name="T7" fmla="*/ 1 h 433"/>
                    <a:gd name="T8" fmla="*/ 1 w 496"/>
                    <a:gd name="T9" fmla="*/ 1 h 433"/>
                    <a:gd name="T10" fmla="*/ 1 w 496"/>
                    <a:gd name="T11" fmla="*/ 1 h 433"/>
                    <a:gd name="T12" fmla="*/ 1 w 496"/>
                    <a:gd name="T13" fmla="*/ 1 h 433"/>
                    <a:gd name="T14" fmla="*/ 1 w 496"/>
                    <a:gd name="T15" fmla="*/ 1 h 433"/>
                    <a:gd name="T16" fmla="*/ 1 w 496"/>
                    <a:gd name="T17" fmla="*/ 1 h 433"/>
                    <a:gd name="T18" fmla="*/ 1 w 496"/>
                    <a:gd name="T19" fmla="*/ 1 h 433"/>
                    <a:gd name="T20" fmla="*/ 1 w 496"/>
                    <a:gd name="T21" fmla="*/ 1 h 433"/>
                    <a:gd name="T22" fmla="*/ 1 w 496"/>
                    <a:gd name="T23" fmla="*/ 1 h 433"/>
                    <a:gd name="T24" fmla="*/ 1 w 496"/>
                    <a:gd name="T25" fmla="*/ 1 h 433"/>
                    <a:gd name="T26" fmla="*/ 1 w 496"/>
                    <a:gd name="T27" fmla="*/ 1 h 433"/>
                    <a:gd name="T28" fmla="*/ 1 w 496"/>
                    <a:gd name="T29" fmla="*/ 1 h 433"/>
                    <a:gd name="T30" fmla="*/ 1 w 496"/>
                    <a:gd name="T31" fmla="*/ 1 h 433"/>
                    <a:gd name="T32" fmla="*/ 1 w 496"/>
                    <a:gd name="T33" fmla="*/ 1 h 433"/>
                    <a:gd name="T34" fmla="*/ 1 w 496"/>
                    <a:gd name="T35" fmla="*/ 1 h 433"/>
                    <a:gd name="T36" fmla="*/ 1 w 496"/>
                    <a:gd name="T37" fmla="*/ 1 h 433"/>
                    <a:gd name="T38" fmla="*/ 1 w 496"/>
                    <a:gd name="T39" fmla="*/ 1 h 433"/>
                    <a:gd name="T40" fmla="*/ 1 w 496"/>
                    <a:gd name="T41" fmla="*/ 1 h 433"/>
                    <a:gd name="T42" fmla="*/ 1 w 496"/>
                    <a:gd name="T43" fmla="*/ 1 h 433"/>
                    <a:gd name="T44" fmla="*/ 1 w 496"/>
                    <a:gd name="T45" fmla="*/ 1 h 433"/>
                    <a:gd name="T46" fmla="*/ 1 w 496"/>
                    <a:gd name="T47" fmla="*/ 1 h 433"/>
                    <a:gd name="T48" fmla="*/ 1 w 496"/>
                    <a:gd name="T49" fmla="*/ 1 h 433"/>
                    <a:gd name="T50" fmla="*/ 1 w 496"/>
                    <a:gd name="T51" fmla="*/ 1 h 433"/>
                    <a:gd name="T52" fmla="*/ 1 w 496"/>
                    <a:gd name="T53" fmla="*/ 1 h 433"/>
                    <a:gd name="T54" fmla="*/ 1 w 496"/>
                    <a:gd name="T55" fmla="*/ 1 h 433"/>
                    <a:gd name="T56" fmla="*/ 1 w 496"/>
                    <a:gd name="T57" fmla="*/ 1 h 433"/>
                    <a:gd name="T58" fmla="*/ 1 w 496"/>
                    <a:gd name="T59" fmla="*/ 1 h 433"/>
                    <a:gd name="T60" fmla="*/ 1 w 496"/>
                    <a:gd name="T61" fmla="*/ 1 h 433"/>
                    <a:gd name="T62" fmla="*/ 1 w 496"/>
                    <a:gd name="T63" fmla="*/ 1 h 433"/>
                    <a:gd name="T64" fmla="*/ 1 w 496"/>
                    <a:gd name="T65" fmla="*/ 1 h 433"/>
                    <a:gd name="T66" fmla="*/ 1 w 496"/>
                    <a:gd name="T67" fmla="*/ 1 h 433"/>
                    <a:gd name="T68" fmla="*/ 1 w 496"/>
                    <a:gd name="T69" fmla="*/ 1 h 433"/>
                    <a:gd name="T70" fmla="*/ 1 w 496"/>
                    <a:gd name="T71" fmla="*/ 1 h 433"/>
                    <a:gd name="T72" fmla="*/ 1 w 496"/>
                    <a:gd name="T73" fmla="*/ 1 h 433"/>
                    <a:gd name="T74" fmla="*/ 1 w 496"/>
                    <a:gd name="T75" fmla="*/ 1 h 433"/>
                    <a:gd name="T76" fmla="*/ 1 w 496"/>
                    <a:gd name="T77" fmla="*/ 1 h 433"/>
                    <a:gd name="T78" fmla="*/ 1 w 496"/>
                    <a:gd name="T79" fmla="*/ 1 h 433"/>
                    <a:gd name="T80" fmla="*/ 1 w 496"/>
                    <a:gd name="T81" fmla="*/ 1 h 433"/>
                    <a:gd name="T82" fmla="*/ 1 w 496"/>
                    <a:gd name="T83" fmla="*/ 1 h 433"/>
                    <a:gd name="T84" fmla="*/ 1 w 496"/>
                    <a:gd name="T85" fmla="*/ 1 h 433"/>
                    <a:gd name="T86" fmla="*/ 0 w 496"/>
                    <a:gd name="T87" fmla="*/ 1 h 4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96" h="433">
                      <a:moveTo>
                        <a:pt x="0" y="325"/>
                      </a:moveTo>
                      <a:lnTo>
                        <a:pt x="67" y="0"/>
                      </a:lnTo>
                      <a:lnTo>
                        <a:pt x="55" y="39"/>
                      </a:lnTo>
                      <a:lnTo>
                        <a:pt x="48" y="74"/>
                      </a:lnTo>
                      <a:lnTo>
                        <a:pt x="45" y="107"/>
                      </a:lnTo>
                      <a:lnTo>
                        <a:pt x="47" y="135"/>
                      </a:lnTo>
                      <a:lnTo>
                        <a:pt x="50" y="159"/>
                      </a:lnTo>
                      <a:lnTo>
                        <a:pt x="54" y="178"/>
                      </a:lnTo>
                      <a:lnTo>
                        <a:pt x="60" y="193"/>
                      </a:lnTo>
                      <a:lnTo>
                        <a:pt x="64" y="204"/>
                      </a:lnTo>
                      <a:lnTo>
                        <a:pt x="68" y="211"/>
                      </a:lnTo>
                      <a:lnTo>
                        <a:pt x="69" y="214"/>
                      </a:lnTo>
                      <a:lnTo>
                        <a:pt x="80" y="206"/>
                      </a:lnTo>
                      <a:lnTo>
                        <a:pt x="89" y="192"/>
                      </a:lnTo>
                      <a:lnTo>
                        <a:pt x="98" y="174"/>
                      </a:lnTo>
                      <a:lnTo>
                        <a:pt x="106" y="153"/>
                      </a:lnTo>
                      <a:lnTo>
                        <a:pt x="112" y="130"/>
                      </a:lnTo>
                      <a:lnTo>
                        <a:pt x="117" y="109"/>
                      </a:lnTo>
                      <a:lnTo>
                        <a:pt x="122" y="89"/>
                      </a:lnTo>
                      <a:lnTo>
                        <a:pt x="124" y="72"/>
                      </a:lnTo>
                      <a:lnTo>
                        <a:pt x="125" y="61"/>
                      </a:lnTo>
                      <a:lnTo>
                        <a:pt x="126" y="57"/>
                      </a:lnTo>
                      <a:lnTo>
                        <a:pt x="116" y="110"/>
                      </a:lnTo>
                      <a:lnTo>
                        <a:pt x="112" y="151"/>
                      </a:lnTo>
                      <a:lnTo>
                        <a:pt x="112" y="180"/>
                      </a:lnTo>
                      <a:lnTo>
                        <a:pt x="116" y="202"/>
                      </a:lnTo>
                      <a:lnTo>
                        <a:pt x="122" y="216"/>
                      </a:lnTo>
                      <a:lnTo>
                        <a:pt x="130" y="223"/>
                      </a:lnTo>
                      <a:lnTo>
                        <a:pt x="137" y="227"/>
                      </a:lnTo>
                      <a:lnTo>
                        <a:pt x="144" y="227"/>
                      </a:lnTo>
                      <a:lnTo>
                        <a:pt x="149" y="225"/>
                      </a:lnTo>
                      <a:lnTo>
                        <a:pt x="151" y="225"/>
                      </a:lnTo>
                      <a:lnTo>
                        <a:pt x="163" y="218"/>
                      </a:lnTo>
                      <a:lnTo>
                        <a:pt x="175" y="206"/>
                      </a:lnTo>
                      <a:lnTo>
                        <a:pt x="188" y="191"/>
                      </a:lnTo>
                      <a:lnTo>
                        <a:pt x="200" y="173"/>
                      </a:lnTo>
                      <a:lnTo>
                        <a:pt x="212" y="155"/>
                      </a:lnTo>
                      <a:lnTo>
                        <a:pt x="223" y="136"/>
                      </a:lnTo>
                      <a:lnTo>
                        <a:pt x="231" y="120"/>
                      </a:lnTo>
                      <a:lnTo>
                        <a:pt x="238" y="105"/>
                      </a:lnTo>
                      <a:lnTo>
                        <a:pt x="243" y="97"/>
                      </a:lnTo>
                      <a:lnTo>
                        <a:pt x="244" y="94"/>
                      </a:lnTo>
                      <a:lnTo>
                        <a:pt x="206" y="180"/>
                      </a:lnTo>
                      <a:lnTo>
                        <a:pt x="196" y="205"/>
                      </a:lnTo>
                      <a:lnTo>
                        <a:pt x="193" y="223"/>
                      </a:lnTo>
                      <a:lnTo>
                        <a:pt x="196" y="234"/>
                      </a:lnTo>
                      <a:lnTo>
                        <a:pt x="203" y="241"/>
                      </a:lnTo>
                      <a:lnTo>
                        <a:pt x="212" y="243"/>
                      </a:lnTo>
                      <a:lnTo>
                        <a:pt x="224" y="243"/>
                      </a:lnTo>
                      <a:lnTo>
                        <a:pt x="235" y="241"/>
                      </a:lnTo>
                      <a:lnTo>
                        <a:pt x="244" y="239"/>
                      </a:lnTo>
                      <a:lnTo>
                        <a:pt x="252" y="236"/>
                      </a:lnTo>
                      <a:lnTo>
                        <a:pt x="254" y="235"/>
                      </a:lnTo>
                      <a:lnTo>
                        <a:pt x="496" y="41"/>
                      </a:lnTo>
                      <a:lnTo>
                        <a:pt x="263" y="250"/>
                      </a:lnTo>
                      <a:lnTo>
                        <a:pt x="267" y="265"/>
                      </a:lnTo>
                      <a:lnTo>
                        <a:pt x="279" y="271"/>
                      </a:lnTo>
                      <a:lnTo>
                        <a:pt x="299" y="269"/>
                      </a:lnTo>
                      <a:lnTo>
                        <a:pt x="323" y="262"/>
                      </a:lnTo>
                      <a:lnTo>
                        <a:pt x="349" y="250"/>
                      </a:lnTo>
                      <a:lnTo>
                        <a:pt x="377" y="237"/>
                      </a:lnTo>
                      <a:lnTo>
                        <a:pt x="402" y="224"/>
                      </a:lnTo>
                      <a:lnTo>
                        <a:pt x="423" y="211"/>
                      </a:lnTo>
                      <a:lnTo>
                        <a:pt x="436" y="203"/>
                      </a:lnTo>
                      <a:lnTo>
                        <a:pt x="442" y="201"/>
                      </a:lnTo>
                      <a:lnTo>
                        <a:pt x="110" y="425"/>
                      </a:lnTo>
                      <a:lnTo>
                        <a:pt x="109" y="426"/>
                      </a:lnTo>
                      <a:lnTo>
                        <a:pt x="104" y="428"/>
                      </a:lnTo>
                      <a:lnTo>
                        <a:pt x="95" y="431"/>
                      </a:lnTo>
                      <a:lnTo>
                        <a:pt x="87" y="432"/>
                      </a:lnTo>
                      <a:lnTo>
                        <a:pt x="78" y="433"/>
                      </a:lnTo>
                      <a:lnTo>
                        <a:pt x="67" y="432"/>
                      </a:lnTo>
                      <a:lnTo>
                        <a:pt x="58" y="429"/>
                      </a:lnTo>
                      <a:lnTo>
                        <a:pt x="50" y="422"/>
                      </a:lnTo>
                      <a:lnTo>
                        <a:pt x="45" y="410"/>
                      </a:lnTo>
                      <a:lnTo>
                        <a:pt x="42" y="392"/>
                      </a:lnTo>
                      <a:lnTo>
                        <a:pt x="42" y="391"/>
                      </a:lnTo>
                      <a:lnTo>
                        <a:pt x="42" y="386"/>
                      </a:lnTo>
                      <a:lnTo>
                        <a:pt x="41" y="379"/>
                      </a:lnTo>
                      <a:lnTo>
                        <a:pt x="39" y="372"/>
                      </a:lnTo>
                      <a:lnTo>
                        <a:pt x="37" y="362"/>
                      </a:lnTo>
                      <a:lnTo>
                        <a:pt x="33" y="353"/>
                      </a:lnTo>
                      <a:lnTo>
                        <a:pt x="28" y="344"/>
                      </a:lnTo>
                      <a:lnTo>
                        <a:pt x="22" y="336"/>
                      </a:lnTo>
                      <a:lnTo>
                        <a:pt x="12" y="330"/>
                      </a:lnTo>
                      <a:lnTo>
                        <a:pt x="1" y="327"/>
                      </a:lnTo>
                      <a:lnTo>
                        <a:pt x="0" y="325"/>
                      </a:lnTo>
                      <a:close/>
                    </a:path>
                  </a:pathLst>
                </a:custGeom>
                <a:solidFill>
                  <a:srgbClr val="FFD3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4" name="Freeform 85"/>
                <p:cNvSpPr>
                  <a:spLocks/>
                </p:cNvSpPr>
                <p:nvPr/>
              </p:nvSpPr>
              <p:spPr bwMode="auto">
                <a:xfrm rot="2163528">
                  <a:off x="4111" y="2082"/>
                  <a:ext cx="276" cy="242"/>
                </a:xfrm>
                <a:custGeom>
                  <a:avLst/>
                  <a:gdLst>
                    <a:gd name="T0" fmla="*/ 1 w 490"/>
                    <a:gd name="T1" fmla="*/ 0 h 429"/>
                    <a:gd name="T2" fmla="*/ 1 w 490"/>
                    <a:gd name="T3" fmla="*/ 1 h 429"/>
                    <a:gd name="T4" fmla="*/ 1 w 490"/>
                    <a:gd name="T5" fmla="*/ 1 h 429"/>
                    <a:gd name="T6" fmla="*/ 1 w 490"/>
                    <a:gd name="T7" fmla="*/ 1 h 429"/>
                    <a:gd name="T8" fmla="*/ 1 w 490"/>
                    <a:gd name="T9" fmla="*/ 1 h 429"/>
                    <a:gd name="T10" fmla="*/ 1 w 490"/>
                    <a:gd name="T11" fmla="*/ 1 h 429"/>
                    <a:gd name="T12" fmla="*/ 1 w 490"/>
                    <a:gd name="T13" fmla="*/ 1 h 429"/>
                    <a:gd name="T14" fmla="*/ 1 w 490"/>
                    <a:gd name="T15" fmla="*/ 1 h 429"/>
                    <a:gd name="T16" fmla="*/ 1 w 490"/>
                    <a:gd name="T17" fmla="*/ 1 h 429"/>
                    <a:gd name="T18" fmla="*/ 1 w 490"/>
                    <a:gd name="T19" fmla="*/ 1 h 429"/>
                    <a:gd name="T20" fmla="*/ 1 w 490"/>
                    <a:gd name="T21" fmla="*/ 1 h 429"/>
                    <a:gd name="T22" fmla="*/ 1 w 490"/>
                    <a:gd name="T23" fmla="*/ 1 h 429"/>
                    <a:gd name="T24" fmla="*/ 1 w 490"/>
                    <a:gd name="T25" fmla="*/ 1 h 429"/>
                    <a:gd name="T26" fmla="*/ 1 w 490"/>
                    <a:gd name="T27" fmla="*/ 1 h 429"/>
                    <a:gd name="T28" fmla="*/ 1 w 490"/>
                    <a:gd name="T29" fmla="*/ 1 h 429"/>
                    <a:gd name="T30" fmla="*/ 1 w 490"/>
                    <a:gd name="T31" fmla="*/ 1 h 429"/>
                    <a:gd name="T32" fmla="*/ 1 w 490"/>
                    <a:gd name="T33" fmla="*/ 1 h 429"/>
                    <a:gd name="T34" fmla="*/ 1 w 490"/>
                    <a:gd name="T35" fmla="*/ 1 h 429"/>
                    <a:gd name="T36" fmla="*/ 1 w 490"/>
                    <a:gd name="T37" fmla="*/ 1 h 429"/>
                    <a:gd name="T38" fmla="*/ 1 w 490"/>
                    <a:gd name="T39" fmla="*/ 1 h 429"/>
                    <a:gd name="T40" fmla="*/ 1 w 490"/>
                    <a:gd name="T41" fmla="*/ 1 h 429"/>
                    <a:gd name="T42" fmla="*/ 1 w 490"/>
                    <a:gd name="T43" fmla="*/ 1 h 429"/>
                    <a:gd name="T44" fmla="*/ 1 w 490"/>
                    <a:gd name="T45" fmla="*/ 1 h 429"/>
                    <a:gd name="T46" fmla="*/ 1 w 490"/>
                    <a:gd name="T47" fmla="*/ 1 h 429"/>
                    <a:gd name="T48" fmla="*/ 1 w 490"/>
                    <a:gd name="T49" fmla="*/ 1 h 429"/>
                    <a:gd name="T50" fmla="*/ 1 w 490"/>
                    <a:gd name="T51" fmla="*/ 1 h 429"/>
                    <a:gd name="T52" fmla="*/ 1 w 490"/>
                    <a:gd name="T53" fmla="*/ 1 h 429"/>
                    <a:gd name="T54" fmla="*/ 1 w 490"/>
                    <a:gd name="T55" fmla="*/ 1 h 429"/>
                    <a:gd name="T56" fmla="*/ 1 w 490"/>
                    <a:gd name="T57" fmla="*/ 1 h 429"/>
                    <a:gd name="T58" fmla="*/ 1 w 490"/>
                    <a:gd name="T59" fmla="*/ 1 h 429"/>
                    <a:gd name="T60" fmla="*/ 1 w 490"/>
                    <a:gd name="T61" fmla="*/ 1 h 429"/>
                    <a:gd name="T62" fmla="*/ 1 w 490"/>
                    <a:gd name="T63" fmla="*/ 1 h 429"/>
                    <a:gd name="T64" fmla="*/ 1 w 490"/>
                    <a:gd name="T65" fmla="*/ 1 h 429"/>
                    <a:gd name="T66" fmla="*/ 1 w 490"/>
                    <a:gd name="T67" fmla="*/ 1 h 429"/>
                    <a:gd name="T68" fmla="*/ 1 w 490"/>
                    <a:gd name="T69" fmla="*/ 1 h 429"/>
                    <a:gd name="T70" fmla="*/ 1 w 490"/>
                    <a:gd name="T71" fmla="*/ 1 h 429"/>
                    <a:gd name="T72" fmla="*/ 1 w 490"/>
                    <a:gd name="T73" fmla="*/ 1 h 429"/>
                    <a:gd name="T74" fmla="*/ 1 w 490"/>
                    <a:gd name="T75" fmla="*/ 1 h 429"/>
                    <a:gd name="T76" fmla="*/ 1 w 490"/>
                    <a:gd name="T77" fmla="*/ 1 h 429"/>
                    <a:gd name="T78" fmla="*/ 1 w 490"/>
                    <a:gd name="T79" fmla="*/ 1 h 429"/>
                    <a:gd name="T80" fmla="*/ 1 w 490"/>
                    <a:gd name="T81" fmla="*/ 1 h 429"/>
                    <a:gd name="T82" fmla="*/ 1 w 490"/>
                    <a:gd name="T83" fmla="*/ 1 h 429"/>
                    <a:gd name="T84" fmla="*/ 1 w 490"/>
                    <a:gd name="T85" fmla="*/ 1 h 429"/>
                    <a:gd name="T86" fmla="*/ 0 w 490"/>
                    <a:gd name="T87" fmla="*/ 1 h 4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90" h="429">
                      <a:moveTo>
                        <a:pt x="0" y="322"/>
                      </a:moveTo>
                      <a:lnTo>
                        <a:pt x="66" y="0"/>
                      </a:lnTo>
                      <a:lnTo>
                        <a:pt x="54" y="39"/>
                      </a:lnTo>
                      <a:lnTo>
                        <a:pt x="47" y="75"/>
                      </a:lnTo>
                      <a:lnTo>
                        <a:pt x="44" y="107"/>
                      </a:lnTo>
                      <a:lnTo>
                        <a:pt x="46" y="135"/>
                      </a:lnTo>
                      <a:lnTo>
                        <a:pt x="49" y="158"/>
                      </a:lnTo>
                      <a:lnTo>
                        <a:pt x="53" y="177"/>
                      </a:lnTo>
                      <a:lnTo>
                        <a:pt x="59" y="193"/>
                      </a:lnTo>
                      <a:lnTo>
                        <a:pt x="63" y="203"/>
                      </a:lnTo>
                      <a:lnTo>
                        <a:pt x="67" y="209"/>
                      </a:lnTo>
                      <a:lnTo>
                        <a:pt x="68" y="212"/>
                      </a:lnTo>
                      <a:lnTo>
                        <a:pt x="79" y="205"/>
                      </a:lnTo>
                      <a:lnTo>
                        <a:pt x="88" y="192"/>
                      </a:lnTo>
                      <a:lnTo>
                        <a:pt x="97" y="174"/>
                      </a:lnTo>
                      <a:lnTo>
                        <a:pt x="104" y="152"/>
                      </a:lnTo>
                      <a:lnTo>
                        <a:pt x="110" y="131"/>
                      </a:lnTo>
                      <a:lnTo>
                        <a:pt x="116" y="108"/>
                      </a:lnTo>
                      <a:lnTo>
                        <a:pt x="119" y="88"/>
                      </a:lnTo>
                      <a:lnTo>
                        <a:pt x="122" y="73"/>
                      </a:lnTo>
                      <a:lnTo>
                        <a:pt x="124" y="61"/>
                      </a:lnTo>
                      <a:lnTo>
                        <a:pt x="124" y="57"/>
                      </a:lnTo>
                      <a:lnTo>
                        <a:pt x="115" y="110"/>
                      </a:lnTo>
                      <a:lnTo>
                        <a:pt x="110" y="150"/>
                      </a:lnTo>
                      <a:lnTo>
                        <a:pt x="111" y="180"/>
                      </a:lnTo>
                      <a:lnTo>
                        <a:pt x="115" y="201"/>
                      </a:lnTo>
                      <a:lnTo>
                        <a:pt x="121" y="214"/>
                      </a:lnTo>
                      <a:lnTo>
                        <a:pt x="128" y="222"/>
                      </a:lnTo>
                      <a:lnTo>
                        <a:pt x="136" y="225"/>
                      </a:lnTo>
                      <a:lnTo>
                        <a:pt x="142" y="226"/>
                      </a:lnTo>
                      <a:lnTo>
                        <a:pt x="147" y="225"/>
                      </a:lnTo>
                      <a:lnTo>
                        <a:pt x="149" y="224"/>
                      </a:lnTo>
                      <a:lnTo>
                        <a:pt x="161" y="218"/>
                      </a:lnTo>
                      <a:lnTo>
                        <a:pt x="173" y="206"/>
                      </a:lnTo>
                      <a:lnTo>
                        <a:pt x="186" y="190"/>
                      </a:lnTo>
                      <a:lnTo>
                        <a:pt x="198" y="173"/>
                      </a:lnTo>
                      <a:lnTo>
                        <a:pt x="210" y="155"/>
                      </a:lnTo>
                      <a:lnTo>
                        <a:pt x="220" y="136"/>
                      </a:lnTo>
                      <a:lnTo>
                        <a:pt x="229" y="119"/>
                      </a:lnTo>
                      <a:lnTo>
                        <a:pt x="236" y="106"/>
                      </a:lnTo>
                      <a:lnTo>
                        <a:pt x="240" y="96"/>
                      </a:lnTo>
                      <a:lnTo>
                        <a:pt x="242" y="93"/>
                      </a:lnTo>
                      <a:lnTo>
                        <a:pt x="204" y="180"/>
                      </a:lnTo>
                      <a:lnTo>
                        <a:pt x="193" y="203"/>
                      </a:lnTo>
                      <a:lnTo>
                        <a:pt x="191" y="221"/>
                      </a:lnTo>
                      <a:lnTo>
                        <a:pt x="193" y="233"/>
                      </a:lnTo>
                      <a:lnTo>
                        <a:pt x="200" y="239"/>
                      </a:lnTo>
                      <a:lnTo>
                        <a:pt x="210" y="243"/>
                      </a:lnTo>
                      <a:lnTo>
                        <a:pt x="221" y="241"/>
                      </a:lnTo>
                      <a:lnTo>
                        <a:pt x="233" y="240"/>
                      </a:lnTo>
                      <a:lnTo>
                        <a:pt x="242" y="237"/>
                      </a:lnTo>
                      <a:lnTo>
                        <a:pt x="249" y="234"/>
                      </a:lnTo>
                      <a:lnTo>
                        <a:pt x="252" y="234"/>
                      </a:lnTo>
                      <a:lnTo>
                        <a:pt x="490" y="42"/>
                      </a:lnTo>
                      <a:lnTo>
                        <a:pt x="261" y="249"/>
                      </a:lnTo>
                      <a:lnTo>
                        <a:pt x="264" y="264"/>
                      </a:lnTo>
                      <a:lnTo>
                        <a:pt x="277" y="269"/>
                      </a:lnTo>
                      <a:lnTo>
                        <a:pt x="296" y="268"/>
                      </a:lnTo>
                      <a:lnTo>
                        <a:pt x="320" y="261"/>
                      </a:lnTo>
                      <a:lnTo>
                        <a:pt x="346" y="249"/>
                      </a:lnTo>
                      <a:lnTo>
                        <a:pt x="373" y="236"/>
                      </a:lnTo>
                      <a:lnTo>
                        <a:pt x="397" y="222"/>
                      </a:lnTo>
                      <a:lnTo>
                        <a:pt x="419" y="211"/>
                      </a:lnTo>
                      <a:lnTo>
                        <a:pt x="432" y="202"/>
                      </a:lnTo>
                      <a:lnTo>
                        <a:pt x="438" y="199"/>
                      </a:lnTo>
                      <a:lnTo>
                        <a:pt x="109" y="421"/>
                      </a:lnTo>
                      <a:lnTo>
                        <a:pt x="108" y="422"/>
                      </a:lnTo>
                      <a:lnTo>
                        <a:pt x="103" y="425"/>
                      </a:lnTo>
                      <a:lnTo>
                        <a:pt x="96" y="427"/>
                      </a:lnTo>
                      <a:lnTo>
                        <a:pt x="86" y="428"/>
                      </a:lnTo>
                      <a:lnTo>
                        <a:pt x="77" y="429"/>
                      </a:lnTo>
                      <a:lnTo>
                        <a:pt x="67" y="428"/>
                      </a:lnTo>
                      <a:lnTo>
                        <a:pt x="59" y="425"/>
                      </a:lnTo>
                      <a:lnTo>
                        <a:pt x="50" y="417"/>
                      </a:lnTo>
                      <a:lnTo>
                        <a:pt x="46" y="406"/>
                      </a:lnTo>
                      <a:lnTo>
                        <a:pt x="43" y="388"/>
                      </a:lnTo>
                      <a:lnTo>
                        <a:pt x="43" y="387"/>
                      </a:lnTo>
                      <a:lnTo>
                        <a:pt x="42" y="382"/>
                      </a:lnTo>
                      <a:lnTo>
                        <a:pt x="42" y="376"/>
                      </a:lnTo>
                      <a:lnTo>
                        <a:pt x="40" y="367"/>
                      </a:lnTo>
                      <a:lnTo>
                        <a:pt x="37" y="358"/>
                      </a:lnTo>
                      <a:lnTo>
                        <a:pt x="34" y="350"/>
                      </a:lnTo>
                      <a:lnTo>
                        <a:pt x="28" y="340"/>
                      </a:lnTo>
                      <a:lnTo>
                        <a:pt x="22" y="333"/>
                      </a:lnTo>
                      <a:lnTo>
                        <a:pt x="12" y="326"/>
                      </a:lnTo>
                      <a:lnTo>
                        <a:pt x="1" y="322"/>
                      </a:lnTo>
                      <a:lnTo>
                        <a:pt x="0" y="322"/>
                      </a:lnTo>
                      <a:close/>
                    </a:path>
                  </a:pathLst>
                </a:custGeom>
                <a:solidFill>
                  <a:srgbClr val="FF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5" name="Freeform 86"/>
                <p:cNvSpPr>
                  <a:spLocks/>
                </p:cNvSpPr>
                <p:nvPr/>
              </p:nvSpPr>
              <p:spPr bwMode="auto">
                <a:xfrm rot="2163528">
                  <a:off x="4112" y="2085"/>
                  <a:ext cx="271" cy="238"/>
                </a:xfrm>
                <a:custGeom>
                  <a:avLst/>
                  <a:gdLst>
                    <a:gd name="T0" fmla="*/ 1 w 483"/>
                    <a:gd name="T1" fmla="*/ 0 h 424"/>
                    <a:gd name="T2" fmla="*/ 1 w 483"/>
                    <a:gd name="T3" fmla="*/ 1 h 424"/>
                    <a:gd name="T4" fmla="*/ 1 w 483"/>
                    <a:gd name="T5" fmla="*/ 1 h 424"/>
                    <a:gd name="T6" fmla="*/ 1 w 483"/>
                    <a:gd name="T7" fmla="*/ 1 h 424"/>
                    <a:gd name="T8" fmla="*/ 1 w 483"/>
                    <a:gd name="T9" fmla="*/ 1 h 424"/>
                    <a:gd name="T10" fmla="*/ 1 w 483"/>
                    <a:gd name="T11" fmla="*/ 1 h 424"/>
                    <a:gd name="T12" fmla="*/ 1 w 483"/>
                    <a:gd name="T13" fmla="*/ 1 h 424"/>
                    <a:gd name="T14" fmla="*/ 1 w 483"/>
                    <a:gd name="T15" fmla="*/ 1 h 424"/>
                    <a:gd name="T16" fmla="*/ 1 w 483"/>
                    <a:gd name="T17" fmla="*/ 1 h 424"/>
                    <a:gd name="T18" fmla="*/ 1 w 483"/>
                    <a:gd name="T19" fmla="*/ 1 h 424"/>
                    <a:gd name="T20" fmla="*/ 1 w 483"/>
                    <a:gd name="T21" fmla="*/ 1 h 424"/>
                    <a:gd name="T22" fmla="*/ 1 w 483"/>
                    <a:gd name="T23" fmla="*/ 1 h 424"/>
                    <a:gd name="T24" fmla="*/ 1 w 483"/>
                    <a:gd name="T25" fmla="*/ 1 h 424"/>
                    <a:gd name="T26" fmla="*/ 1 w 483"/>
                    <a:gd name="T27" fmla="*/ 1 h 424"/>
                    <a:gd name="T28" fmla="*/ 1 w 483"/>
                    <a:gd name="T29" fmla="*/ 1 h 424"/>
                    <a:gd name="T30" fmla="*/ 1 w 483"/>
                    <a:gd name="T31" fmla="*/ 1 h 424"/>
                    <a:gd name="T32" fmla="*/ 1 w 483"/>
                    <a:gd name="T33" fmla="*/ 1 h 424"/>
                    <a:gd name="T34" fmla="*/ 1 w 483"/>
                    <a:gd name="T35" fmla="*/ 1 h 424"/>
                    <a:gd name="T36" fmla="*/ 1 w 483"/>
                    <a:gd name="T37" fmla="*/ 1 h 424"/>
                    <a:gd name="T38" fmla="*/ 1 w 483"/>
                    <a:gd name="T39" fmla="*/ 1 h 424"/>
                    <a:gd name="T40" fmla="*/ 1 w 483"/>
                    <a:gd name="T41" fmla="*/ 1 h 424"/>
                    <a:gd name="T42" fmla="*/ 1 w 483"/>
                    <a:gd name="T43" fmla="*/ 1 h 424"/>
                    <a:gd name="T44" fmla="*/ 1 w 483"/>
                    <a:gd name="T45" fmla="*/ 1 h 424"/>
                    <a:gd name="T46" fmla="*/ 1 w 483"/>
                    <a:gd name="T47" fmla="*/ 1 h 424"/>
                    <a:gd name="T48" fmla="*/ 1 w 483"/>
                    <a:gd name="T49" fmla="*/ 1 h 424"/>
                    <a:gd name="T50" fmla="*/ 1 w 483"/>
                    <a:gd name="T51" fmla="*/ 1 h 424"/>
                    <a:gd name="T52" fmla="*/ 1 w 483"/>
                    <a:gd name="T53" fmla="*/ 1 h 424"/>
                    <a:gd name="T54" fmla="*/ 1 w 483"/>
                    <a:gd name="T55" fmla="*/ 1 h 424"/>
                    <a:gd name="T56" fmla="*/ 1 w 483"/>
                    <a:gd name="T57" fmla="*/ 1 h 424"/>
                    <a:gd name="T58" fmla="*/ 1 w 483"/>
                    <a:gd name="T59" fmla="*/ 1 h 424"/>
                    <a:gd name="T60" fmla="*/ 1 w 483"/>
                    <a:gd name="T61" fmla="*/ 1 h 424"/>
                    <a:gd name="T62" fmla="*/ 1 w 483"/>
                    <a:gd name="T63" fmla="*/ 1 h 424"/>
                    <a:gd name="T64" fmla="*/ 1 w 483"/>
                    <a:gd name="T65" fmla="*/ 1 h 424"/>
                    <a:gd name="T66" fmla="*/ 1 w 483"/>
                    <a:gd name="T67" fmla="*/ 1 h 424"/>
                    <a:gd name="T68" fmla="*/ 1 w 483"/>
                    <a:gd name="T69" fmla="*/ 1 h 424"/>
                    <a:gd name="T70" fmla="*/ 1 w 483"/>
                    <a:gd name="T71" fmla="*/ 1 h 424"/>
                    <a:gd name="T72" fmla="*/ 1 w 483"/>
                    <a:gd name="T73" fmla="*/ 1 h 424"/>
                    <a:gd name="T74" fmla="*/ 1 w 483"/>
                    <a:gd name="T75" fmla="*/ 1 h 424"/>
                    <a:gd name="T76" fmla="*/ 1 w 483"/>
                    <a:gd name="T77" fmla="*/ 1 h 424"/>
                    <a:gd name="T78" fmla="*/ 1 w 483"/>
                    <a:gd name="T79" fmla="*/ 1 h 424"/>
                    <a:gd name="T80" fmla="*/ 1 w 483"/>
                    <a:gd name="T81" fmla="*/ 1 h 424"/>
                    <a:gd name="T82" fmla="*/ 1 w 483"/>
                    <a:gd name="T83" fmla="*/ 1 h 424"/>
                    <a:gd name="T84" fmla="*/ 0 w 483"/>
                    <a:gd name="T85" fmla="*/ 1 h 424"/>
                    <a:gd name="T86" fmla="*/ 0 w 483"/>
                    <a:gd name="T87" fmla="*/ 1 h 4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3" h="424">
                      <a:moveTo>
                        <a:pt x="0" y="317"/>
                      </a:moveTo>
                      <a:lnTo>
                        <a:pt x="63" y="0"/>
                      </a:lnTo>
                      <a:lnTo>
                        <a:pt x="51" y="39"/>
                      </a:lnTo>
                      <a:lnTo>
                        <a:pt x="44" y="75"/>
                      </a:lnTo>
                      <a:lnTo>
                        <a:pt x="41" y="106"/>
                      </a:lnTo>
                      <a:lnTo>
                        <a:pt x="43" y="133"/>
                      </a:lnTo>
                      <a:lnTo>
                        <a:pt x="46" y="157"/>
                      </a:lnTo>
                      <a:lnTo>
                        <a:pt x="50" y="176"/>
                      </a:lnTo>
                      <a:lnTo>
                        <a:pt x="56" y="190"/>
                      </a:lnTo>
                      <a:lnTo>
                        <a:pt x="60" y="202"/>
                      </a:lnTo>
                      <a:lnTo>
                        <a:pt x="64" y="208"/>
                      </a:lnTo>
                      <a:lnTo>
                        <a:pt x="65" y="210"/>
                      </a:lnTo>
                      <a:lnTo>
                        <a:pt x="76" y="203"/>
                      </a:lnTo>
                      <a:lnTo>
                        <a:pt x="85" y="190"/>
                      </a:lnTo>
                      <a:lnTo>
                        <a:pt x="94" y="172"/>
                      </a:lnTo>
                      <a:lnTo>
                        <a:pt x="101" y="151"/>
                      </a:lnTo>
                      <a:lnTo>
                        <a:pt x="107" y="129"/>
                      </a:lnTo>
                      <a:lnTo>
                        <a:pt x="112" y="107"/>
                      </a:lnTo>
                      <a:lnTo>
                        <a:pt x="116" y="88"/>
                      </a:lnTo>
                      <a:lnTo>
                        <a:pt x="119" y="71"/>
                      </a:lnTo>
                      <a:lnTo>
                        <a:pt x="120" y="60"/>
                      </a:lnTo>
                      <a:lnTo>
                        <a:pt x="121" y="57"/>
                      </a:lnTo>
                      <a:lnTo>
                        <a:pt x="112" y="109"/>
                      </a:lnTo>
                      <a:lnTo>
                        <a:pt x="107" y="148"/>
                      </a:lnTo>
                      <a:lnTo>
                        <a:pt x="107" y="178"/>
                      </a:lnTo>
                      <a:lnTo>
                        <a:pt x="110" y="199"/>
                      </a:lnTo>
                      <a:lnTo>
                        <a:pt x="116" y="213"/>
                      </a:lnTo>
                      <a:lnTo>
                        <a:pt x="125" y="220"/>
                      </a:lnTo>
                      <a:lnTo>
                        <a:pt x="132" y="223"/>
                      </a:lnTo>
                      <a:lnTo>
                        <a:pt x="139" y="223"/>
                      </a:lnTo>
                      <a:lnTo>
                        <a:pt x="144" y="222"/>
                      </a:lnTo>
                      <a:lnTo>
                        <a:pt x="145" y="222"/>
                      </a:lnTo>
                      <a:lnTo>
                        <a:pt x="157" y="215"/>
                      </a:lnTo>
                      <a:lnTo>
                        <a:pt x="169" y="204"/>
                      </a:lnTo>
                      <a:lnTo>
                        <a:pt x="182" y="189"/>
                      </a:lnTo>
                      <a:lnTo>
                        <a:pt x="194" y="171"/>
                      </a:lnTo>
                      <a:lnTo>
                        <a:pt x="206" y="153"/>
                      </a:lnTo>
                      <a:lnTo>
                        <a:pt x="215" y="134"/>
                      </a:lnTo>
                      <a:lnTo>
                        <a:pt x="225" y="119"/>
                      </a:lnTo>
                      <a:lnTo>
                        <a:pt x="231" y="104"/>
                      </a:lnTo>
                      <a:lnTo>
                        <a:pt x="236" y="96"/>
                      </a:lnTo>
                      <a:lnTo>
                        <a:pt x="237" y="92"/>
                      </a:lnTo>
                      <a:lnTo>
                        <a:pt x="200" y="178"/>
                      </a:lnTo>
                      <a:lnTo>
                        <a:pt x="189" y="202"/>
                      </a:lnTo>
                      <a:lnTo>
                        <a:pt x="187" y="220"/>
                      </a:lnTo>
                      <a:lnTo>
                        <a:pt x="189" y="230"/>
                      </a:lnTo>
                      <a:lnTo>
                        <a:pt x="196" y="237"/>
                      </a:lnTo>
                      <a:lnTo>
                        <a:pt x="206" y="240"/>
                      </a:lnTo>
                      <a:lnTo>
                        <a:pt x="217" y="240"/>
                      </a:lnTo>
                      <a:lnTo>
                        <a:pt x="227" y="237"/>
                      </a:lnTo>
                      <a:lnTo>
                        <a:pt x="238" y="235"/>
                      </a:lnTo>
                      <a:lnTo>
                        <a:pt x="244" y="233"/>
                      </a:lnTo>
                      <a:lnTo>
                        <a:pt x="246" y="232"/>
                      </a:lnTo>
                      <a:lnTo>
                        <a:pt x="483" y="41"/>
                      </a:lnTo>
                      <a:lnTo>
                        <a:pt x="256" y="246"/>
                      </a:lnTo>
                      <a:lnTo>
                        <a:pt x="259" y="261"/>
                      </a:lnTo>
                      <a:lnTo>
                        <a:pt x="271" y="267"/>
                      </a:lnTo>
                      <a:lnTo>
                        <a:pt x="290" y="265"/>
                      </a:lnTo>
                      <a:lnTo>
                        <a:pt x="314" y="258"/>
                      </a:lnTo>
                      <a:lnTo>
                        <a:pt x="340" y="247"/>
                      </a:lnTo>
                      <a:lnTo>
                        <a:pt x="367" y="234"/>
                      </a:lnTo>
                      <a:lnTo>
                        <a:pt x="392" y="221"/>
                      </a:lnTo>
                      <a:lnTo>
                        <a:pt x="412" y="209"/>
                      </a:lnTo>
                      <a:lnTo>
                        <a:pt x="425" y="201"/>
                      </a:lnTo>
                      <a:lnTo>
                        <a:pt x="431" y="197"/>
                      </a:lnTo>
                      <a:lnTo>
                        <a:pt x="106" y="416"/>
                      </a:lnTo>
                      <a:lnTo>
                        <a:pt x="105" y="417"/>
                      </a:lnTo>
                      <a:lnTo>
                        <a:pt x="100" y="419"/>
                      </a:lnTo>
                      <a:lnTo>
                        <a:pt x="93" y="422"/>
                      </a:lnTo>
                      <a:lnTo>
                        <a:pt x="84" y="423"/>
                      </a:lnTo>
                      <a:lnTo>
                        <a:pt x="75" y="424"/>
                      </a:lnTo>
                      <a:lnTo>
                        <a:pt x="65" y="423"/>
                      </a:lnTo>
                      <a:lnTo>
                        <a:pt x="56" y="419"/>
                      </a:lnTo>
                      <a:lnTo>
                        <a:pt x="49" y="412"/>
                      </a:lnTo>
                      <a:lnTo>
                        <a:pt x="44" y="400"/>
                      </a:lnTo>
                      <a:lnTo>
                        <a:pt x="41" y="384"/>
                      </a:lnTo>
                      <a:lnTo>
                        <a:pt x="41" y="381"/>
                      </a:lnTo>
                      <a:lnTo>
                        <a:pt x="40" y="378"/>
                      </a:lnTo>
                      <a:lnTo>
                        <a:pt x="40" y="371"/>
                      </a:lnTo>
                      <a:lnTo>
                        <a:pt x="38" y="362"/>
                      </a:lnTo>
                      <a:lnTo>
                        <a:pt x="35" y="354"/>
                      </a:lnTo>
                      <a:lnTo>
                        <a:pt x="32" y="344"/>
                      </a:lnTo>
                      <a:lnTo>
                        <a:pt x="26" y="336"/>
                      </a:lnTo>
                      <a:lnTo>
                        <a:pt x="20" y="328"/>
                      </a:lnTo>
                      <a:lnTo>
                        <a:pt x="10" y="322"/>
                      </a:lnTo>
                      <a:lnTo>
                        <a:pt x="0" y="318"/>
                      </a:lnTo>
                      <a:lnTo>
                        <a:pt x="0" y="317"/>
                      </a:lnTo>
                      <a:close/>
                    </a:path>
                  </a:pathLst>
                </a:custGeom>
                <a:solidFill>
                  <a:srgbClr val="FFD9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6" name="Freeform 87"/>
                <p:cNvSpPr>
                  <a:spLocks/>
                </p:cNvSpPr>
                <p:nvPr/>
              </p:nvSpPr>
              <p:spPr bwMode="auto">
                <a:xfrm rot="2163528">
                  <a:off x="4112" y="2086"/>
                  <a:ext cx="269" cy="235"/>
                </a:xfrm>
                <a:custGeom>
                  <a:avLst/>
                  <a:gdLst>
                    <a:gd name="T0" fmla="*/ 1 w 479"/>
                    <a:gd name="T1" fmla="*/ 0 h 420"/>
                    <a:gd name="T2" fmla="*/ 1 w 479"/>
                    <a:gd name="T3" fmla="*/ 1 h 420"/>
                    <a:gd name="T4" fmla="*/ 1 w 479"/>
                    <a:gd name="T5" fmla="*/ 1 h 420"/>
                    <a:gd name="T6" fmla="*/ 1 w 479"/>
                    <a:gd name="T7" fmla="*/ 1 h 420"/>
                    <a:gd name="T8" fmla="*/ 1 w 479"/>
                    <a:gd name="T9" fmla="*/ 1 h 420"/>
                    <a:gd name="T10" fmla="*/ 1 w 479"/>
                    <a:gd name="T11" fmla="*/ 1 h 420"/>
                    <a:gd name="T12" fmla="*/ 1 w 479"/>
                    <a:gd name="T13" fmla="*/ 1 h 420"/>
                    <a:gd name="T14" fmla="*/ 1 w 479"/>
                    <a:gd name="T15" fmla="*/ 1 h 420"/>
                    <a:gd name="T16" fmla="*/ 1 w 479"/>
                    <a:gd name="T17" fmla="*/ 1 h 420"/>
                    <a:gd name="T18" fmla="*/ 1 w 479"/>
                    <a:gd name="T19" fmla="*/ 1 h 420"/>
                    <a:gd name="T20" fmla="*/ 1 w 479"/>
                    <a:gd name="T21" fmla="*/ 1 h 420"/>
                    <a:gd name="T22" fmla="*/ 1 w 479"/>
                    <a:gd name="T23" fmla="*/ 1 h 420"/>
                    <a:gd name="T24" fmla="*/ 1 w 479"/>
                    <a:gd name="T25" fmla="*/ 1 h 420"/>
                    <a:gd name="T26" fmla="*/ 1 w 479"/>
                    <a:gd name="T27" fmla="*/ 1 h 420"/>
                    <a:gd name="T28" fmla="*/ 1 w 479"/>
                    <a:gd name="T29" fmla="*/ 1 h 420"/>
                    <a:gd name="T30" fmla="*/ 1 w 479"/>
                    <a:gd name="T31" fmla="*/ 1 h 420"/>
                    <a:gd name="T32" fmla="*/ 1 w 479"/>
                    <a:gd name="T33" fmla="*/ 1 h 420"/>
                    <a:gd name="T34" fmla="*/ 1 w 479"/>
                    <a:gd name="T35" fmla="*/ 1 h 420"/>
                    <a:gd name="T36" fmla="*/ 1 w 479"/>
                    <a:gd name="T37" fmla="*/ 1 h 420"/>
                    <a:gd name="T38" fmla="*/ 1 w 479"/>
                    <a:gd name="T39" fmla="*/ 1 h 420"/>
                    <a:gd name="T40" fmla="*/ 1 w 479"/>
                    <a:gd name="T41" fmla="*/ 1 h 420"/>
                    <a:gd name="T42" fmla="*/ 1 w 479"/>
                    <a:gd name="T43" fmla="*/ 1 h 420"/>
                    <a:gd name="T44" fmla="*/ 1 w 479"/>
                    <a:gd name="T45" fmla="*/ 1 h 420"/>
                    <a:gd name="T46" fmla="*/ 1 w 479"/>
                    <a:gd name="T47" fmla="*/ 1 h 420"/>
                    <a:gd name="T48" fmla="*/ 1 w 479"/>
                    <a:gd name="T49" fmla="*/ 1 h 420"/>
                    <a:gd name="T50" fmla="*/ 1 w 479"/>
                    <a:gd name="T51" fmla="*/ 1 h 420"/>
                    <a:gd name="T52" fmla="*/ 1 w 479"/>
                    <a:gd name="T53" fmla="*/ 1 h 420"/>
                    <a:gd name="T54" fmla="*/ 1 w 479"/>
                    <a:gd name="T55" fmla="*/ 1 h 420"/>
                    <a:gd name="T56" fmla="*/ 1 w 479"/>
                    <a:gd name="T57" fmla="*/ 1 h 420"/>
                    <a:gd name="T58" fmla="*/ 1 w 479"/>
                    <a:gd name="T59" fmla="*/ 1 h 420"/>
                    <a:gd name="T60" fmla="*/ 1 w 479"/>
                    <a:gd name="T61" fmla="*/ 1 h 420"/>
                    <a:gd name="T62" fmla="*/ 1 w 479"/>
                    <a:gd name="T63" fmla="*/ 1 h 420"/>
                    <a:gd name="T64" fmla="*/ 1 w 479"/>
                    <a:gd name="T65" fmla="*/ 1 h 420"/>
                    <a:gd name="T66" fmla="*/ 1 w 479"/>
                    <a:gd name="T67" fmla="*/ 1 h 420"/>
                    <a:gd name="T68" fmla="*/ 1 w 479"/>
                    <a:gd name="T69" fmla="*/ 1 h 420"/>
                    <a:gd name="T70" fmla="*/ 1 w 479"/>
                    <a:gd name="T71" fmla="*/ 1 h 420"/>
                    <a:gd name="T72" fmla="*/ 1 w 479"/>
                    <a:gd name="T73" fmla="*/ 1 h 420"/>
                    <a:gd name="T74" fmla="*/ 1 w 479"/>
                    <a:gd name="T75" fmla="*/ 1 h 420"/>
                    <a:gd name="T76" fmla="*/ 1 w 479"/>
                    <a:gd name="T77" fmla="*/ 1 h 420"/>
                    <a:gd name="T78" fmla="*/ 1 w 479"/>
                    <a:gd name="T79" fmla="*/ 1 h 420"/>
                    <a:gd name="T80" fmla="*/ 1 w 479"/>
                    <a:gd name="T81" fmla="*/ 1 h 420"/>
                    <a:gd name="T82" fmla="*/ 1 w 479"/>
                    <a:gd name="T83" fmla="*/ 1 h 420"/>
                    <a:gd name="T84" fmla="*/ 0 w 479"/>
                    <a:gd name="T85" fmla="*/ 1 h 4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79" h="420">
                      <a:moveTo>
                        <a:pt x="0" y="314"/>
                      </a:moveTo>
                      <a:lnTo>
                        <a:pt x="62" y="0"/>
                      </a:lnTo>
                      <a:lnTo>
                        <a:pt x="50" y="40"/>
                      </a:lnTo>
                      <a:lnTo>
                        <a:pt x="43" y="74"/>
                      </a:lnTo>
                      <a:lnTo>
                        <a:pt x="40" y="106"/>
                      </a:lnTo>
                      <a:lnTo>
                        <a:pt x="42" y="132"/>
                      </a:lnTo>
                      <a:lnTo>
                        <a:pt x="45" y="156"/>
                      </a:lnTo>
                      <a:lnTo>
                        <a:pt x="49" y="175"/>
                      </a:lnTo>
                      <a:lnTo>
                        <a:pt x="55" y="189"/>
                      </a:lnTo>
                      <a:lnTo>
                        <a:pt x="59" y="200"/>
                      </a:lnTo>
                      <a:lnTo>
                        <a:pt x="62" y="207"/>
                      </a:lnTo>
                      <a:lnTo>
                        <a:pt x="64" y="208"/>
                      </a:lnTo>
                      <a:lnTo>
                        <a:pt x="74" y="202"/>
                      </a:lnTo>
                      <a:lnTo>
                        <a:pt x="83" y="189"/>
                      </a:lnTo>
                      <a:lnTo>
                        <a:pt x="92" y="171"/>
                      </a:lnTo>
                      <a:lnTo>
                        <a:pt x="100" y="150"/>
                      </a:lnTo>
                      <a:lnTo>
                        <a:pt x="106" y="129"/>
                      </a:lnTo>
                      <a:lnTo>
                        <a:pt x="111" y="107"/>
                      </a:lnTo>
                      <a:lnTo>
                        <a:pt x="114" y="87"/>
                      </a:lnTo>
                      <a:lnTo>
                        <a:pt x="117" y="72"/>
                      </a:lnTo>
                      <a:lnTo>
                        <a:pt x="119" y="61"/>
                      </a:lnTo>
                      <a:lnTo>
                        <a:pt x="119" y="57"/>
                      </a:lnTo>
                      <a:lnTo>
                        <a:pt x="109" y="108"/>
                      </a:lnTo>
                      <a:lnTo>
                        <a:pt x="106" y="148"/>
                      </a:lnTo>
                      <a:lnTo>
                        <a:pt x="106" y="177"/>
                      </a:lnTo>
                      <a:lnTo>
                        <a:pt x="109" y="198"/>
                      </a:lnTo>
                      <a:lnTo>
                        <a:pt x="115" y="211"/>
                      </a:lnTo>
                      <a:lnTo>
                        <a:pt x="123" y="219"/>
                      </a:lnTo>
                      <a:lnTo>
                        <a:pt x="130" y="221"/>
                      </a:lnTo>
                      <a:lnTo>
                        <a:pt x="137" y="223"/>
                      </a:lnTo>
                      <a:lnTo>
                        <a:pt x="142" y="221"/>
                      </a:lnTo>
                      <a:lnTo>
                        <a:pt x="143" y="220"/>
                      </a:lnTo>
                      <a:lnTo>
                        <a:pt x="155" y="214"/>
                      </a:lnTo>
                      <a:lnTo>
                        <a:pt x="167" y="202"/>
                      </a:lnTo>
                      <a:lnTo>
                        <a:pt x="180" y="188"/>
                      </a:lnTo>
                      <a:lnTo>
                        <a:pt x="192" y="170"/>
                      </a:lnTo>
                      <a:lnTo>
                        <a:pt x="202" y="152"/>
                      </a:lnTo>
                      <a:lnTo>
                        <a:pt x="213" y="135"/>
                      </a:lnTo>
                      <a:lnTo>
                        <a:pt x="222" y="118"/>
                      </a:lnTo>
                      <a:lnTo>
                        <a:pt x="229" y="105"/>
                      </a:lnTo>
                      <a:lnTo>
                        <a:pt x="233" y="95"/>
                      </a:lnTo>
                      <a:lnTo>
                        <a:pt x="235" y="92"/>
                      </a:lnTo>
                      <a:lnTo>
                        <a:pt x="198" y="177"/>
                      </a:lnTo>
                      <a:lnTo>
                        <a:pt x="187" y="201"/>
                      </a:lnTo>
                      <a:lnTo>
                        <a:pt x="185" y="218"/>
                      </a:lnTo>
                      <a:lnTo>
                        <a:pt x="187" y="230"/>
                      </a:lnTo>
                      <a:lnTo>
                        <a:pt x="194" y="236"/>
                      </a:lnTo>
                      <a:lnTo>
                        <a:pt x="204" y="238"/>
                      </a:lnTo>
                      <a:lnTo>
                        <a:pt x="214" y="238"/>
                      </a:lnTo>
                      <a:lnTo>
                        <a:pt x="225" y="237"/>
                      </a:lnTo>
                      <a:lnTo>
                        <a:pt x="235" y="233"/>
                      </a:lnTo>
                      <a:lnTo>
                        <a:pt x="242" y="231"/>
                      </a:lnTo>
                      <a:lnTo>
                        <a:pt x="244" y="230"/>
                      </a:lnTo>
                      <a:lnTo>
                        <a:pt x="479" y="42"/>
                      </a:lnTo>
                      <a:lnTo>
                        <a:pt x="254" y="245"/>
                      </a:lnTo>
                      <a:lnTo>
                        <a:pt x="256" y="259"/>
                      </a:lnTo>
                      <a:lnTo>
                        <a:pt x="268" y="265"/>
                      </a:lnTo>
                      <a:lnTo>
                        <a:pt x="287" y="263"/>
                      </a:lnTo>
                      <a:lnTo>
                        <a:pt x="311" y="256"/>
                      </a:lnTo>
                      <a:lnTo>
                        <a:pt x="337" y="245"/>
                      </a:lnTo>
                      <a:lnTo>
                        <a:pt x="363" y="232"/>
                      </a:lnTo>
                      <a:lnTo>
                        <a:pt x="387" y="219"/>
                      </a:lnTo>
                      <a:lnTo>
                        <a:pt x="407" y="207"/>
                      </a:lnTo>
                      <a:lnTo>
                        <a:pt x="421" y="199"/>
                      </a:lnTo>
                      <a:lnTo>
                        <a:pt x="425" y="196"/>
                      </a:lnTo>
                      <a:lnTo>
                        <a:pt x="105" y="412"/>
                      </a:lnTo>
                      <a:lnTo>
                        <a:pt x="102" y="413"/>
                      </a:lnTo>
                      <a:lnTo>
                        <a:pt x="99" y="415"/>
                      </a:lnTo>
                      <a:lnTo>
                        <a:pt x="92" y="418"/>
                      </a:lnTo>
                      <a:lnTo>
                        <a:pt x="83" y="420"/>
                      </a:lnTo>
                      <a:lnTo>
                        <a:pt x="74" y="420"/>
                      </a:lnTo>
                      <a:lnTo>
                        <a:pt x="65" y="419"/>
                      </a:lnTo>
                      <a:lnTo>
                        <a:pt x="56" y="415"/>
                      </a:lnTo>
                      <a:lnTo>
                        <a:pt x="49" y="408"/>
                      </a:lnTo>
                      <a:lnTo>
                        <a:pt x="44" y="396"/>
                      </a:lnTo>
                      <a:lnTo>
                        <a:pt x="42" y="380"/>
                      </a:lnTo>
                      <a:lnTo>
                        <a:pt x="42" y="378"/>
                      </a:lnTo>
                      <a:lnTo>
                        <a:pt x="42" y="374"/>
                      </a:lnTo>
                      <a:lnTo>
                        <a:pt x="40" y="368"/>
                      </a:lnTo>
                      <a:lnTo>
                        <a:pt x="38" y="359"/>
                      </a:lnTo>
                      <a:lnTo>
                        <a:pt x="36" y="350"/>
                      </a:lnTo>
                      <a:lnTo>
                        <a:pt x="32" y="340"/>
                      </a:lnTo>
                      <a:lnTo>
                        <a:pt x="26" y="332"/>
                      </a:lnTo>
                      <a:lnTo>
                        <a:pt x="20" y="324"/>
                      </a:lnTo>
                      <a:lnTo>
                        <a:pt x="11" y="318"/>
                      </a:lnTo>
                      <a:lnTo>
                        <a:pt x="0" y="314"/>
                      </a:lnTo>
                      <a:close/>
                    </a:path>
                  </a:pathLst>
                </a:custGeom>
                <a:solidFill>
                  <a:srgbClr val="FFDC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7" name="Freeform 88"/>
                <p:cNvSpPr>
                  <a:spLocks/>
                </p:cNvSpPr>
                <p:nvPr/>
              </p:nvSpPr>
              <p:spPr bwMode="auto">
                <a:xfrm rot="2163528">
                  <a:off x="4113" y="2087"/>
                  <a:ext cx="268" cy="234"/>
                </a:xfrm>
                <a:custGeom>
                  <a:avLst/>
                  <a:gdLst>
                    <a:gd name="T0" fmla="*/ 1 w 474"/>
                    <a:gd name="T1" fmla="*/ 0 h 415"/>
                    <a:gd name="T2" fmla="*/ 1 w 474"/>
                    <a:gd name="T3" fmla="*/ 1 h 415"/>
                    <a:gd name="T4" fmla="*/ 1 w 474"/>
                    <a:gd name="T5" fmla="*/ 1 h 415"/>
                    <a:gd name="T6" fmla="*/ 1 w 474"/>
                    <a:gd name="T7" fmla="*/ 1 h 415"/>
                    <a:gd name="T8" fmla="*/ 1 w 474"/>
                    <a:gd name="T9" fmla="*/ 1 h 415"/>
                    <a:gd name="T10" fmla="*/ 1 w 474"/>
                    <a:gd name="T11" fmla="*/ 1 h 415"/>
                    <a:gd name="T12" fmla="*/ 1 w 474"/>
                    <a:gd name="T13" fmla="*/ 1 h 415"/>
                    <a:gd name="T14" fmla="*/ 1 w 474"/>
                    <a:gd name="T15" fmla="*/ 1 h 415"/>
                    <a:gd name="T16" fmla="*/ 1 w 474"/>
                    <a:gd name="T17" fmla="*/ 1 h 415"/>
                    <a:gd name="T18" fmla="*/ 1 w 474"/>
                    <a:gd name="T19" fmla="*/ 1 h 415"/>
                    <a:gd name="T20" fmla="*/ 1 w 474"/>
                    <a:gd name="T21" fmla="*/ 1 h 415"/>
                    <a:gd name="T22" fmla="*/ 1 w 474"/>
                    <a:gd name="T23" fmla="*/ 1 h 415"/>
                    <a:gd name="T24" fmla="*/ 1 w 474"/>
                    <a:gd name="T25" fmla="*/ 1 h 415"/>
                    <a:gd name="T26" fmla="*/ 1 w 474"/>
                    <a:gd name="T27" fmla="*/ 1 h 415"/>
                    <a:gd name="T28" fmla="*/ 1 w 474"/>
                    <a:gd name="T29" fmla="*/ 1 h 415"/>
                    <a:gd name="T30" fmla="*/ 1 w 474"/>
                    <a:gd name="T31" fmla="*/ 1 h 415"/>
                    <a:gd name="T32" fmla="*/ 1 w 474"/>
                    <a:gd name="T33" fmla="*/ 1 h 415"/>
                    <a:gd name="T34" fmla="*/ 1 w 474"/>
                    <a:gd name="T35" fmla="*/ 1 h 415"/>
                    <a:gd name="T36" fmla="*/ 1 w 474"/>
                    <a:gd name="T37" fmla="*/ 1 h 415"/>
                    <a:gd name="T38" fmla="*/ 1 w 474"/>
                    <a:gd name="T39" fmla="*/ 1 h 415"/>
                    <a:gd name="T40" fmla="*/ 1 w 474"/>
                    <a:gd name="T41" fmla="*/ 1 h 415"/>
                    <a:gd name="T42" fmla="*/ 1 w 474"/>
                    <a:gd name="T43" fmla="*/ 1 h 415"/>
                    <a:gd name="T44" fmla="*/ 1 w 474"/>
                    <a:gd name="T45" fmla="*/ 1 h 415"/>
                    <a:gd name="T46" fmla="*/ 1 w 474"/>
                    <a:gd name="T47" fmla="*/ 1 h 415"/>
                    <a:gd name="T48" fmla="*/ 1 w 474"/>
                    <a:gd name="T49" fmla="*/ 1 h 415"/>
                    <a:gd name="T50" fmla="*/ 1 w 474"/>
                    <a:gd name="T51" fmla="*/ 1 h 415"/>
                    <a:gd name="T52" fmla="*/ 1 w 474"/>
                    <a:gd name="T53" fmla="*/ 1 h 415"/>
                    <a:gd name="T54" fmla="*/ 1 w 474"/>
                    <a:gd name="T55" fmla="*/ 1 h 415"/>
                    <a:gd name="T56" fmla="*/ 1 w 474"/>
                    <a:gd name="T57" fmla="*/ 1 h 415"/>
                    <a:gd name="T58" fmla="*/ 1 w 474"/>
                    <a:gd name="T59" fmla="*/ 1 h 415"/>
                    <a:gd name="T60" fmla="*/ 1 w 474"/>
                    <a:gd name="T61" fmla="*/ 1 h 415"/>
                    <a:gd name="T62" fmla="*/ 1 w 474"/>
                    <a:gd name="T63" fmla="*/ 1 h 415"/>
                    <a:gd name="T64" fmla="*/ 1 w 474"/>
                    <a:gd name="T65" fmla="*/ 1 h 415"/>
                    <a:gd name="T66" fmla="*/ 1 w 474"/>
                    <a:gd name="T67" fmla="*/ 1 h 415"/>
                    <a:gd name="T68" fmla="*/ 1 w 474"/>
                    <a:gd name="T69" fmla="*/ 1 h 415"/>
                    <a:gd name="T70" fmla="*/ 1 w 474"/>
                    <a:gd name="T71" fmla="*/ 1 h 415"/>
                    <a:gd name="T72" fmla="*/ 1 w 474"/>
                    <a:gd name="T73" fmla="*/ 1 h 415"/>
                    <a:gd name="T74" fmla="*/ 1 w 474"/>
                    <a:gd name="T75" fmla="*/ 1 h 415"/>
                    <a:gd name="T76" fmla="*/ 1 w 474"/>
                    <a:gd name="T77" fmla="*/ 1 h 415"/>
                    <a:gd name="T78" fmla="*/ 1 w 474"/>
                    <a:gd name="T79" fmla="*/ 1 h 415"/>
                    <a:gd name="T80" fmla="*/ 1 w 474"/>
                    <a:gd name="T81" fmla="*/ 1 h 415"/>
                    <a:gd name="T82" fmla="*/ 1 w 474"/>
                    <a:gd name="T83" fmla="*/ 1 h 415"/>
                    <a:gd name="T84" fmla="*/ 0 w 474"/>
                    <a:gd name="T85" fmla="*/ 1 h 415"/>
                    <a:gd name="T86" fmla="*/ 0 w 474"/>
                    <a:gd name="T87" fmla="*/ 1 h 4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4" h="415">
                      <a:moveTo>
                        <a:pt x="0" y="309"/>
                      </a:moveTo>
                      <a:lnTo>
                        <a:pt x="60" y="0"/>
                      </a:lnTo>
                      <a:lnTo>
                        <a:pt x="49" y="39"/>
                      </a:lnTo>
                      <a:lnTo>
                        <a:pt x="43" y="74"/>
                      </a:lnTo>
                      <a:lnTo>
                        <a:pt x="41" y="104"/>
                      </a:lnTo>
                      <a:lnTo>
                        <a:pt x="41" y="131"/>
                      </a:lnTo>
                      <a:lnTo>
                        <a:pt x="44" y="154"/>
                      </a:lnTo>
                      <a:lnTo>
                        <a:pt x="48" y="173"/>
                      </a:lnTo>
                      <a:lnTo>
                        <a:pt x="54" y="188"/>
                      </a:lnTo>
                      <a:lnTo>
                        <a:pt x="57" y="198"/>
                      </a:lnTo>
                      <a:lnTo>
                        <a:pt x="61" y="204"/>
                      </a:lnTo>
                      <a:lnTo>
                        <a:pt x="62" y="207"/>
                      </a:lnTo>
                      <a:lnTo>
                        <a:pt x="73" y="200"/>
                      </a:lnTo>
                      <a:lnTo>
                        <a:pt x="82" y="187"/>
                      </a:lnTo>
                      <a:lnTo>
                        <a:pt x="91" y="170"/>
                      </a:lnTo>
                      <a:lnTo>
                        <a:pt x="98" y="148"/>
                      </a:lnTo>
                      <a:lnTo>
                        <a:pt x="104" y="127"/>
                      </a:lnTo>
                      <a:lnTo>
                        <a:pt x="108" y="106"/>
                      </a:lnTo>
                      <a:lnTo>
                        <a:pt x="113" y="87"/>
                      </a:lnTo>
                      <a:lnTo>
                        <a:pt x="116" y="71"/>
                      </a:lnTo>
                      <a:lnTo>
                        <a:pt x="117" y="60"/>
                      </a:lnTo>
                      <a:lnTo>
                        <a:pt x="118" y="56"/>
                      </a:lnTo>
                      <a:lnTo>
                        <a:pt x="108" y="107"/>
                      </a:lnTo>
                      <a:lnTo>
                        <a:pt x="104" y="146"/>
                      </a:lnTo>
                      <a:lnTo>
                        <a:pt x="104" y="176"/>
                      </a:lnTo>
                      <a:lnTo>
                        <a:pt x="108" y="196"/>
                      </a:lnTo>
                      <a:lnTo>
                        <a:pt x="113" y="209"/>
                      </a:lnTo>
                      <a:lnTo>
                        <a:pt x="122" y="216"/>
                      </a:lnTo>
                      <a:lnTo>
                        <a:pt x="129" y="220"/>
                      </a:lnTo>
                      <a:lnTo>
                        <a:pt x="135" y="220"/>
                      </a:lnTo>
                      <a:lnTo>
                        <a:pt x="139" y="219"/>
                      </a:lnTo>
                      <a:lnTo>
                        <a:pt x="142" y="219"/>
                      </a:lnTo>
                      <a:lnTo>
                        <a:pt x="153" y="213"/>
                      </a:lnTo>
                      <a:lnTo>
                        <a:pt x="166" y="201"/>
                      </a:lnTo>
                      <a:lnTo>
                        <a:pt x="178" y="187"/>
                      </a:lnTo>
                      <a:lnTo>
                        <a:pt x="190" y="169"/>
                      </a:lnTo>
                      <a:lnTo>
                        <a:pt x="200" y="151"/>
                      </a:lnTo>
                      <a:lnTo>
                        <a:pt x="211" y="133"/>
                      </a:lnTo>
                      <a:lnTo>
                        <a:pt x="219" y="116"/>
                      </a:lnTo>
                      <a:lnTo>
                        <a:pt x="226" y="103"/>
                      </a:lnTo>
                      <a:lnTo>
                        <a:pt x="230" y="95"/>
                      </a:lnTo>
                      <a:lnTo>
                        <a:pt x="231" y="91"/>
                      </a:lnTo>
                      <a:lnTo>
                        <a:pt x="195" y="175"/>
                      </a:lnTo>
                      <a:lnTo>
                        <a:pt x="185" y="200"/>
                      </a:lnTo>
                      <a:lnTo>
                        <a:pt x="182" y="216"/>
                      </a:lnTo>
                      <a:lnTo>
                        <a:pt x="185" y="227"/>
                      </a:lnTo>
                      <a:lnTo>
                        <a:pt x="192" y="234"/>
                      </a:lnTo>
                      <a:lnTo>
                        <a:pt x="201" y="236"/>
                      </a:lnTo>
                      <a:lnTo>
                        <a:pt x="212" y="236"/>
                      </a:lnTo>
                      <a:lnTo>
                        <a:pt x="223" y="234"/>
                      </a:lnTo>
                      <a:lnTo>
                        <a:pt x="232" y="232"/>
                      </a:lnTo>
                      <a:lnTo>
                        <a:pt x="238" y="229"/>
                      </a:lnTo>
                      <a:lnTo>
                        <a:pt x="242" y="228"/>
                      </a:lnTo>
                      <a:lnTo>
                        <a:pt x="474" y="41"/>
                      </a:lnTo>
                      <a:lnTo>
                        <a:pt x="250" y="242"/>
                      </a:lnTo>
                      <a:lnTo>
                        <a:pt x="254" y="257"/>
                      </a:lnTo>
                      <a:lnTo>
                        <a:pt x="266" y="263"/>
                      </a:lnTo>
                      <a:lnTo>
                        <a:pt x="284" y="261"/>
                      </a:lnTo>
                      <a:lnTo>
                        <a:pt x="307" y="254"/>
                      </a:lnTo>
                      <a:lnTo>
                        <a:pt x="333" y="244"/>
                      </a:lnTo>
                      <a:lnTo>
                        <a:pt x="359" y="230"/>
                      </a:lnTo>
                      <a:lnTo>
                        <a:pt x="383" y="217"/>
                      </a:lnTo>
                      <a:lnTo>
                        <a:pt x="403" y="206"/>
                      </a:lnTo>
                      <a:lnTo>
                        <a:pt x="416" y="197"/>
                      </a:lnTo>
                      <a:lnTo>
                        <a:pt x="421" y="194"/>
                      </a:lnTo>
                      <a:lnTo>
                        <a:pt x="104" y="406"/>
                      </a:lnTo>
                      <a:lnTo>
                        <a:pt x="101" y="408"/>
                      </a:lnTo>
                      <a:lnTo>
                        <a:pt x="97" y="410"/>
                      </a:lnTo>
                      <a:lnTo>
                        <a:pt x="91" y="412"/>
                      </a:lnTo>
                      <a:lnTo>
                        <a:pt x="82" y="415"/>
                      </a:lnTo>
                      <a:lnTo>
                        <a:pt x="74" y="415"/>
                      </a:lnTo>
                      <a:lnTo>
                        <a:pt x="64" y="415"/>
                      </a:lnTo>
                      <a:lnTo>
                        <a:pt x="56" y="410"/>
                      </a:lnTo>
                      <a:lnTo>
                        <a:pt x="49" y="403"/>
                      </a:lnTo>
                      <a:lnTo>
                        <a:pt x="44" y="391"/>
                      </a:lnTo>
                      <a:lnTo>
                        <a:pt x="42" y="374"/>
                      </a:lnTo>
                      <a:lnTo>
                        <a:pt x="42" y="373"/>
                      </a:lnTo>
                      <a:lnTo>
                        <a:pt x="42" y="368"/>
                      </a:lnTo>
                      <a:lnTo>
                        <a:pt x="41" y="362"/>
                      </a:lnTo>
                      <a:lnTo>
                        <a:pt x="38" y="354"/>
                      </a:lnTo>
                      <a:lnTo>
                        <a:pt x="36" y="346"/>
                      </a:lnTo>
                      <a:lnTo>
                        <a:pt x="32" y="336"/>
                      </a:lnTo>
                      <a:lnTo>
                        <a:pt x="26" y="327"/>
                      </a:lnTo>
                      <a:lnTo>
                        <a:pt x="20" y="320"/>
                      </a:lnTo>
                      <a:lnTo>
                        <a:pt x="11" y="314"/>
                      </a:lnTo>
                      <a:lnTo>
                        <a:pt x="0" y="310"/>
                      </a:lnTo>
                      <a:lnTo>
                        <a:pt x="0" y="309"/>
                      </a:lnTo>
                      <a:close/>
                    </a:path>
                  </a:pathLst>
                </a:custGeom>
                <a:solidFill>
                  <a:srgbClr val="FFD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8" name="Freeform 89"/>
                <p:cNvSpPr>
                  <a:spLocks/>
                </p:cNvSpPr>
                <p:nvPr/>
              </p:nvSpPr>
              <p:spPr bwMode="auto">
                <a:xfrm rot="2163528">
                  <a:off x="4112" y="2089"/>
                  <a:ext cx="265" cy="230"/>
                </a:xfrm>
                <a:custGeom>
                  <a:avLst/>
                  <a:gdLst>
                    <a:gd name="T0" fmla="*/ 1 w 469"/>
                    <a:gd name="T1" fmla="*/ 0 h 409"/>
                    <a:gd name="T2" fmla="*/ 1 w 469"/>
                    <a:gd name="T3" fmla="*/ 1 h 409"/>
                    <a:gd name="T4" fmla="*/ 1 w 469"/>
                    <a:gd name="T5" fmla="*/ 1 h 409"/>
                    <a:gd name="T6" fmla="*/ 1 w 469"/>
                    <a:gd name="T7" fmla="*/ 1 h 409"/>
                    <a:gd name="T8" fmla="*/ 1 w 469"/>
                    <a:gd name="T9" fmla="*/ 1 h 409"/>
                    <a:gd name="T10" fmla="*/ 1 w 469"/>
                    <a:gd name="T11" fmla="*/ 1 h 409"/>
                    <a:gd name="T12" fmla="*/ 1 w 469"/>
                    <a:gd name="T13" fmla="*/ 1 h 409"/>
                    <a:gd name="T14" fmla="*/ 1 w 469"/>
                    <a:gd name="T15" fmla="*/ 1 h 409"/>
                    <a:gd name="T16" fmla="*/ 1 w 469"/>
                    <a:gd name="T17" fmla="*/ 1 h 409"/>
                    <a:gd name="T18" fmla="*/ 1 w 469"/>
                    <a:gd name="T19" fmla="*/ 1 h 409"/>
                    <a:gd name="T20" fmla="*/ 1 w 469"/>
                    <a:gd name="T21" fmla="*/ 1 h 409"/>
                    <a:gd name="T22" fmla="*/ 1 w 469"/>
                    <a:gd name="T23" fmla="*/ 1 h 409"/>
                    <a:gd name="T24" fmla="*/ 1 w 469"/>
                    <a:gd name="T25" fmla="*/ 1 h 409"/>
                    <a:gd name="T26" fmla="*/ 1 w 469"/>
                    <a:gd name="T27" fmla="*/ 1 h 409"/>
                    <a:gd name="T28" fmla="*/ 1 w 469"/>
                    <a:gd name="T29" fmla="*/ 1 h 409"/>
                    <a:gd name="T30" fmla="*/ 1 w 469"/>
                    <a:gd name="T31" fmla="*/ 1 h 409"/>
                    <a:gd name="T32" fmla="*/ 1 w 469"/>
                    <a:gd name="T33" fmla="*/ 1 h 409"/>
                    <a:gd name="T34" fmla="*/ 1 w 469"/>
                    <a:gd name="T35" fmla="*/ 1 h 409"/>
                    <a:gd name="T36" fmla="*/ 1 w 469"/>
                    <a:gd name="T37" fmla="*/ 1 h 409"/>
                    <a:gd name="T38" fmla="*/ 1 w 469"/>
                    <a:gd name="T39" fmla="*/ 1 h 409"/>
                    <a:gd name="T40" fmla="*/ 1 w 469"/>
                    <a:gd name="T41" fmla="*/ 1 h 409"/>
                    <a:gd name="T42" fmla="*/ 1 w 469"/>
                    <a:gd name="T43" fmla="*/ 1 h 409"/>
                    <a:gd name="T44" fmla="*/ 1 w 469"/>
                    <a:gd name="T45" fmla="*/ 1 h 409"/>
                    <a:gd name="T46" fmla="*/ 1 w 469"/>
                    <a:gd name="T47" fmla="*/ 1 h 409"/>
                    <a:gd name="T48" fmla="*/ 1 w 469"/>
                    <a:gd name="T49" fmla="*/ 1 h 409"/>
                    <a:gd name="T50" fmla="*/ 1 w 469"/>
                    <a:gd name="T51" fmla="*/ 1 h 409"/>
                    <a:gd name="T52" fmla="*/ 1 w 469"/>
                    <a:gd name="T53" fmla="*/ 1 h 409"/>
                    <a:gd name="T54" fmla="*/ 1 w 469"/>
                    <a:gd name="T55" fmla="*/ 1 h 409"/>
                    <a:gd name="T56" fmla="*/ 1 w 469"/>
                    <a:gd name="T57" fmla="*/ 1 h 409"/>
                    <a:gd name="T58" fmla="*/ 1 w 469"/>
                    <a:gd name="T59" fmla="*/ 1 h 409"/>
                    <a:gd name="T60" fmla="*/ 1 w 469"/>
                    <a:gd name="T61" fmla="*/ 1 h 409"/>
                    <a:gd name="T62" fmla="*/ 1 w 469"/>
                    <a:gd name="T63" fmla="*/ 1 h 409"/>
                    <a:gd name="T64" fmla="*/ 1 w 469"/>
                    <a:gd name="T65" fmla="*/ 1 h 409"/>
                    <a:gd name="T66" fmla="*/ 1 w 469"/>
                    <a:gd name="T67" fmla="*/ 1 h 409"/>
                    <a:gd name="T68" fmla="*/ 1 w 469"/>
                    <a:gd name="T69" fmla="*/ 1 h 409"/>
                    <a:gd name="T70" fmla="*/ 1 w 469"/>
                    <a:gd name="T71" fmla="*/ 1 h 409"/>
                    <a:gd name="T72" fmla="*/ 1 w 469"/>
                    <a:gd name="T73" fmla="*/ 1 h 409"/>
                    <a:gd name="T74" fmla="*/ 1 w 469"/>
                    <a:gd name="T75" fmla="*/ 1 h 409"/>
                    <a:gd name="T76" fmla="*/ 1 w 469"/>
                    <a:gd name="T77" fmla="*/ 1 h 409"/>
                    <a:gd name="T78" fmla="*/ 1 w 469"/>
                    <a:gd name="T79" fmla="*/ 1 h 409"/>
                    <a:gd name="T80" fmla="*/ 1 w 469"/>
                    <a:gd name="T81" fmla="*/ 1 h 409"/>
                    <a:gd name="T82" fmla="*/ 1 w 469"/>
                    <a:gd name="T83" fmla="*/ 1 h 409"/>
                    <a:gd name="T84" fmla="*/ 0 w 469"/>
                    <a:gd name="T85" fmla="*/ 1 h 4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9" h="409">
                      <a:moveTo>
                        <a:pt x="0" y="304"/>
                      </a:moveTo>
                      <a:lnTo>
                        <a:pt x="59" y="0"/>
                      </a:lnTo>
                      <a:lnTo>
                        <a:pt x="48" y="38"/>
                      </a:lnTo>
                      <a:lnTo>
                        <a:pt x="42" y="72"/>
                      </a:lnTo>
                      <a:lnTo>
                        <a:pt x="40" y="102"/>
                      </a:lnTo>
                      <a:lnTo>
                        <a:pt x="40" y="129"/>
                      </a:lnTo>
                      <a:lnTo>
                        <a:pt x="43" y="152"/>
                      </a:lnTo>
                      <a:lnTo>
                        <a:pt x="47" y="170"/>
                      </a:lnTo>
                      <a:lnTo>
                        <a:pt x="53" y="185"/>
                      </a:lnTo>
                      <a:lnTo>
                        <a:pt x="56" y="196"/>
                      </a:lnTo>
                      <a:lnTo>
                        <a:pt x="60" y="202"/>
                      </a:lnTo>
                      <a:lnTo>
                        <a:pt x="61" y="204"/>
                      </a:lnTo>
                      <a:lnTo>
                        <a:pt x="72" y="197"/>
                      </a:lnTo>
                      <a:lnTo>
                        <a:pt x="81" y="184"/>
                      </a:lnTo>
                      <a:lnTo>
                        <a:pt x="90" y="166"/>
                      </a:lnTo>
                      <a:lnTo>
                        <a:pt x="97" y="146"/>
                      </a:lnTo>
                      <a:lnTo>
                        <a:pt x="103" y="124"/>
                      </a:lnTo>
                      <a:lnTo>
                        <a:pt x="107" y="104"/>
                      </a:lnTo>
                      <a:lnTo>
                        <a:pt x="111" y="85"/>
                      </a:lnTo>
                      <a:lnTo>
                        <a:pt x="113" y="69"/>
                      </a:lnTo>
                      <a:lnTo>
                        <a:pt x="116" y="58"/>
                      </a:lnTo>
                      <a:lnTo>
                        <a:pt x="116" y="54"/>
                      </a:lnTo>
                      <a:lnTo>
                        <a:pt x="106" y="105"/>
                      </a:lnTo>
                      <a:lnTo>
                        <a:pt x="103" y="145"/>
                      </a:lnTo>
                      <a:lnTo>
                        <a:pt x="103" y="173"/>
                      </a:lnTo>
                      <a:lnTo>
                        <a:pt x="106" y="193"/>
                      </a:lnTo>
                      <a:lnTo>
                        <a:pt x="112" y="206"/>
                      </a:lnTo>
                      <a:lnTo>
                        <a:pt x="119" y="214"/>
                      </a:lnTo>
                      <a:lnTo>
                        <a:pt x="127" y="216"/>
                      </a:lnTo>
                      <a:lnTo>
                        <a:pt x="134" y="217"/>
                      </a:lnTo>
                      <a:lnTo>
                        <a:pt x="138" y="216"/>
                      </a:lnTo>
                      <a:lnTo>
                        <a:pt x="140" y="215"/>
                      </a:lnTo>
                      <a:lnTo>
                        <a:pt x="152" y="209"/>
                      </a:lnTo>
                      <a:lnTo>
                        <a:pt x="164" y="198"/>
                      </a:lnTo>
                      <a:lnTo>
                        <a:pt x="175" y="183"/>
                      </a:lnTo>
                      <a:lnTo>
                        <a:pt x="187" y="166"/>
                      </a:lnTo>
                      <a:lnTo>
                        <a:pt x="198" y="148"/>
                      </a:lnTo>
                      <a:lnTo>
                        <a:pt x="209" y="130"/>
                      </a:lnTo>
                      <a:lnTo>
                        <a:pt x="217" y="114"/>
                      </a:lnTo>
                      <a:lnTo>
                        <a:pt x="223" y="101"/>
                      </a:lnTo>
                      <a:lnTo>
                        <a:pt x="228" y="92"/>
                      </a:lnTo>
                      <a:lnTo>
                        <a:pt x="229" y="89"/>
                      </a:lnTo>
                      <a:lnTo>
                        <a:pt x="192" y="172"/>
                      </a:lnTo>
                      <a:lnTo>
                        <a:pt x="183" y="196"/>
                      </a:lnTo>
                      <a:lnTo>
                        <a:pt x="180" y="212"/>
                      </a:lnTo>
                      <a:lnTo>
                        <a:pt x="183" y="224"/>
                      </a:lnTo>
                      <a:lnTo>
                        <a:pt x="189" y="230"/>
                      </a:lnTo>
                      <a:lnTo>
                        <a:pt x="198" y="233"/>
                      </a:lnTo>
                      <a:lnTo>
                        <a:pt x="209" y="233"/>
                      </a:lnTo>
                      <a:lnTo>
                        <a:pt x="221" y="230"/>
                      </a:lnTo>
                      <a:lnTo>
                        <a:pt x="229" y="228"/>
                      </a:lnTo>
                      <a:lnTo>
                        <a:pt x="236" y="225"/>
                      </a:lnTo>
                      <a:lnTo>
                        <a:pt x="239" y="224"/>
                      </a:lnTo>
                      <a:lnTo>
                        <a:pt x="469" y="40"/>
                      </a:lnTo>
                      <a:lnTo>
                        <a:pt x="248" y="239"/>
                      </a:lnTo>
                      <a:lnTo>
                        <a:pt x="250" y="254"/>
                      </a:lnTo>
                      <a:lnTo>
                        <a:pt x="262" y="259"/>
                      </a:lnTo>
                      <a:lnTo>
                        <a:pt x="280" y="258"/>
                      </a:lnTo>
                      <a:lnTo>
                        <a:pt x="304" y="250"/>
                      </a:lnTo>
                      <a:lnTo>
                        <a:pt x="329" y="240"/>
                      </a:lnTo>
                      <a:lnTo>
                        <a:pt x="355" y="227"/>
                      </a:lnTo>
                      <a:lnTo>
                        <a:pt x="379" y="214"/>
                      </a:lnTo>
                      <a:lnTo>
                        <a:pt x="398" y="203"/>
                      </a:lnTo>
                      <a:lnTo>
                        <a:pt x="411" y="195"/>
                      </a:lnTo>
                      <a:lnTo>
                        <a:pt x="416" y="191"/>
                      </a:lnTo>
                      <a:lnTo>
                        <a:pt x="102" y="401"/>
                      </a:lnTo>
                      <a:lnTo>
                        <a:pt x="100" y="401"/>
                      </a:lnTo>
                      <a:lnTo>
                        <a:pt x="96" y="404"/>
                      </a:lnTo>
                      <a:lnTo>
                        <a:pt x="90" y="406"/>
                      </a:lnTo>
                      <a:lnTo>
                        <a:pt x="81" y="409"/>
                      </a:lnTo>
                      <a:lnTo>
                        <a:pt x="73" y="409"/>
                      </a:lnTo>
                      <a:lnTo>
                        <a:pt x="65" y="409"/>
                      </a:lnTo>
                      <a:lnTo>
                        <a:pt x="56" y="404"/>
                      </a:lnTo>
                      <a:lnTo>
                        <a:pt x="49" y="397"/>
                      </a:lnTo>
                      <a:lnTo>
                        <a:pt x="44" y="386"/>
                      </a:lnTo>
                      <a:lnTo>
                        <a:pt x="42" y="369"/>
                      </a:lnTo>
                      <a:lnTo>
                        <a:pt x="42" y="367"/>
                      </a:lnTo>
                      <a:lnTo>
                        <a:pt x="42" y="363"/>
                      </a:lnTo>
                      <a:lnTo>
                        <a:pt x="41" y="356"/>
                      </a:lnTo>
                      <a:lnTo>
                        <a:pt x="40" y="348"/>
                      </a:lnTo>
                      <a:lnTo>
                        <a:pt x="36" y="340"/>
                      </a:lnTo>
                      <a:lnTo>
                        <a:pt x="32" y="330"/>
                      </a:lnTo>
                      <a:lnTo>
                        <a:pt x="26" y="322"/>
                      </a:lnTo>
                      <a:lnTo>
                        <a:pt x="21" y="313"/>
                      </a:lnTo>
                      <a:lnTo>
                        <a:pt x="11" y="308"/>
                      </a:lnTo>
                      <a:lnTo>
                        <a:pt x="0" y="304"/>
                      </a:lnTo>
                      <a:close/>
                    </a:path>
                  </a:pathLst>
                </a:custGeom>
                <a:solidFill>
                  <a:srgbClr val="FFE2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9" name="Freeform 90"/>
                <p:cNvSpPr>
                  <a:spLocks/>
                </p:cNvSpPr>
                <p:nvPr/>
              </p:nvSpPr>
              <p:spPr bwMode="auto">
                <a:xfrm rot="2163528">
                  <a:off x="4112" y="2090"/>
                  <a:ext cx="260" cy="227"/>
                </a:xfrm>
                <a:custGeom>
                  <a:avLst/>
                  <a:gdLst>
                    <a:gd name="T0" fmla="*/ 1 w 464"/>
                    <a:gd name="T1" fmla="*/ 0 h 406"/>
                    <a:gd name="T2" fmla="*/ 1 w 464"/>
                    <a:gd name="T3" fmla="*/ 1 h 406"/>
                    <a:gd name="T4" fmla="*/ 1 w 464"/>
                    <a:gd name="T5" fmla="*/ 1 h 406"/>
                    <a:gd name="T6" fmla="*/ 1 w 464"/>
                    <a:gd name="T7" fmla="*/ 1 h 406"/>
                    <a:gd name="T8" fmla="*/ 1 w 464"/>
                    <a:gd name="T9" fmla="*/ 1 h 406"/>
                    <a:gd name="T10" fmla="*/ 1 w 464"/>
                    <a:gd name="T11" fmla="*/ 1 h 406"/>
                    <a:gd name="T12" fmla="*/ 1 w 464"/>
                    <a:gd name="T13" fmla="*/ 1 h 406"/>
                    <a:gd name="T14" fmla="*/ 1 w 464"/>
                    <a:gd name="T15" fmla="*/ 1 h 406"/>
                    <a:gd name="T16" fmla="*/ 1 w 464"/>
                    <a:gd name="T17" fmla="*/ 1 h 406"/>
                    <a:gd name="T18" fmla="*/ 1 w 464"/>
                    <a:gd name="T19" fmla="*/ 1 h 406"/>
                    <a:gd name="T20" fmla="*/ 1 w 464"/>
                    <a:gd name="T21" fmla="*/ 1 h 406"/>
                    <a:gd name="T22" fmla="*/ 1 w 464"/>
                    <a:gd name="T23" fmla="*/ 1 h 406"/>
                    <a:gd name="T24" fmla="*/ 1 w 464"/>
                    <a:gd name="T25" fmla="*/ 1 h 406"/>
                    <a:gd name="T26" fmla="*/ 1 w 464"/>
                    <a:gd name="T27" fmla="*/ 1 h 406"/>
                    <a:gd name="T28" fmla="*/ 1 w 464"/>
                    <a:gd name="T29" fmla="*/ 1 h 406"/>
                    <a:gd name="T30" fmla="*/ 1 w 464"/>
                    <a:gd name="T31" fmla="*/ 1 h 406"/>
                    <a:gd name="T32" fmla="*/ 1 w 464"/>
                    <a:gd name="T33" fmla="*/ 1 h 406"/>
                    <a:gd name="T34" fmla="*/ 1 w 464"/>
                    <a:gd name="T35" fmla="*/ 1 h 406"/>
                    <a:gd name="T36" fmla="*/ 1 w 464"/>
                    <a:gd name="T37" fmla="*/ 1 h 406"/>
                    <a:gd name="T38" fmla="*/ 1 w 464"/>
                    <a:gd name="T39" fmla="*/ 1 h 406"/>
                    <a:gd name="T40" fmla="*/ 1 w 464"/>
                    <a:gd name="T41" fmla="*/ 1 h 406"/>
                    <a:gd name="T42" fmla="*/ 1 w 464"/>
                    <a:gd name="T43" fmla="*/ 1 h 406"/>
                    <a:gd name="T44" fmla="*/ 1 w 464"/>
                    <a:gd name="T45" fmla="*/ 1 h 406"/>
                    <a:gd name="T46" fmla="*/ 1 w 464"/>
                    <a:gd name="T47" fmla="*/ 1 h 406"/>
                    <a:gd name="T48" fmla="*/ 1 w 464"/>
                    <a:gd name="T49" fmla="*/ 1 h 406"/>
                    <a:gd name="T50" fmla="*/ 1 w 464"/>
                    <a:gd name="T51" fmla="*/ 1 h 406"/>
                    <a:gd name="T52" fmla="*/ 1 w 464"/>
                    <a:gd name="T53" fmla="*/ 1 h 406"/>
                    <a:gd name="T54" fmla="*/ 1 w 464"/>
                    <a:gd name="T55" fmla="*/ 1 h 406"/>
                    <a:gd name="T56" fmla="*/ 1 w 464"/>
                    <a:gd name="T57" fmla="*/ 1 h 406"/>
                    <a:gd name="T58" fmla="*/ 1 w 464"/>
                    <a:gd name="T59" fmla="*/ 1 h 406"/>
                    <a:gd name="T60" fmla="*/ 1 w 464"/>
                    <a:gd name="T61" fmla="*/ 1 h 406"/>
                    <a:gd name="T62" fmla="*/ 1 w 464"/>
                    <a:gd name="T63" fmla="*/ 1 h 406"/>
                    <a:gd name="T64" fmla="*/ 1 w 464"/>
                    <a:gd name="T65" fmla="*/ 1 h 406"/>
                    <a:gd name="T66" fmla="*/ 1 w 464"/>
                    <a:gd name="T67" fmla="*/ 1 h 406"/>
                    <a:gd name="T68" fmla="*/ 1 w 464"/>
                    <a:gd name="T69" fmla="*/ 1 h 406"/>
                    <a:gd name="T70" fmla="*/ 1 w 464"/>
                    <a:gd name="T71" fmla="*/ 1 h 406"/>
                    <a:gd name="T72" fmla="*/ 1 w 464"/>
                    <a:gd name="T73" fmla="*/ 1 h 406"/>
                    <a:gd name="T74" fmla="*/ 1 w 464"/>
                    <a:gd name="T75" fmla="*/ 1 h 406"/>
                    <a:gd name="T76" fmla="*/ 1 w 464"/>
                    <a:gd name="T77" fmla="*/ 1 h 406"/>
                    <a:gd name="T78" fmla="*/ 1 w 464"/>
                    <a:gd name="T79" fmla="*/ 1 h 406"/>
                    <a:gd name="T80" fmla="*/ 1 w 464"/>
                    <a:gd name="T81" fmla="*/ 1 h 406"/>
                    <a:gd name="T82" fmla="*/ 1 w 464"/>
                    <a:gd name="T83" fmla="*/ 1 h 406"/>
                    <a:gd name="T84" fmla="*/ 0 w 464"/>
                    <a:gd name="T85" fmla="*/ 1 h 406"/>
                    <a:gd name="T86" fmla="*/ 0 w 464"/>
                    <a:gd name="T87" fmla="*/ 1 h 4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64" h="406">
                      <a:moveTo>
                        <a:pt x="0" y="300"/>
                      </a:moveTo>
                      <a:lnTo>
                        <a:pt x="58" y="0"/>
                      </a:lnTo>
                      <a:lnTo>
                        <a:pt x="47" y="38"/>
                      </a:lnTo>
                      <a:lnTo>
                        <a:pt x="41" y="72"/>
                      </a:lnTo>
                      <a:lnTo>
                        <a:pt x="39" y="102"/>
                      </a:lnTo>
                      <a:lnTo>
                        <a:pt x="39" y="129"/>
                      </a:lnTo>
                      <a:lnTo>
                        <a:pt x="42" y="151"/>
                      </a:lnTo>
                      <a:lnTo>
                        <a:pt x="46" y="169"/>
                      </a:lnTo>
                      <a:lnTo>
                        <a:pt x="50" y="184"/>
                      </a:lnTo>
                      <a:lnTo>
                        <a:pt x="55" y="194"/>
                      </a:lnTo>
                      <a:lnTo>
                        <a:pt x="59" y="201"/>
                      </a:lnTo>
                      <a:lnTo>
                        <a:pt x="60" y="202"/>
                      </a:lnTo>
                      <a:lnTo>
                        <a:pt x="71" y="196"/>
                      </a:lnTo>
                      <a:lnTo>
                        <a:pt x="80" y="183"/>
                      </a:lnTo>
                      <a:lnTo>
                        <a:pt x="87" y="165"/>
                      </a:lnTo>
                      <a:lnTo>
                        <a:pt x="95" y="146"/>
                      </a:lnTo>
                      <a:lnTo>
                        <a:pt x="101" y="125"/>
                      </a:lnTo>
                      <a:lnTo>
                        <a:pt x="105" y="104"/>
                      </a:lnTo>
                      <a:lnTo>
                        <a:pt x="110" y="85"/>
                      </a:lnTo>
                      <a:lnTo>
                        <a:pt x="112" y="69"/>
                      </a:lnTo>
                      <a:lnTo>
                        <a:pt x="114" y="58"/>
                      </a:lnTo>
                      <a:lnTo>
                        <a:pt x="115" y="55"/>
                      </a:lnTo>
                      <a:lnTo>
                        <a:pt x="105" y="105"/>
                      </a:lnTo>
                      <a:lnTo>
                        <a:pt x="101" y="144"/>
                      </a:lnTo>
                      <a:lnTo>
                        <a:pt x="102" y="173"/>
                      </a:lnTo>
                      <a:lnTo>
                        <a:pt x="105" y="192"/>
                      </a:lnTo>
                      <a:lnTo>
                        <a:pt x="110" y="205"/>
                      </a:lnTo>
                      <a:lnTo>
                        <a:pt x="117" y="212"/>
                      </a:lnTo>
                      <a:lnTo>
                        <a:pt x="126" y="215"/>
                      </a:lnTo>
                      <a:lnTo>
                        <a:pt x="132" y="215"/>
                      </a:lnTo>
                      <a:lnTo>
                        <a:pt x="136" y="214"/>
                      </a:lnTo>
                      <a:lnTo>
                        <a:pt x="137" y="214"/>
                      </a:lnTo>
                      <a:lnTo>
                        <a:pt x="149" y="208"/>
                      </a:lnTo>
                      <a:lnTo>
                        <a:pt x="161" y="196"/>
                      </a:lnTo>
                      <a:lnTo>
                        <a:pt x="173" y="182"/>
                      </a:lnTo>
                      <a:lnTo>
                        <a:pt x="185" y="165"/>
                      </a:lnTo>
                      <a:lnTo>
                        <a:pt x="196" y="148"/>
                      </a:lnTo>
                      <a:lnTo>
                        <a:pt x="205" y="130"/>
                      </a:lnTo>
                      <a:lnTo>
                        <a:pt x="214" y="114"/>
                      </a:lnTo>
                      <a:lnTo>
                        <a:pt x="221" y="101"/>
                      </a:lnTo>
                      <a:lnTo>
                        <a:pt x="224" y="93"/>
                      </a:lnTo>
                      <a:lnTo>
                        <a:pt x="227" y="89"/>
                      </a:lnTo>
                      <a:lnTo>
                        <a:pt x="190" y="171"/>
                      </a:lnTo>
                      <a:lnTo>
                        <a:pt x="180" y="195"/>
                      </a:lnTo>
                      <a:lnTo>
                        <a:pt x="178" y="212"/>
                      </a:lnTo>
                      <a:lnTo>
                        <a:pt x="180" y="222"/>
                      </a:lnTo>
                      <a:lnTo>
                        <a:pt x="186" y="228"/>
                      </a:lnTo>
                      <a:lnTo>
                        <a:pt x="196" y="232"/>
                      </a:lnTo>
                      <a:lnTo>
                        <a:pt x="207" y="231"/>
                      </a:lnTo>
                      <a:lnTo>
                        <a:pt x="217" y="230"/>
                      </a:lnTo>
                      <a:lnTo>
                        <a:pt x="227" y="227"/>
                      </a:lnTo>
                      <a:lnTo>
                        <a:pt x="234" y="225"/>
                      </a:lnTo>
                      <a:lnTo>
                        <a:pt x="236" y="224"/>
                      </a:lnTo>
                      <a:lnTo>
                        <a:pt x="464" y="41"/>
                      </a:lnTo>
                      <a:lnTo>
                        <a:pt x="245" y="238"/>
                      </a:lnTo>
                      <a:lnTo>
                        <a:pt x="248" y="252"/>
                      </a:lnTo>
                      <a:lnTo>
                        <a:pt x="259" y="258"/>
                      </a:lnTo>
                      <a:lnTo>
                        <a:pt x="278" y="256"/>
                      </a:lnTo>
                      <a:lnTo>
                        <a:pt x="301" y="249"/>
                      </a:lnTo>
                      <a:lnTo>
                        <a:pt x="326" y="238"/>
                      </a:lnTo>
                      <a:lnTo>
                        <a:pt x="351" y="226"/>
                      </a:lnTo>
                      <a:lnTo>
                        <a:pt x="375" y="213"/>
                      </a:lnTo>
                      <a:lnTo>
                        <a:pt x="394" y="201"/>
                      </a:lnTo>
                      <a:lnTo>
                        <a:pt x="407" y="193"/>
                      </a:lnTo>
                      <a:lnTo>
                        <a:pt x="412" y="190"/>
                      </a:lnTo>
                      <a:lnTo>
                        <a:pt x="101" y="397"/>
                      </a:lnTo>
                      <a:lnTo>
                        <a:pt x="99" y="397"/>
                      </a:lnTo>
                      <a:lnTo>
                        <a:pt x="95" y="400"/>
                      </a:lnTo>
                      <a:lnTo>
                        <a:pt x="89" y="402"/>
                      </a:lnTo>
                      <a:lnTo>
                        <a:pt x="81" y="404"/>
                      </a:lnTo>
                      <a:lnTo>
                        <a:pt x="73" y="406"/>
                      </a:lnTo>
                      <a:lnTo>
                        <a:pt x="65" y="404"/>
                      </a:lnTo>
                      <a:lnTo>
                        <a:pt x="56" y="400"/>
                      </a:lnTo>
                      <a:lnTo>
                        <a:pt x="49" y="392"/>
                      </a:lnTo>
                      <a:lnTo>
                        <a:pt x="45" y="382"/>
                      </a:lnTo>
                      <a:lnTo>
                        <a:pt x="43" y="365"/>
                      </a:lnTo>
                      <a:lnTo>
                        <a:pt x="43" y="364"/>
                      </a:lnTo>
                      <a:lnTo>
                        <a:pt x="42" y="359"/>
                      </a:lnTo>
                      <a:lnTo>
                        <a:pt x="41" y="353"/>
                      </a:lnTo>
                      <a:lnTo>
                        <a:pt x="40" y="345"/>
                      </a:lnTo>
                      <a:lnTo>
                        <a:pt x="36" y="335"/>
                      </a:lnTo>
                      <a:lnTo>
                        <a:pt x="33" y="327"/>
                      </a:lnTo>
                      <a:lnTo>
                        <a:pt x="27" y="318"/>
                      </a:lnTo>
                      <a:lnTo>
                        <a:pt x="21" y="310"/>
                      </a:lnTo>
                      <a:lnTo>
                        <a:pt x="11" y="305"/>
                      </a:lnTo>
                      <a:lnTo>
                        <a:pt x="0" y="301"/>
                      </a:lnTo>
                      <a:lnTo>
                        <a:pt x="0" y="300"/>
                      </a:lnTo>
                      <a:close/>
                    </a:path>
                  </a:pathLst>
                </a:custGeom>
                <a:solidFill>
                  <a:srgbClr val="FFE5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90" name="Freeform 91"/>
                <p:cNvSpPr>
                  <a:spLocks/>
                </p:cNvSpPr>
                <p:nvPr/>
              </p:nvSpPr>
              <p:spPr bwMode="auto">
                <a:xfrm rot="2163528">
                  <a:off x="4112" y="2091"/>
                  <a:ext cx="260" cy="226"/>
                </a:xfrm>
                <a:custGeom>
                  <a:avLst/>
                  <a:gdLst>
                    <a:gd name="T0" fmla="*/ 1 w 458"/>
                    <a:gd name="T1" fmla="*/ 0 h 400"/>
                    <a:gd name="T2" fmla="*/ 1 w 458"/>
                    <a:gd name="T3" fmla="*/ 1 h 400"/>
                    <a:gd name="T4" fmla="*/ 1 w 458"/>
                    <a:gd name="T5" fmla="*/ 1 h 400"/>
                    <a:gd name="T6" fmla="*/ 1 w 458"/>
                    <a:gd name="T7" fmla="*/ 1 h 400"/>
                    <a:gd name="T8" fmla="*/ 1 w 458"/>
                    <a:gd name="T9" fmla="*/ 1 h 400"/>
                    <a:gd name="T10" fmla="*/ 1 w 458"/>
                    <a:gd name="T11" fmla="*/ 1 h 400"/>
                    <a:gd name="T12" fmla="*/ 1 w 458"/>
                    <a:gd name="T13" fmla="*/ 1 h 400"/>
                    <a:gd name="T14" fmla="*/ 1 w 458"/>
                    <a:gd name="T15" fmla="*/ 1 h 400"/>
                    <a:gd name="T16" fmla="*/ 1 w 458"/>
                    <a:gd name="T17" fmla="*/ 1 h 400"/>
                    <a:gd name="T18" fmla="*/ 1 w 458"/>
                    <a:gd name="T19" fmla="*/ 1 h 400"/>
                    <a:gd name="T20" fmla="*/ 1 w 458"/>
                    <a:gd name="T21" fmla="*/ 1 h 400"/>
                    <a:gd name="T22" fmla="*/ 1 w 458"/>
                    <a:gd name="T23" fmla="*/ 1 h 400"/>
                    <a:gd name="T24" fmla="*/ 1 w 458"/>
                    <a:gd name="T25" fmla="*/ 1 h 400"/>
                    <a:gd name="T26" fmla="*/ 1 w 458"/>
                    <a:gd name="T27" fmla="*/ 1 h 400"/>
                    <a:gd name="T28" fmla="*/ 1 w 458"/>
                    <a:gd name="T29" fmla="*/ 1 h 400"/>
                    <a:gd name="T30" fmla="*/ 1 w 458"/>
                    <a:gd name="T31" fmla="*/ 1 h 400"/>
                    <a:gd name="T32" fmla="*/ 1 w 458"/>
                    <a:gd name="T33" fmla="*/ 1 h 400"/>
                    <a:gd name="T34" fmla="*/ 1 w 458"/>
                    <a:gd name="T35" fmla="*/ 1 h 400"/>
                    <a:gd name="T36" fmla="*/ 1 w 458"/>
                    <a:gd name="T37" fmla="*/ 1 h 400"/>
                    <a:gd name="T38" fmla="*/ 1 w 458"/>
                    <a:gd name="T39" fmla="*/ 1 h 400"/>
                    <a:gd name="T40" fmla="*/ 1 w 458"/>
                    <a:gd name="T41" fmla="*/ 1 h 400"/>
                    <a:gd name="T42" fmla="*/ 1 w 458"/>
                    <a:gd name="T43" fmla="*/ 1 h 400"/>
                    <a:gd name="T44" fmla="*/ 1 w 458"/>
                    <a:gd name="T45" fmla="*/ 1 h 400"/>
                    <a:gd name="T46" fmla="*/ 1 w 458"/>
                    <a:gd name="T47" fmla="*/ 1 h 400"/>
                    <a:gd name="T48" fmla="*/ 1 w 458"/>
                    <a:gd name="T49" fmla="*/ 1 h 400"/>
                    <a:gd name="T50" fmla="*/ 1 w 458"/>
                    <a:gd name="T51" fmla="*/ 1 h 400"/>
                    <a:gd name="T52" fmla="*/ 1 w 458"/>
                    <a:gd name="T53" fmla="*/ 1 h 400"/>
                    <a:gd name="T54" fmla="*/ 1 w 458"/>
                    <a:gd name="T55" fmla="*/ 1 h 400"/>
                    <a:gd name="T56" fmla="*/ 1 w 458"/>
                    <a:gd name="T57" fmla="*/ 1 h 400"/>
                    <a:gd name="T58" fmla="*/ 1 w 458"/>
                    <a:gd name="T59" fmla="*/ 1 h 400"/>
                    <a:gd name="T60" fmla="*/ 1 w 458"/>
                    <a:gd name="T61" fmla="*/ 1 h 400"/>
                    <a:gd name="T62" fmla="*/ 1 w 458"/>
                    <a:gd name="T63" fmla="*/ 1 h 400"/>
                    <a:gd name="T64" fmla="*/ 1 w 458"/>
                    <a:gd name="T65" fmla="*/ 1 h 400"/>
                    <a:gd name="T66" fmla="*/ 1 w 458"/>
                    <a:gd name="T67" fmla="*/ 1 h 400"/>
                    <a:gd name="T68" fmla="*/ 1 w 458"/>
                    <a:gd name="T69" fmla="*/ 1 h 400"/>
                    <a:gd name="T70" fmla="*/ 1 w 458"/>
                    <a:gd name="T71" fmla="*/ 1 h 400"/>
                    <a:gd name="T72" fmla="*/ 1 w 458"/>
                    <a:gd name="T73" fmla="*/ 1 h 400"/>
                    <a:gd name="T74" fmla="*/ 1 w 458"/>
                    <a:gd name="T75" fmla="*/ 1 h 400"/>
                    <a:gd name="T76" fmla="*/ 1 w 458"/>
                    <a:gd name="T77" fmla="*/ 1 h 400"/>
                    <a:gd name="T78" fmla="*/ 1 w 458"/>
                    <a:gd name="T79" fmla="*/ 1 h 400"/>
                    <a:gd name="T80" fmla="*/ 1 w 458"/>
                    <a:gd name="T81" fmla="*/ 1 h 400"/>
                    <a:gd name="T82" fmla="*/ 1 w 458"/>
                    <a:gd name="T83" fmla="*/ 1 h 400"/>
                    <a:gd name="T84" fmla="*/ 1 w 458"/>
                    <a:gd name="T85" fmla="*/ 1 h 400"/>
                    <a:gd name="T86" fmla="*/ 0 w 458"/>
                    <a:gd name="T87" fmla="*/ 1 h 4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58" h="400">
                      <a:moveTo>
                        <a:pt x="0" y="296"/>
                      </a:moveTo>
                      <a:lnTo>
                        <a:pt x="56" y="0"/>
                      </a:lnTo>
                      <a:lnTo>
                        <a:pt x="45" y="38"/>
                      </a:lnTo>
                      <a:lnTo>
                        <a:pt x="39" y="71"/>
                      </a:lnTo>
                      <a:lnTo>
                        <a:pt x="37" y="101"/>
                      </a:lnTo>
                      <a:lnTo>
                        <a:pt x="37" y="127"/>
                      </a:lnTo>
                      <a:lnTo>
                        <a:pt x="40" y="150"/>
                      </a:lnTo>
                      <a:lnTo>
                        <a:pt x="44" y="167"/>
                      </a:lnTo>
                      <a:lnTo>
                        <a:pt x="48" y="182"/>
                      </a:lnTo>
                      <a:lnTo>
                        <a:pt x="53" y="192"/>
                      </a:lnTo>
                      <a:lnTo>
                        <a:pt x="57" y="198"/>
                      </a:lnTo>
                      <a:lnTo>
                        <a:pt x="58" y="201"/>
                      </a:lnTo>
                      <a:lnTo>
                        <a:pt x="69" y="194"/>
                      </a:lnTo>
                      <a:lnTo>
                        <a:pt x="77" y="182"/>
                      </a:lnTo>
                      <a:lnTo>
                        <a:pt x="85" y="164"/>
                      </a:lnTo>
                      <a:lnTo>
                        <a:pt x="93" y="145"/>
                      </a:lnTo>
                      <a:lnTo>
                        <a:pt x="99" y="123"/>
                      </a:lnTo>
                      <a:lnTo>
                        <a:pt x="103" y="102"/>
                      </a:lnTo>
                      <a:lnTo>
                        <a:pt x="107" y="84"/>
                      </a:lnTo>
                      <a:lnTo>
                        <a:pt x="109" y="69"/>
                      </a:lnTo>
                      <a:lnTo>
                        <a:pt x="112" y="58"/>
                      </a:lnTo>
                      <a:lnTo>
                        <a:pt x="112" y="54"/>
                      </a:lnTo>
                      <a:lnTo>
                        <a:pt x="102" y="103"/>
                      </a:lnTo>
                      <a:lnTo>
                        <a:pt x="99" y="142"/>
                      </a:lnTo>
                      <a:lnTo>
                        <a:pt x="99" y="170"/>
                      </a:lnTo>
                      <a:lnTo>
                        <a:pt x="102" y="190"/>
                      </a:lnTo>
                      <a:lnTo>
                        <a:pt x="108" y="203"/>
                      </a:lnTo>
                      <a:lnTo>
                        <a:pt x="115" y="210"/>
                      </a:lnTo>
                      <a:lnTo>
                        <a:pt x="122" y="213"/>
                      </a:lnTo>
                      <a:lnTo>
                        <a:pt x="128" y="214"/>
                      </a:lnTo>
                      <a:lnTo>
                        <a:pt x="133" y="213"/>
                      </a:lnTo>
                      <a:lnTo>
                        <a:pt x="135" y="211"/>
                      </a:lnTo>
                      <a:lnTo>
                        <a:pt x="146" y="205"/>
                      </a:lnTo>
                      <a:lnTo>
                        <a:pt x="158" y="195"/>
                      </a:lnTo>
                      <a:lnTo>
                        <a:pt x="170" y="180"/>
                      </a:lnTo>
                      <a:lnTo>
                        <a:pt x="182" y="164"/>
                      </a:lnTo>
                      <a:lnTo>
                        <a:pt x="193" y="146"/>
                      </a:lnTo>
                      <a:lnTo>
                        <a:pt x="202" y="128"/>
                      </a:lnTo>
                      <a:lnTo>
                        <a:pt x="211" y="113"/>
                      </a:lnTo>
                      <a:lnTo>
                        <a:pt x="218" y="100"/>
                      </a:lnTo>
                      <a:lnTo>
                        <a:pt x="221" y="91"/>
                      </a:lnTo>
                      <a:lnTo>
                        <a:pt x="222" y="88"/>
                      </a:lnTo>
                      <a:lnTo>
                        <a:pt x="187" y="170"/>
                      </a:lnTo>
                      <a:lnTo>
                        <a:pt x="177" y="194"/>
                      </a:lnTo>
                      <a:lnTo>
                        <a:pt x="175" y="210"/>
                      </a:lnTo>
                      <a:lnTo>
                        <a:pt x="177" y="221"/>
                      </a:lnTo>
                      <a:lnTo>
                        <a:pt x="183" y="227"/>
                      </a:lnTo>
                      <a:lnTo>
                        <a:pt x="193" y="229"/>
                      </a:lnTo>
                      <a:lnTo>
                        <a:pt x="203" y="229"/>
                      </a:lnTo>
                      <a:lnTo>
                        <a:pt x="214" y="227"/>
                      </a:lnTo>
                      <a:lnTo>
                        <a:pt x="224" y="224"/>
                      </a:lnTo>
                      <a:lnTo>
                        <a:pt x="230" y="222"/>
                      </a:lnTo>
                      <a:lnTo>
                        <a:pt x="232" y="221"/>
                      </a:lnTo>
                      <a:lnTo>
                        <a:pt x="458" y="40"/>
                      </a:lnTo>
                      <a:lnTo>
                        <a:pt x="242" y="235"/>
                      </a:lnTo>
                      <a:lnTo>
                        <a:pt x="244" y="249"/>
                      </a:lnTo>
                      <a:lnTo>
                        <a:pt x="256" y="255"/>
                      </a:lnTo>
                      <a:lnTo>
                        <a:pt x="274" y="253"/>
                      </a:lnTo>
                      <a:lnTo>
                        <a:pt x="296" y="246"/>
                      </a:lnTo>
                      <a:lnTo>
                        <a:pt x="321" y="236"/>
                      </a:lnTo>
                      <a:lnTo>
                        <a:pt x="346" y="223"/>
                      </a:lnTo>
                      <a:lnTo>
                        <a:pt x="369" y="210"/>
                      </a:lnTo>
                      <a:lnTo>
                        <a:pt x="388" y="199"/>
                      </a:lnTo>
                      <a:lnTo>
                        <a:pt x="401" y="191"/>
                      </a:lnTo>
                      <a:lnTo>
                        <a:pt x="406" y="189"/>
                      </a:lnTo>
                      <a:lnTo>
                        <a:pt x="99" y="392"/>
                      </a:lnTo>
                      <a:lnTo>
                        <a:pt x="97" y="393"/>
                      </a:lnTo>
                      <a:lnTo>
                        <a:pt x="93" y="394"/>
                      </a:lnTo>
                      <a:lnTo>
                        <a:pt x="87" y="397"/>
                      </a:lnTo>
                      <a:lnTo>
                        <a:pt x="79" y="399"/>
                      </a:lnTo>
                      <a:lnTo>
                        <a:pt x="71" y="400"/>
                      </a:lnTo>
                      <a:lnTo>
                        <a:pt x="63" y="399"/>
                      </a:lnTo>
                      <a:lnTo>
                        <a:pt x="56" y="396"/>
                      </a:lnTo>
                      <a:lnTo>
                        <a:pt x="50" y="388"/>
                      </a:lnTo>
                      <a:lnTo>
                        <a:pt x="45" y="377"/>
                      </a:lnTo>
                      <a:lnTo>
                        <a:pt x="43" y="360"/>
                      </a:lnTo>
                      <a:lnTo>
                        <a:pt x="43" y="359"/>
                      </a:lnTo>
                      <a:lnTo>
                        <a:pt x="41" y="354"/>
                      </a:lnTo>
                      <a:lnTo>
                        <a:pt x="40" y="348"/>
                      </a:lnTo>
                      <a:lnTo>
                        <a:pt x="39" y="340"/>
                      </a:lnTo>
                      <a:lnTo>
                        <a:pt x="35" y="331"/>
                      </a:lnTo>
                      <a:lnTo>
                        <a:pt x="32" y="322"/>
                      </a:lnTo>
                      <a:lnTo>
                        <a:pt x="26" y="314"/>
                      </a:lnTo>
                      <a:lnTo>
                        <a:pt x="20" y="305"/>
                      </a:lnTo>
                      <a:lnTo>
                        <a:pt x="10" y="299"/>
                      </a:lnTo>
                      <a:lnTo>
                        <a:pt x="1" y="296"/>
                      </a:lnTo>
                      <a:lnTo>
                        <a:pt x="0" y="296"/>
                      </a:lnTo>
                      <a:close/>
                    </a:path>
                  </a:pathLst>
                </a:custGeom>
                <a:solidFill>
                  <a:srgbClr val="FFE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91" name="Freeform 92"/>
                <p:cNvSpPr>
                  <a:spLocks/>
                </p:cNvSpPr>
                <p:nvPr/>
              </p:nvSpPr>
              <p:spPr bwMode="auto">
                <a:xfrm rot="2163528">
                  <a:off x="4115" y="2094"/>
                  <a:ext cx="255" cy="223"/>
                </a:xfrm>
                <a:custGeom>
                  <a:avLst/>
                  <a:gdLst>
                    <a:gd name="T0" fmla="*/ 1 w 454"/>
                    <a:gd name="T1" fmla="*/ 0 h 396"/>
                    <a:gd name="T2" fmla="*/ 1 w 454"/>
                    <a:gd name="T3" fmla="*/ 1 h 396"/>
                    <a:gd name="T4" fmla="*/ 1 w 454"/>
                    <a:gd name="T5" fmla="*/ 1 h 396"/>
                    <a:gd name="T6" fmla="*/ 1 w 454"/>
                    <a:gd name="T7" fmla="*/ 1 h 396"/>
                    <a:gd name="T8" fmla="*/ 1 w 454"/>
                    <a:gd name="T9" fmla="*/ 1 h 396"/>
                    <a:gd name="T10" fmla="*/ 1 w 454"/>
                    <a:gd name="T11" fmla="*/ 1 h 396"/>
                    <a:gd name="T12" fmla="*/ 1 w 454"/>
                    <a:gd name="T13" fmla="*/ 1 h 396"/>
                    <a:gd name="T14" fmla="*/ 1 w 454"/>
                    <a:gd name="T15" fmla="*/ 1 h 396"/>
                    <a:gd name="T16" fmla="*/ 1 w 454"/>
                    <a:gd name="T17" fmla="*/ 1 h 396"/>
                    <a:gd name="T18" fmla="*/ 1 w 454"/>
                    <a:gd name="T19" fmla="*/ 1 h 396"/>
                    <a:gd name="T20" fmla="*/ 1 w 454"/>
                    <a:gd name="T21" fmla="*/ 1 h 396"/>
                    <a:gd name="T22" fmla="*/ 1 w 454"/>
                    <a:gd name="T23" fmla="*/ 1 h 396"/>
                    <a:gd name="T24" fmla="*/ 1 w 454"/>
                    <a:gd name="T25" fmla="*/ 1 h 396"/>
                    <a:gd name="T26" fmla="*/ 1 w 454"/>
                    <a:gd name="T27" fmla="*/ 1 h 396"/>
                    <a:gd name="T28" fmla="*/ 1 w 454"/>
                    <a:gd name="T29" fmla="*/ 1 h 396"/>
                    <a:gd name="T30" fmla="*/ 1 w 454"/>
                    <a:gd name="T31" fmla="*/ 1 h 396"/>
                    <a:gd name="T32" fmla="*/ 1 w 454"/>
                    <a:gd name="T33" fmla="*/ 1 h 396"/>
                    <a:gd name="T34" fmla="*/ 1 w 454"/>
                    <a:gd name="T35" fmla="*/ 1 h 396"/>
                    <a:gd name="T36" fmla="*/ 1 w 454"/>
                    <a:gd name="T37" fmla="*/ 1 h 396"/>
                    <a:gd name="T38" fmla="*/ 1 w 454"/>
                    <a:gd name="T39" fmla="*/ 1 h 396"/>
                    <a:gd name="T40" fmla="*/ 1 w 454"/>
                    <a:gd name="T41" fmla="*/ 1 h 396"/>
                    <a:gd name="T42" fmla="*/ 1 w 454"/>
                    <a:gd name="T43" fmla="*/ 1 h 396"/>
                    <a:gd name="T44" fmla="*/ 1 w 454"/>
                    <a:gd name="T45" fmla="*/ 1 h 396"/>
                    <a:gd name="T46" fmla="*/ 1 w 454"/>
                    <a:gd name="T47" fmla="*/ 1 h 396"/>
                    <a:gd name="T48" fmla="*/ 1 w 454"/>
                    <a:gd name="T49" fmla="*/ 1 h 396"/>
                    <a:gd name="T50" fmla="*/ 1 w 454"/>
                    <a:gd name="T51" fmla="*/ 1 h 396"/>
                    <a:gd name="T52" fmla="*/ 1 w 454"/>
                    <a:gd name="T53" fmla="*/ 1 h 396"/>
                    <a:gd name="T54" fmla="*/ 1 w 454"/>
                    <a:gd name="T55" fmla="*/ 1 h 396"/>
                    <a:gd name="T56" fmla="*/ 1 w 454"/>
                    <a:gd name="T57" fmla="*/ 1 h 396"/>
                    <a:gd name="T58" fmla="*/ 1 w 454"/>
                    <a:gd name="T59" fmla="*/ 1 h 396"/>
                    <a:gd name="T60" fmla="*/ 1 w 454"/>
                    <a:gd name="T61" fmla="*/ 1 h 396"/>
                    <a:gd name="T62" fmla="*/ 1 w 454"/>
                    <a:gd name="T63" fmla="*/ 1 h 396"/>
                    <a:gd name="T64" fmla="*/ 1 w 454"/>
                    <a:gd name="T65" fmla="*/ 1 h 396"/>
                    <a:gd name="T66" fmla="*/ 1 w 454"/>
                    <a:gd name="T67" fmla="*/ 1 h 396"/>
                    <a:gd name="T68" fmla="*/ 1 w 454"/>
                    <a:gd name="T69" fmla="*/ 1 h 396"/>
                    <a:gd name="T70" fmla="*/ 1 w 454"/>
                    <a:gd name="T71" fmla="*/ 1 h 396"/>
                    <a:gd name="T72" fmla="*/ 1 w 454"/>
                    <a:gd name="T73" fmla="*/ 1 h 396"/>
                    <a:gd name="T74" fmla="*/ 1 w 454"/>
                    <a:gd name="T75" fmla="*/ 1 h 396"/>
                    <a:gd name="T76" fmla="*/ 1 w 454"/>
                    <a:gd name="T77" fmla="*/ 1 h 396"/>
                    <a:gd name="T78" fmla="*/ 1 w 454"/>
                    <a:gd name="T79" fmla="*/ 1 h 396"/>
                    <a:gd name="T80" fmla="*/ 1 w 454"/>
                    <a:gd name="T81" fmla="*/ 1 h 396"/>
                    <a:gd name="T82" fmla="*/ 1 w 454"/>
                    <a:gd name="T83" fmla="*/ 1 h 396"/>
                    <a:gd name="T84" fmla="*/ 1 w 454"/>
                    <a:gd name="T85" fmla="*/ 1 h 396"/>
                    <a:gd name="T86" fmla="*/ 0 w 454"/>
                    <a:gd name="T87" fmla="*/ 1 h 3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54" h="396">
                      <a:moveTo>
                        <a:pt x="0" y="292"/>
                      </a:moveTo>
                      <a:lnTo>
                        <a:pt x="55" y="0"/>
                      </a:lnTo>
                      <a:lnTo>
                        <a:pt x="44" y="37"/>
                      </a:lnTo>
                      <a:lnTo>
                        <a:pt x="38" y="72"/>
                      </a:lnTo>
                      <a:lnTo>
                        <a:pt x="36" y="101"/>
                      </a:lnTo>
                      <a:lnTo>
                        <a:pt x="36" y="126"/>
                      </a:lnTo>
                      <a:lnTo>
                        <a:pt x="39" y="149"/>
                      </a:lnTo>
                      <a:lnTo>
                        <a:pt x="43" y="167"/>
                      </a:lnTo>
                      <a:lnTo>
                        <a:pt x="47" y="181"/>
                      </a:lnTo>
                      <a:lnTo>
                        <a:pt x="52" y="192"/>
                      </a:lnTo>
                      <a:lnTo>
                        <a:pt x="56" y="198"/>
                      </a:lnTo>
                      <a:lnTo>
                        <a:pt x="57" y="200"/>
                      </a:lnTo>
                      <a:lnTo>
                        <a:pt x="68" y="193"/>
                      </a:lnTo>
                      <a:lnTo>
                        <a:pt x="76" y="180"/>
                      </a:lnTo>
                      <a:lnTo>
                        <a:pt x="84" y="163"/>
                      </a:lnTo>
                      <a:lnTo>
                        <a:pt x="92" y="144"/>
                      </a:lnTo>
                      <a:lnTo>
                        <a:pt x="96" y="123"/>
                      </a:lnTo>
                      <a:lnTo>
                        <a:pt x="101" y="103"/>
                      </a:lnTo>
                      <a:lnTo>
                        <a:pt x="106" y="84"/>
                      </a:lnTo>
                      <a:lnTo>
                        <a:pt x="108" y="68"/>
                      </a:lnTo>
                      <a:lnTo>
                        <a:pt x="109" y="59"/>
                      </a:lnTo>
                      <a:lnTo>
                        <a:pt x="111" y="54"/>
                      </a:lnTo>
                      <a:lnTo>
                        <a:pt x="101" y="104"/>
                      </a:lnTo>
                      <a:lnTo>
                        <a:pt x="98" y="142"/>
                      </a:lnTo>
                      <a:lnTo>
                        <a:pt x="98" y="169"/>
                      </a:lnTo>
                      <a:lnTo>
                        <a:pt x="101" y="189"/>
                      </a:lnTo>
                      <a:lnTo>
                        <a:pt x="106" y="201"/>
                      </a:lnTo>
                      <a:lnTo>
                        <a:pt x="113" y="208"/>
                      </a:lnTo>
                      <a:lnTo>
                        <a:pt x="120" y="212"/>
                      </a:lnTo>
                      <a:lnTo>
                        <a:pt x="127" y="212"/>
                      </a:lnTo>
                      <a:lnTo>
                        <a:pt x="131" y="212"/>
                      </a:lnTo>
                      <a:lnTo>
                        <a:pt x="133" y="211"/>
                      </a:lnTo>
                      <a:lnTo>
                        <a:pt x="144" y="205"/>
                      </a:lnTo>
                      <a:lnTo>
                        <a:pt x="156" y="194"/>
                      </a:lnTo>
                      <a:lnTo>
                        <a:pt x="168" y="180"/>
                      </a:lnTo>
                      <a:lnTo>
                        <a:pt x="180" y="163"/>
                      </a:lnTo>
                      <a:lnTo>
                        <a:pt x="190" y="145"/>
                      </a:lnTo>
                      <a:lnTo>
                        <a:pt x="200" y="129"/>
                      </a:lnTo>
                      <a:lnTo>
                        <a:pt x="208" y="112"/>
                      </a:lnTo>
                      <a:lnTo>
                        <a:pt x="214" y="100"/>
                      </a:lnTo>
                      <a:lnTo>
                        <a:pt x="219" y="92"/>
                      </a:lnTo>
                      <a:lnTo>
                        <a:pt x="220" y="88"/>
                      </a:lnTo>
                      <a:lnTo>
                        <a:pt x="185" y="169"/>
                      </a:lnTo>
                      <a:lnTo>
                        <a:pt x="175" y="192"/>
                      </a:lnTo>
                      <a:lnTo>
                        <a:pt x="173" y="208"/>
                      </a:lnTo>
                      <a:lnTo>
                        <a:pt x="175" y="219"/>
                      </a:lnTo>
                      <a:lnTo>
                        <a:pt x="181" y="225"/>
                      </a:lnTo>
                      <a:lnTo>
                        <a:pt x="190" y="227"/>
                      </a:lnTo>
                      <a:lnTo>
                        <a:pt x="201" y="227"/>
                      </a:lnTo>
                      <a:lnTo>
                        <a:pt x="212" y="226"/>
                      </a:lnTo>
                      <a:lnTo>
                        <a:pt x="220" y="224"/>
                      </a:lnTo>
                      <a:lnTo>
                        <a:pt x="227" y="221"/>
                      </a:lnTo>
                      <a:lnTo>
                        <a:pt x="230" y="220"/>
                      </a:lnTo>
                      <a:lnTo>
                        <a:pt x="454" y="40"/>
                      </a:lnTo>
                      <a:lnTo>
                        <a:pt x="238" y="235"/>
                      </a:lnTo>
                      <a:lnTo>
                        <a:pt x="241" y="248"/>
                      </a:lnTo>
                      <a:lnTo>
                        <a:pt x="252" y="254"/>
                      </a:lnTo>
                      <a:lnTo>
                        <a:pt x="270" y="252"/>
                      </a:lnTo>
                      <a:lnTo>
                        <a:pt x="293" y="245"/>
                      </a:lnTo>
                      <a:lnTo>
                        <a:pt x="317" y="235"/>
                      </a:lnTo>
                      <a:lnTo>
                        <a:pt x="342" y="221"/>
                      </a:lnTo>
                      <a:lnTo>
                        <a:pt x="364" y="210"/>
                      </a:lnTo>
                      <a:lnTo>
                        <a:pt x="384" y="198"/>
                      </a:lnTo>
                      <a:lnTo>
                        <a:pt x="397" y="191"/>
                      </a:lnTo>
                      <a:lnTo>
                        <a:pt x="401" y="187"/>
                      </a:lnTo>
                      <a:lnTo>
                        <a:pt x="98" y="388"/>
                      </a:lnTo>
                      <a:lnTo>
                        <a:pt x="96" y="389"/>
                      </a:lnTo>
                      <a:lnTo>
                        <a:pt x="92" y="390"/>
                      </a:lnTo>
                      <a:lnTo>
                        <a:pt x="86" y="393"/>
                      </a:lnTo>
                      <a:lnTo>
                        <a:pt x="78" y="395"/>
                      </a:lnTo>
                      <a:lnTo>
                        <a:pt x="71" y="396"/>
                      </a:lnTo>
                      <a:lnTo>
                        <a:pt x="63" y="395"/>
                      </a:lnTo>
                      <a:lnTo>
                        <a:pt x="56" y="391"/>
                      </a:lnTo>
                      <a:lnTo>
                        <a:pt x="50" y="384"/>
                      </a:lnTo>
                      <a:lnTo>
                        <a:pt x="45" y="372"/>
                      </a:lnTo>
                      <a:lnTo>
                        <a:pt x="43" y="357"/>
                      </a:lnTo>
                      <a:lnTo>
                        <a:pt x="43" y="355"/>
                      </a:lnTo>
                      <a:lnTo>
                        <a:pt x="42" y="351"/>
                      </a:lnTo>
                      <a:lnTo>
                        <a:pt x="40" y="344"/>
                      </a:lnTo>
                      <a:lnTo>
                        <a:pt x="39" y="337"/>
                      </a:lnTo>
                      <a:lnTo>
                        <a:pt x="36" y="327"/>
                      </a:lnTo>
                      <a:lnTo>
                        <a:pt x="32" y="319"/>
                      </a:lnTo>
                      <a:lnTo>
                        <a:pt x="26" y="309"/>
                      </a:lnTo>
                      <a:lnTo>
                        <a:pt x="20" y="302"/>
                      </a:lnTo>
                      <a:lnTo>
                        <a:pt x="11" y="296"/>
                      </a:lnTo>
                      <a:lnTo>
                        <a:pt x="1" y="293"/>
                      </a:lnTo>
                      <a:lnTo>
                        <a:pt x="0" y="292"/>
                      </a:lnTo>
                      <a:close/>
                    </a:path>
                  </a:pathLst>
                </a:custGeom>
                <a:solidFill>
                  <a:srgbClr val="FFEB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92" name="Freeform 93"/>
                <p:cNvSpPr>
                  <a:spLocks/>
                </p:cNvSpPr>
                <p:nvPr/>
              </p:nvSpPr>
              <p:spPr bwMode="auto">
                <a:xfrm rot="2163528">
                  <a:off x="4116" y="2095"/>
                  <a:ext cx="252" cy="220"/>
                </a:xfrm>
                <a:custGeom>
                  <a:avLst/>
                  <a:gdLst>
                    <a:gd name="T0" fmla="*/ 1 w 449"/>
                    <a:gd name="T1" fmla="*/ 0 h 391"/>
                    <a:gd name="T2" fmla="*/ 1 w 449"/>
                    <a:gd name="T3" fmla="*/ 1 h 391"/>
                    <a:gd name="T4" fmla="*/ 1 w 449"/>
                    <a:gd name="T5" fmla="*/ 1 h 391"/>
                    <a:gd name="T6" fmla="*/ 1 w 449"/>
                    <a:gd name="T7" fmla="*/ 1 h 391"/>
                    <a:gd name="T8" fmla="*/ 1 w 449"/>
                    <a:gd name="T9" fmla="*/ 1 h 391"/>
                    <a:gd name="T10" fmla="*/ 1 w 449"/>
                    <a:gd name="T11" fmla="*/ 1 h 391"/>
                    <a:gd name="T12" fmla="*/ 1 w 449"/>
                    <a:gd name="T13" fmla="*/ 1 h 391"/>
                    <a:gd name="T14" fmla="*/ 1 w 449"/>
                    <a:gd name="T15" fmla="*/ 1 h 391"/>
                    <a:gd name="T16" fmla="*/ 1 w 449"/>
                    <a:gd name="T17" fmla="*/ 1 h 391"/>
                    <a:gd name="T18" fmla="*/ 1 w 449"/>
                    <a:gd name="T19" fmla="*/ 1 h 391"/>
                    <a:gd name="T20" fmla="*/ 1 w 449"/>
                    <a:gd name="T21" fmla="*/ 1 h 391"/>
                    <a:gd name="T22" fmla="*/ 1 w 449"/>
                    <a:gd name="T23" fmla="*/ 1 h 391"/>
                    <a:gd name="T24" fmla="*/ 1 w 449"/>
                    <a:gd name="T25" fmla="*/ 1 h 391"/>
                    <a:gd name="T26" fmla="*/ 1 w 449"/>
                    <a:gd name="T27" fmla="*/ 1 h 391"/>
                    <a:gd name="T28" fmla="*/ 1 w 449"/>
                    <a:gd name="T29" fmla="*/ 1 h 391"/>
                    <a:gd name="T30" fmla="*/ 1 w 449"/>
                    <a:gd name="T31" fmla="*/ 1 h 391"/>
                    <a:gd name="T32" fmla="*/ 1 w 449"/>
                    <a:gd name="T33" fmla="*/ 1 h 391"/>
                    <a:gd name="T34" fmla="*/ 1 w 449"/>
                    <a:gd name="T35" fmla="*/ 1 h 391"/>
                    <a:gd name="T36" fmla="*/ 1 w 449"/>
                    <a:gd name="T37" fmla="*/ 1 h 391"/>
                    <a:gd name="T38" fmla="*/ 1 w 449"/>
                    <a:gd name="T39" fmla="*/ 1 h 391"/>
                    <a:gd name="T40" fmla="*/ 1 w 449"/>
                    <a:gd name="T41" fmla="*/ 1 h 391"/>
                    <a:gd name="T42" fmla="*/ 1 w 449"/>
                    <a:gd name="T43" fmla="*/ 1 h 391"/>
                    <a:gd name="T44" fmla="*/ 1 w 449"/>
                    <a:gd name="T45" fmla="*/ 1 h 391"/>
                    <a:gd name="T46" fmla="*/ 1 w 449"/>
                    <a:gd name="T47" fmla="*/ 1 h 391"/>
                    <a:gd name="T48" fmla="*/ 1 w 449"/>
                    <a:gd name="T49" fmla="*/ 1 h 391"/>
                    <a:gd name="T50" fmla="*/ 1 w 449"/>
                    <a:gd name="T51" fmla="*/ 1 h 391"/>
                    <a:gd name="T52" fmla="*/ 1 w 449"/>
                    <a:gd name="T53" fmla="*/ 1 h 391"/>
                    <a:gd name="T54" fmla="*/ 1 w 449"/>
                    <a:gd name="T55" fmla="*/ 1 h 391"/>
                    <a:gd name="T56" fmla="*/ 1 w 449"/>
                    <a:gd name="T57" fmla="*/ 1 h 391"/>
                    <a:gd name="T58" fmla="*/ 1 w 449"/>
                    <a:gd name="T59" fmla="*/ 1 h 391"/>
                    <a:gd name="T60" fmla="*/ 1 w 449"/>
                    <a:gd name="T61" fmla="*/ 1 h 391"/>
                    <a:gd name="T62" fmla="*/ 1 w 449"/>
                    <a:gd name="T63" fmla="*/ 1 h 391"/>
                    <a:gd name="T64" fmla="*/ 1 w 449"/>
                    <a:gd name="T65" fmla="*/ 1 h 391"/>
                    <a:gd name="T66" fmla="*/ 1 w 449"/>
                    <a:gd name="T67" fmla="*/ 1 h 391"/>
                    <a:gd name="T68" fmla="*/ 1 w 449"/>
                    <a:gd name="T69" fmla="*/ 1 h 391"/>
                    <a:gd name="T70" fmla="*/ 1 w 449"/>
                    <a:gd name="T71" fmla="*/ 1 h 391"/>
                    <a:gd name="T72" fmla="*/ 1 w 449"/>
                    <a:gd name="T73" fmla="*/ 1 h 391"/>
                    <a:gd name="T74" fmla="*/ 1 w 449"/>
                    <a:gd name="T75" fmla="*/ 1 h 391"/>
                    <a:gd name="T76" fmla="*/ 1 w 449"/>
                    <a:gd name="T77" fmla="*/ 1 h 391"/>
                    <a:gd name="T78" fmla="*/ 1 w 449"/>
                    <a:gd name="T79" fmla="*/ 1 h 391"/>
                    <a:gd name="T80" fmla="*/ 1 w 449"/>
                    <a:gd name="T81" fmla="*/ 1 h 391"/>
                    <a:gd name="T82" fmla="*/ 1 w 449"/>
                    <a:gd name="T83" fmla="*/ 1 h 391"/>
                    <a:gd name="T84" fmla="*/ 1 w 449"/>
                    <a:gd name="T85" fmla="*/ 1 h 391"/>
                    <a:gd name="T86" fmla="*/ 0 w 449"/>
                    <a:gd name="T87" fmla="*/ 1 h 3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9" h="391">
                      <a:moveTo>
                        <a:pt x="0" y="288"/>
                      </a:moveTo>
                      <a:lnTo>
                        <a:pt x="54" y="0"/>
                      </a:lnTo>
                      <a:lnTo>
                        <a:pt x="43" y="37"/>
                      </a:lnTo>
                      <a:lnTo>
                        <a:pt x="37" y="70"/>
                      </a:lnTo>
                      <a:lnTo>
                        <a:pt x="35" y="100"/>
                      </a:lnTo>
                      <a:lnTo>
                        <a:pt x="35" y="126"/>
                      </a:lnTo>
                      <a:lnTo>
                        <a:pt x="38" y="147"/>
                      </a:lnTo>
                      <a:lnTo>
                        <a:pt x="42" y="165"/>
                      </a:lnTo>
                      <a:lnTo>
                        <a:pt x="46" y="179"/>
                      </a:lnTo>
                      <a:lnTo>
                        <a:pt x="51" y="189"/>
                      </a:lnTo>
                      <a:lnTo>
                        <a:pt x="55" y="196"/>
                      </a:lnTo>
                      <a:lnTo>
                        <a:pt x="56" y="197"/>
                      </a:lnTo>
                      <a:lnTo>
                        <a:pt x="66" y="191"/>
                      </a:lnTo>
                      <a:lnTo>
                        <a:pt x="75" y="178"/>
                      </a:lnTo>
                      <a:lnTo>
                        <a:pt x="82" y="162"/>
                      </a:lnTo>
                      <a:lnTo>
                        <a:pt x="89" y="143"/>
                      </a:lnTo>
                      <a:lnTo>
                        <a:pt x="95" y="121"/>
                      </a:lnTo>
                      <a:lnTo>
                        <a:pt x="100" y="101"/>
                      </a:lnTo>
                      <a:lnTo>
                        <a:pt x="104" y="83"/>
                      </a:lnTo>
                      <a:lnTo>
                        <a:pt x="106" y="68"/>
                      </a:lnTo>
                      <a:lnTo>
                        <a:pt x="108" y="57"/>
                      </a:lnTo>
                      <a:lnTo>
                        <a:pt x="108" y="53"/>
                      </a:lnTo>
                      <a:lnTo>
                        <a:pt x="99" y="102"/>
                      </a:lnTo>
                      <a:lnTo>
                        <a:pt x="95" y="140"/>
                      </a:lnTo>
                      <a:lnTo>
                        <a:pt x="95" y="168"/>
                      </a:lnTo>
                      <a:lnTo>
                        <a:pt x="99" y="188"/>
                      </a:lnTo>
                      <a:lnTo>
                        <a:pt x="105" y="200"/>
                      </a:lnTo>
                      <a:lnTo>
                        <a:pt x="112" y="207"/>
                      </a:lnTo>
                      <a:lnTo>
                        <a:pt x="119" y="209"/>
                      </a:lnTo>
                      <a:lnTo>
                        <a:pt x="125" y="210"/>
                      </a:lnTo>
                      <a:lnTo>
                        <a:pt x="130" y="209"/>
                      </a:lnTo>
                      <a:lnTo>
                        <a:pt x="131" y="209"/>
                      </a:lnTo>
                      <a:lnTo>
                        <a:pt x="142" y="203"/>
                      </a:lnTo>
                      <a:lnTo>
                        <a:pt x="154" y="191"/>
                      </a:lnTo>
                      <a:lnTo>
                        <a:pt x="166" y="178"/>
                      </a:lnTo>
                      <a:lnTo>
                        <a:pt x="176" y="162"/>
                      </a:lnTo>
                      <a:lnTo>
                        <a:pt x="187" y="144"/>
                      </a:lnTo>
                      <a:lnTo>
                        <a:pt x="198" y="127"/>
                      </a:lnTo>
                      <a:lnTo>
                        <a:pt x="205" y="112"/>
                      </a:lnTo>
                      <a:lnTo>
                        <a:pt x="212" y="99"/>
                      </a:lnTo>
                      <a:lnTo>
                        <a:pt x="216" y="90"/>
                      </a:lnTo>
                      <a:lnTo>
                        <a:pt x="217" y="87"/>
                      </a:lnTo>
                      <a:lnTo>
                        <a:pt x="182" y="168"/>
                      </a:lnTo>
                      <a:lnTo>
                        <a:pt x="173" y="190"/>
                      </a:lnTo>
                      <a:lnTo>
                        <a:pt x="170" y="207"/>
                      </a:lnTo>
                      <a:lnTo>
                        <a:pt x="173" y="217"/>
                      </a:lnTo>
                      <a:lnTo>
                        <a:pt x="179" y="223"/>
                      </a:lnTo>
                      <a:lnTo>
                        <a:pt x="188" y="226"/>
                      </a:lnTo>
                      <a:lnTo>
                        <a:pt x="198" y="226"/>
                      </a:lnTo>
                      <a:lnTo>
                        <a:pt x="209" y="223"/>
                      </a:lnTo>
                      <a:lnTo>
                        <a:pt x="218" y="221"/>
                      </a:lnTo>
                      <a:lnTo>
                        <a:pt x="224" y="219"/>
                      </a:lnTo>
                      <a:lnTo>
                        <a:pt x="226" y="217"/>
                      </a:lnTo>
                      <a:lnTo>
                        <a:pt x="449" y="39"/>
                      </a:lnTo>
                      <a:lnTo>
                        <a:pt x="236" y="232"/>
                      </a:lnTo>
                      <a:lnTo>
                        <a:pt x="238" y="246"/>
                      </a:lnTo>
                      <a:lnTo>
                        <a:pt x="249" y="251"/>
                      </a:lnTo>
                      <a:lnTo>
                        <a:pt x="267" y="250"/>
                      </a:lnTo>
                      <a:lnTo>
                        <a:pt x="290" y="242"/>
                      </a:lnTo>
                      <a:lnTo>
                        <a:pt x="313" y="232"/>
                      </a:lnTo>
                      <a:lnTo>
                        <a:pt x="338" y="220"/>
                      </a:lnTo>
                      <a:lnTo>
                        <a:pt x="361" y="207"/>
                      </a:lnTo>
                      <a:lnTo>
                        <a:pt x="379" y="196"/>
                      </a:lnTo>
                      <a:lnTo>
                        <a:pt x="392" y="189"/>
                      </a:lnTo>
                      <a:lnTo>
                        <a:pt x="397" y="185"/>
                      </a:lnTo>
                      <a:lnTo>
                        <a:pt x="97" y="383"/>
                      </a:lnTo>
                      <a:lnTo>
                        <a:pt x="95" y="384"/>
                      </a:lnTo>
                      <a:lnTo>
                        <a:pt x="91" y="386"/>
                      </a:lnTo>
                      <a:lnTo>
                        <a:pt x="85" y="387"/>
                      </a:lnTo>
                      <a:lnTo>
                        <a:pt x="79" y="390"/>
                      </a:lnTo>
                      <a:lnTo>
                        <a:pt x="70" y="391"/>
                      </a:lnTo>
                      <a:lnTo>
                        <a:pt x="63" y="390"/>
                      </a:lnTo>
                      <a:lnTo>
                        <a:pt x="56" y="386"/>
                      </a:lnTo>
                      <a:lnTo>
                        <a:pt x="50" y="379"/>
                      </a:lnTo>
                      <a:lnTo>
                        <a:pt x="45" y="368"/>
                      </a:lnTo>
                      <a:lnTo>
                        <a:pt x="43" y="352"/>
                      </a:lnTo>
                      <a:lnTo>
                        <a:pt x="43" y="351"/>
                      </a:lnTo>
                      <a:lnTo>
                        <a:pt x="43" y="346"/>
                      </a:lnTo>
                      <a:lnTo>
                        <a:pt x="42" y="340"/>
                      </a:lnTo>
                      <a:lnTo>
                        <a:pt x="39" y="332"/>
                      </a:lnTo>
                      <a:lnTo>
                        <a:pt x="36" y="323"/>
                      </a:lnTo>
                      <a:lnTo>
                        <a:pt x="32" y="314"/>
                      </a:lnTo>
                      <a:lnTo>
                        <a:pt x="26" y="305"/>
                      </a:lnTo>
                      <a:lnTo>
                        <a:pt x="20" y="297"/>
                      </a:lnTo>
                      <a:lnTo>
                        <a:pt x="11" y="291"/>
                      </a:lnTo>
                      <a:lnTo>
                        <a:pt x="1" y="288"/>
                      </a:lnTo>
                      <a:lnTo>
                        <a:pt x="0" y="288"/>
                      </a:lnTo>
                      <a:close/>
                    </a:path>
                  </a:pathLst>
                </a:custGeom>
                <a:solidFill>
                  <a:srgbClr val="FFEE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93" name="Freeform 94"/>
                <p:cNvSpPr>
                  <a:spLocks/>
                </p:cNvSpPr>
                <p:nvPr/>
              </p:nvSpPr>
              <p:spPr bwMode="auto">
                <a:xfrm rot="2163528">
                  <a:off x="4116" y="2096"/>
                  <a:ext cx="248" cy="218"/>
                </a:xfrm>
                <a:custGeom>
                  <a:avLst/>
                  <a:gdLst>
                    <a:gd name="T0" fmla="*/ 1 w 443"/>
                    <a:gd name="T1" fmla="*/ 0 h 385"/>
                    <a:gd name="T2" fmla="*/ 1 w 443"/>
                    <a:gd name="T3" fmla="*/ 1 h 385"/>
                    <a:gd name="T4" fmla="*/ 1 w 443"/>
                    <a:gd name="T5" fmla="*/ 1 h 385"/>
                    <a:gd name="T6" fmla="*/ 1 w 443"/>
                    <a:gd name="T7" fmla="*/ 1 h 385"/>
                    <a:gd name="T8" fmla="*/ 1 w 443"/>
                    <a:gd name="T9" fmla="*/ 1 h 385"/>
                    <a:gd name="T10" fmla="*/ 1 w 443"/>
                    <a:gd name="T11" fmla="*/ 1 h 385"/>
                    <a:gd name="T12" fmla="*/ 1 w 443"/>
                    <a:gd name="T13" fmla="*/ 1 h 385"/>
                    <a:gd name="T14" fmla="*/ 1 w 443"/>
                    <a:gd name="T15" fmla="*/ 1 h 385"/>
                    <a:gd name="T16" fmla="*/ 1 w 443"/>
                    <a:gd name="T17" fmla="*/ 1 h 385"/>
                    <a:gd name="T18" fmla="*/ 1 w 443"/>
                    <a:gd name="T19" fmla="*/ 1 h 385"/>
                    <a:gd name="T20" fmla="*/ 1 w 443"/>
                    <a:gd name="T21" fmla="*/ 1 h 385"/>
                    <a:gd name="T22" fmla="*/ 1 w 443"/>
                    <a:gd name="T23" fmla="*/ 1 h 385"/>
                    <a:gd name="T24" fmla="*/ 1 w 443"/>
                    <a:gd name="T25" fmla="*/ 1 h 385"/>
                    <a:gd name="T26" fmla="*/ 1 w 443"/>
                    <a:gd name="T27" fmla="*/ 1 h 385"/>
                    <a:gd name="T28" fmla="*/ 1 w 443"/>
                    <a:gd name="T29" fmla="*/ 1 h 385"/>
                    <a:gd name="T30" fmla="*/ 1 w 443"/>
                    <a:gd name="T31" fmla="*/ 1 h 385"/>
                    <a:gd name="T32" fmla="*/ 1 w 443"/>
                    <a:gd name="T33" fmla="*/ 1 h 385"/>
                    <a:gd name="T34" fmla="*/ 1 w 443"/>
                    <a:gd name="T35" fmla="*/ 1 h 385"/>
                    <a:gd name="T36" fmla="*/ 1 w 443"/>
                    <a:gd name="T37" fmla="*/ 1 h 385"/>
                    <a:gd name="T38" fmla="*/ 1 w 443"/>
                    <a:gd name="T39" fmla="*/ 1 h 385"/>
                    <a:gd name="T40" fmla="*/ 1 w 443"/>
                    <a:gd name="T41" fmla="*/ 1 h 385"/>
                    <a:gd name="T42" fmla="*/ 1 w 443"/>
                    <a:gd name="T43" fmla="*/ 1 h 385"/>
                    <a:gd name="T44" fmla="*/ 1 w 443"/>
                    <a:gd name="T45" fmla="*/ 1 h 385"/>
                    <a:gd name="T46" fmla="*/ 1 w 443"/>
                    <a:gd name="T47" fmla="*/ 1 h 385"/>
                    <a:gd name="T48" fmla="*/ 1 w 443"/>
                    <a:gd name="T49" fmla="*/ 1 h 385"/>
                    <a:gd name="T50" fmla="*/ 1 w 443"/>
                    <a:gd name="T51" fmla="*/ 1 h 385"/>
                    <a:gd name="T52" fmla="*/ 1 w 443"/>
                    <a:gd name="T53" fmla="*/ 1 h 385"/>
                    <a:gd name="T54" fmla="*/ 1 w 443"/>
                    <a:gd name="T55" fmla="*/ 1 h 385"/>
                    <a:gd name="T56" fmla="*/ 1 w 443"/>
                    <a:gd name="T57" fmla="*/ 1 h 385"/>
                    <a:gd name="T58" fmla="*/ 1 w 443"/>
                    <a:gd name="T59" fmla="*/ 1 h 385"/>
                    <a:gd name="T60" fmla="*/ 1 w 443"/>
                    <a:gd name="T61" fmla="*/ 1 h 385"/>
                    <a:gd name="T62" fmla="*/ 1 w 443"/>
                    <a:gd name="T63" fmla="*/ 1 h 385"/>
                    <a:gd name="T64" fmla="*/ 1 w 443"/>
                    <a:gd name="T65" fmla="*/ 1 h 385"/>
                    <a:gd name="T66" fmla="*/ 1 w 443"/>
                    <a:gd name="T67" fmla="*/ 1 h 385"/>
                    <a:gd name="T68" fmla="*/ 1 w 443"/>
                    <a:gd name="T69" fmla="*/ 1 h 385"/>
                    <a:gd name="T70" fmla="*/ 1 w 443"/>
                    <a:gd name="T71" fmla="*/ 1 h 385"/>
                    <a:gd name="T72" fmla="*/ 1 w 443"/>
                    <a:gd name="T73" fmla="*/ 1 h 385"/>
                    <a:gd name="T74" fmla="*/ 1 w 443"/>
                    <a:gd name="T75" fmla="*/ 1 h 385"/>
                    <a:gd name="T76" fmla="*/ 1 w 443"/>
                    <a:gd name="T77" fmla="*/ 1 h 385"/>
                    <a:gd name="T78" fmla="*/ 1 w 443"/>
                    <a:gd name="T79" fmla="*/ 1 h 385"/>
                    <a:gd name="T80" fmla="*/ 1 w 443"/>
                    <a:gd name="T81" fmla="*/ 1 h 385"/>
                    <a:gd name="T82" fmla="*/ 1 w 443"/>
                    <a:gd name="T83" fmla="*/ 1 h 385"/>
                    <a:gd name="T84" fmla="*/ 1 w 443"/>
                    <a:gd name="T85" fmla="*/ 1 h 385"/>
                    <a:gd name="T86" fmla="*/ 0 w 443"/>
                    <a:gd name="T87" fmla="*/ 1 h 3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3" h="385">
                      <a:moveTo>
                        <a:pt x="0" y="281"/>
                      </a:moveTo>
                      <a:lnTo>
                        <a:pt x="53" y="0"/>
                      </a:lnTo>
                      <a:lnTo>
                        <a:pt x="42" y="35"/>
                      </a:lnTo>
                      <a:lnTo>
                        <a:pt x="36" y="69"/>
                      </a:lnTo>
                      <a:lnTo>
                        <a:pt x="34" y="97"/>
                      </a:lnTo>
                      <a:lnTo>
                        <a:pt x="34" y="123"/>
                      </a:lnTo>
                      <a:lnTo>
                        <a:pt x="37" y="145"/>
                      </a:lnTo>
                      <a:lnTo>
                        <a:pt x="41" y="163"/>
                      </a:lnTo>
                      <a:lnTo>
                        <a:pt x="45" y="177"/>
                      </a:lnTo>
                      <a:lnTo>
                        <a:pt x="50" y="186"/>
                      </a:lnTo>
                      <a:lnTo>
                        <a:pt x="54" y="192"/>
                      </a:lnTo>
                      <a:lnTo>
                        <a:pt x="55" y="195"/>
                      </a:lnTo>
                      <a:lnTo>
                        <a:pt x="65" y="187"/>
                      </a:lnTo>
                      <a:lnTo>
                        <a:pt x="74" y="176"/>
                      </a:lnTo>
                      <a:lnTo>
                        <a:pt x="81" y="159"/>
                      </a:lnTo>
                      <a:lnTo>
                        <a:pt x="88" y="140"/>
                      </a:lnTo>
                      <a:lnTo>
                        <a:pt x="94" y="120"/>
                      </a:lnTo>
                      <a:lnTo>
                        <a:pt x="99" y="100"/>
                      </a:lnTo>
                      <a:lnTo>
                        <a:pt x="103" y="80"/>
                      </a:lnTo>
                      <a:lnTo>
                        <a:pt x="105" y="66"/>
                      </a:lnTo>
                      <a:lnTo>
                        <a:pt x="106" y="56"/>
                      </a:lnTo>
                      <a:lnTo>
                        <a:pt x="106" y="52"/>
                      </a:lnTo>
                      <a:lnTo>
                        <a:pt x="98" y="101"/>
                      </a:lnTo>
                      <a:lnTo>
                        <a:pt x="94" y="138"/>
                      </a:lnTo>
                      <a:lnTo>
                        <a:pt x="94" y="165"/>
                      </a:lnTo>
                      <a:lnTo>
                        <a:pt x="98" y="184"/>
                      </a:lnTo>
                      <a:lnTo>
                        <a:pt x="103" y="197"/>
                      </a:lnTo>
                      <a:lnTo>
                        <a:pt x="110" y="204"/>
                      </a:lnTo>
                      <a:lnTo>
                        <a:pt x="117" y="206"/>
                      </a:lnTo>
                      <a:lnTo>
                        <a:pt x="123" y="206"/>
                      </a:lnTo>
                      <a:lnTo>
                        <a:pt x="128" y="206"/>
                      </a:lnTo>
                      <a:lnTo>
                        <a:pt x="130" y="205"/>
                      </a:lnTo>
                      <a:lnTo>
                        <a:pt x="141" y="199"/>
                      </a:lnTo>
                      <a:lnTo>
                        <a:pt x="152" y="189"/>
                      </a:lnTo>
                      <a:lnTo>
                        <a:pt x="163" y="174"/>
                      </a:lnTo>
                      <a:lnTo>
                        <a:pt x="174" y="159"/>
                      </a:lnTo>
                      <a:lnTo>
                        <a:pt x="185" y="141"/>
                      </a:lnTo>
                      <a:lnTo>
                        <a:pt x="194" y="124"/>
                      </a:lnTo>
                      <a:lnTo>
                        <a:pt x="203" y="109"/>
                      </a:lnTo>
                      <a:lnTo>
                        <a:pt x="209" y="97"/>
                      </a:lnTo>
                      <a:lnTo>
                        <a:pt x="214" y="88"/>
                      </a:lnTo>
                      <a:lnTo>
                        <a:pt x="215" y="85"/>
                      </a:lnTo>
                      <a:lnTo>
                        <a:pt x="180" y="165"/>
                      </a:lnTo>
                      <a:lnTo>
                        <a:pt x="171" y="187"/>
                      </a:lnTo>
                      <a:lnTo>
                        <a:pt x="168" y="203"/>
                      </a:lnTo>
                      <a:lnTo>
                        <a:pt x="171" y="214"/>
                      </a:lnTo>
                      <a:lnTo>
                        <a:pt x="177" y="220"/>
                      </a:lnTo>
                      <a:lnTo>
                        <a:pt x="186" y="222"/>
                      </a:lnTo>
                      <a:lnTo>
                        <a:pt x="196" y="222"/>
                      </a:lnTo>
                      <a:lnTo>
                        <a:pt x="206" y="221"/>
                      </a:lnTo>
                      <a:lnTo>
                        <a:pt x="215" y="217"/>
                      </a:lnTo>
                      <a:lnTo>
                        <a:pt x="222" y="216"/>
                      </a:lnTo>
                      <a:lnTo>
                        <a:pt x="224" y="215"/>
                      </a:lnTo>
                      <a:lnTo>
                        <a:pt x="443" y="38"/>
                      </a:lnTo>
                      <a:lnTo>
                        <a:pt x="233" y="228"/>
                      </a:lnTo>
                      <a:lnTo>
                        <a:pt x="235" y="242"/>
                      </a:lnTo>
                      <a:lnTo>
                        <a:pt x="247" y="247"/>
                      </a:lnTo>
                      <a:lnTo>
                        <a:pt x="264" y="246"/>
                      </a:lnTo>
                      <a:lnTo>
                        <a:pt x="286" y="239"/>
                      </a:lnTo>
                      <a:lnTo>
                        <a:pt x="310" y="229"/>
                      </a:lnTo>
                      <a:lnTo>
                        <a:pt x="334" y="216"/>
                      </a:lnTo>
                      <a:lnTo>
                        <a:pt x="356" y="204"/>
                      </a:lnTo>
                      <a:lnTo>
                        <a:pt x="374" y="193"/>
                      </a:lnTo>
                      <a:lnTo>
                        <a:pt x="387" y="185"/>
                      </a:lnTo>
                      <a:lnTo>
                        <a:pt x="392" y="183"/>
                      </a:lnTo>
                      <a:lnTo>
                        <a:pt x="96" y="376"/>
                      </a:lnTo>
                      <a:lnTo>
                        <a:pt x="93" y="378"/>
                      </a:lnTo>
                      <a:lnTo>
                        <a:pt x="90" y="380"/>
                      </a:lnTo>
                      <a:lnTo>
                        <a:pt x="85" y="382"/>
                      </a:lnTo>
                      <a:lnTo>
                        <a:pt x="78" y="384"/>
                      </a:lnTo>
                      <a:lnTo>
                        <a:pt x="71" y="385"/>
                      </a:lnTo>
                      <a:lnTo>
                        <a:pt x="62" y="384"/>
                      </a:lnTo>
                      <a:lnTo>
                        <a:pt x="56" y="380"/>
                      </a:lnTo>
                      <a:lnTo>
                        <a:pt x="50" y="373"/>
                      </a:lnTo>
                      <a:lnTo>
                        <a:pt x="45" y="362"/>
                      </a:lnTo>
                      <a:lnTo>
                        <a:pt x="43" y="346"/>
                      </a:lnTo>
                      <a:lnTo>
                        <a:pt x="43" y="344"/>
                      </a:lnTo>
                      <a:lnTo>
                        <a:pt x="43" y="340"/>
                      </a:lnTo>
                      <a:lnTo>
                        <a:pt x="42" y="334"/>
                      </a:lnTo>
                      <a:lnTo>
                        <a:pt x="40" y="325"/>
                      </a:lnTo>
                      <a:lnTo>
                        <a:pt x="36" y="317"/>
                      </a:lnTo>
                      <a:lnTo>
                        <a:pt x="32" y="308"/>
                      </a:lnTo>
                      <a:lnTo>
                        <a:pt x="26" y="299"/>
                      </a:lnTo>
                      <a:lnTo>
                        <a:pt x="20" y="292"/>
                      </a:lnTo>
                      <a:lnTo>
                        <a:pt x="12" y="286"/>
                      </a:lnTo>
                      <a:lnTo>
                        <a:pt x="1" y="283"/>
                      </a:lnTo>
                      <a:lnTo>
                        <a:pt x="0" y="281"/>
                      </a:lnTo>
                      <a:close/>
                    </a:path>
                  </a:pathLst>
                </a:custGeom>
                <a:solidFill>
                  <a:srgbClr val="FF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94" name="Freeform 95"/>
                <p:cNvSpPr>
                  <a:spLocks/>
                </p:cNvSpPr>
                <p:nvPr/>
              </p:nvSpPr>
              <p:spPr bwMode="auto">
                <a:xfrm rot="2163528">
                  <a:off x="4116" y="2099"/>
                  <a:ext cx="246" cy="214"/>
                </a:xfrm>
                <a:custGeom>
                  <a:avLst/>
                  <a:gdLst>
                    <a:gd name="T0" fmla="*/ 1 w 437"/>
                    <a:gd name="T1" fmla="*/ 0 h 381"/>
                    <a:gd name="T2" fmla="*/ 1 w 437"/>
                    <a:gd name="T3" fmla="*/ 1 h 381"/>
                    <a:gd name="T4" fmla="*/ 1 w 437"/>
                    <a:gd name="T5" fmla="*/ 1 h 381"/>
                    <a:gd name="T6" fmla="*/ 1 w 437"/>
                    <a:gd name="T7" fmla="*/ 1 h 381"/>
                    <a:gd name="T8" fmla="*/ 1 w 437"/>
                    <a:gd name="T9" fmla="*/ 1 h 381"/>
                    <a:gd name="T10" fmla="*/ 1 w 437"/>
                    <a:gd name="T11" fmla="*/ 1 h 381"/>
                    <a:gd name="T12" fmla="*/ 1 w 437"/>
                    <a:gd name="T13" fmla="*/ 1 h 381"/>
                    <a:gd name="T14" fmla="*/ 1 w 437"/>
                    <a:gd name="T15" fmla="*/ 1 h 381"/>
                    <a:gd name="T16" fmla="*/ 1 w 437"/>
                    <a:gd name="T17" fmla="*/ 1 h 381"/>
                    <a:gd name="T18" fmla="*/ 1 w 437"/>
                    <a:gd name="T19" fmla="*/ 1 h 381"/>
                    <a:gd name="T20" fmla="*/ 1 w 437"/>
                    <a:gd name="T21" fmla="*/ 1 h 381"/>
                    <a:gd name="T22" fmla="*/ 1 w 437"/>
                    <a:gd name="T23" fmla="*/ 1 h 381"/>
                    <a:gd name="T24" fmla="*/ 1 w 437"/>
                    <a:gd name="T25" fmla="*/ 1 h 381"/>
                    <a:gd name="T26" fmla="*/ 1 w 437"/>
                    <a:gd name="T27" fmla="*/ 1 h 381"/>
                    <a:gd name="T28" fmla="*/ 1 w 437"/>
                    <a:gd name="T29" fmla="*/ 1 h 381"/>
                    <a:gd name="T30" fmla="*/ 1 w 437"/>
                    <a:gd name="T31" fmla="*/ 1 h 381"/>
                    <a:gd name="T32" fmla="*/ 1 w 437"/>
                    <a:gd name="T33" fmla="*/ 1 h 381"/>
                    <a:gd name="T34" fmla="*/ 1 w 437"/>
                    <a:gd name="T35" fmla="*/ 1 h 381"/>
                    <a:gd name="T36" fmla="*/ 1 w 437"/>
                    <a:gd name="T37" fmla="*/ 1 h 381"/>
                    <a:gd name="T38" fmla="*/ 1 w 437"/>
                    <a:gd name="T39" fmla="*/ 1 h 381"/>
                    <a:gd name="T40" fmla="*/ 1 w 437"/>
                    <a:gd name="T41" fmla="*/ 1 h 381"/>
                    <a:gd name="T42" fmla="*/ 1 w 437"/>
                    <a:gd name="T43" fmla="*/ 1 h 381"/>
                    <a:gd name="T44" fmla="*/ 1 w 437"/>
                    <a:gd name="T45" fmla="*/ 1 h 381"/>
                    <a:gd name="T46" fmla="*/ 1 w 437"/>
                    <a:gd name="T47" fmla="*/ 1 h 381"/>
                    <a:gd name="T48" fmla="*/ 1 w 437"/>
                    <a:gd name="T49" fmla="*/ 1 h 381"/>
                    <a:gd name="T50" fmla="*/ 1 w 437"/>
                    <a:gd name="T51" fmla="*/ 1 h 381"/>
                    <a:gd name="T52" fmla="*/ 1 w 437"/>
                    <a:gd name="T53" fmla="*/ 1 h 381"/>
                    <a:gd name="T54" fmla="*/ 1 w 437"/>
                    <a:gd name="T55" fmla="*/ 1 h 381"/>
                    <a:gd name="T56" fmla="*/ 1 w 437"/>
                    <a:gd name="T57" fmla="*/ 1 h 381"/>
                    <a:gd name="T58" fmla="*/ 1 w 437"/>
                    <a:gd name="T59" fmla="*/ 1 h 381"/>
                    <a:gd name="T60" fmla="*/ 1 w 437"/>
                    <a:gd name="T61" fmla="*/ 1 h 381"/>
                    <a:gd name="T62" fmla="*/ 1 w 437"/>
                    <a:gd name="T63" fmla="*/ 1 h 381"/>
                    <a:gd name="T64" fmla="*/ 1 w 437"/>
                    <a:gd name="T65" fmla="*/ 1 h 381"/>
                    <a:gd name="T66" fmla="*/ 1 w 437"/>
                    <a:gd name="T67" fmla="*/ 1 h 381"/>
                    <a:gd name="T68" fmla="*/ 1 w 437"/>
                    <a:gd name="T69" fmla="*/ 1 h 381"/>
                    <a:gd name="T70" fmla="*/ 1 w 437"/>
                    <a:gd name="T71" fmla="*/ 1 h 381"/>
                    <a:gd name="T72" fmla="*/ 1 w 437"/>
                    <a:gd name="T73" fmla="*/ 1 h 381"/>
                    <a:gd name="T74" fmla="*/ 1 w 437"/>
                    <a:gd name="T75" fmla="*/ 1 h 381"/>
                    <a:gd name="T76" fmla="*/ 1 w 437"/>
                    <a:gd name="T77" fmla="*/ 1 h 381"/>
                    <a:gd name="T78" fmla="*/ 1 w 437"/>
                    <a:gd name="T79" fmla="*/ 1 h 381"/>
                    <a:gd name="T80" fmla="*/ 1 w 437"/>
                    <a:gd name="T81" fmla="*/ 1 h 381"/>
                    <a:gd name="T82" fmla="*/ 1 w 437"/>
                    <a:gd name="T83" fmla="*/ 1 h 381"/>
                    <a:gd name="T84" fmla="*/ 0 w 437"/>
                    <a:gd name="T85" fmla="*/ 1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37" h="381">
                      <a:moveTo>
                        <a:pt x="0" y="278"/>
                      </a:moveTo>
                      <a:lnTo>
                        <a:pt x="50" y="0"/>
                      </a:lnTo>
                      <a:lnTo>
                        <a:pt x="39" y="36"/>
                      </a:lnTo>
                      <a:lnTo>
                        <a:pt x="33" y="68"/>
                      </a:lnTo>
                      <a:lnTo>
                        <a:pt x="31" y="98"/>
                      </a:lnTo>
                      <a:lnTo>
                        <a:pt x="32" y="123"/>
                      </a:lnTo>
                      <a:lnTo>
                        <a:pt x="34" y="144"/>
                      </a:lnTo>
                      <a:lnTo>
                        <a:pt x="38" y="162"/>
                      </a:lnTo>
                      <a:lnTo>
                        <a:pt x="42" y="175"/>
                      </a:lnTo>
                      <a:lnTo>
                        <a:pt x="47" y="186"/>
                      </a:lnTo>
                      <a:lnTo>
                        <a:pt x="51" y="192"/>
                      </a:lnTo>
                      <a:lnTo>
                        <a:pt x="52" y="194"/>
                      </a:lnTo>
                      <a:lnTo>
                        <a:pt x="62" y="187"/>
                      </a:lnTo>
                      <a:lnTo>
                        <a:pt x="70" y="175"/>
                      </a:lnTo>
                      <a:lnTo>
                        <a:pt x="78" y="158"/>
                      </a:lnTo>
                      <a:lnTo>
                        <a:pt x="84" y="139"/>
                      </a:lnTo>
                      <a:lnTo>
                        <a:pt x="90" y="119"/>
                      </a:lnTo>
                      <a:lnTo>
                        <a:pt x="95" y="99"/>
                      </a:lnTo>
                      <a:lnTo>
                        <a:pt x="98" y="81"/>
                      </a:lnTo>
                      <a:lnTo>
                        <a:pt x="101" y="66"/>
                      </a:lnTo>
                      <a:lnTo>
                        <a:pt x="103" y="56"/>
                      </a:lnTo>
                      <a:lnTo>
                        <a:pt x="103" y="53"/>
                      </a:lnTo>
                      <a:lnTo>
                        <a:pt x="94" y="100"/>
                      </a:lnTo>
                      <a:lnTo>
                        <a:pt x="90" y="137"/>
                      </a:lnTo>
                      <a:lnTo>
                        <a:pt x="90" y="164"/>
                      </a:lnTo>
                      <a:lnTo>
                        <a:pt x="94" y="183"/>
                      </a:lnTo>
                      <a:lnTo>
                        <a:pt x="100" y="195"/>
                      </a:lnTo>
                      <a:lnTo>
                        <a:pt x="107" y="202"/>
                      </a:lnTo>
                      <a:lnTo>
                        <a:pt x="113" y="206"/>
                      </a:lnTo>
                      <a:lnTo>
                        <a:pt x="120" y="206"/>
                      </a:lnTo>
                      <a:lnTo>
                        <a:pt x="124" y="205"/>
                      </a:lnTo>
                      <a:lnTo>
                        <a:pt x="126" y="205"/>
                      </a:lnTo>
                      <a:lnTo>
                        <a:pt x="137" y="199"/>
                      </a:lnTo>
                      <a:lnTo>
                        <a:pt x="147" y="188"/>
                      </a:lnTo>
                      <a:lnTo>
                        <a:pt x="159" y="174"/>
                      </a:lnTo>
                      <a:lnTo>
                        <a:pt x="170" y="158"/>
                      </a:lnTo>
                      <a:lnTo>
                        <a:pt x="181" y="140"/>
                      </a:lnTo>
                      <a:lnTo>
                        <a:pt x="190" y="124"/>
                      </a:lnTo>
                      <a:lnTo>
                        <a:pt x="199" y="108"/>
                      </a:lnTo>
                      <a:lnTo>
                        <a:pt x="205" y="97"/>
                      </a:lnTo>
                      <a:lnTo>
                        <a:pt x="209" y="88"/>
                      </a:lnTo>
                      <a:lnTo>
                        <a:pt x="211" y="85"/>
                      </a:lnTo>
                      <a:lnTo>
                        <a:pt x="176" y="163"/>
                      </a:lnTo>
                      <a:lnTo>
                        <a:pt x="166" y="186"/>
                      </a:lnTo>
                      <a:lnTo>
                        <a:pt x="164" y="202"/>
                      </a:lnTo>
                      <a:lnTo>
                        <a:pt x="166" y="213"/>
                      </a:lnTo>
                      <a:lnTo>
                        <a:pt x="172" y="219"/>
                      </a:lnTo>
                      <a:lnTo>
                        <a:pt x="181" y="221"/>
                      </a:lnTo>
                      <a:lnTo>
                        <a:pt x="191" y="220"/>
                      </a:lnTo>
                      <a:lnTo>
                        <a:pt x="202" y="219"/>
                      </a:lnTo>
                      <a:lnTo>
                        <a:pt x="211" y="217"/>
                      </a:lnTo>
                      <a:lnTo>
                        <a:pt x="216" y="214"/>
                      </a:lnTo>
                      <a:lnTo>
                        <a:pt x="219" y="213"/>
                      </a:lnTo>
                      <a:lnTo>
                        <a:pt x="437" y="38"/>
                      </a:lnTo>
                      <a:lnTo>
                        <a:pt x="228" y="227"/>
                      </a:lnTo>
                      <a:lnTo>
                        <a:pt x="231" y="240"/>
                      </a:lnTo>
                      <a:lnTo>
                        <a:pt x="241" y="246"/>
                      </a:lnTo>
                      <a:lnTo>
                        <a:pt x="258" y="244"/>
                      </a:lnTo>
                      <a:lnTo>
                        <a:pt x="280" y="238"/>
                      </a:lnTo>
                      <a:lnTo>
                        <a:pt x="303" y="227"/>
                      </a:lnTo>
                      <a:lnTo>
                        <a:pt x="328" y="215"/>
                      </a:lnTo>
                      <a:lnTo>
                        <a:pt x="350" y="202"/>
                      </a:lnTo>
                      <a:lnTo>
                        <a:pt x="369" y="192"/>
                      </a:lnTo>
                      <a:lnTo>
                        <a:pt x="381" y="184"/>
                      </a:lnTo>
                      <a:lnTo>
                        <a:pt x="386" y="181"/>
                      </a:lnTo>
                      <a:lnTo>
                        <a:pt x="91" y="373"/>
                      </a:lnTo>
                      <a:lnTo>
                        <a:pt x="90" y="373"/>
                      </a:lnTo>
                      <a:lnTo>
                        <a:pt x="87" y="376"/>
                      </a:lnTo>
                      <a:lnTo>
                        <a:pt x="82" y="378"/>
                      </a:lnTo>
                      <a:lnTo>
                        <a:pt x="75" y="379"/>
                      </a:lnTo>
                      <a:lnTo>
                        <a:pt x="68" y="381"/>
                      </a:lnTo>
                      <a:lnTo>
                        <a:pt x="60" y="379"/>
                      </a:lnTo>
                      <a:lnTo>
                        <a:pt x="54" y="376"/>
                      </a:lnTo>
                      <a:lnTo>
                        <a:pt x="48" y="369"/>
                      </a:lnTo>
                      <a:lnTo>
                        <a:pt x="44" y="358"/>
                      </a:lnTo>
                      <a:lnTo>
                        <a:pt x="42" y="343"/>
                      </a:lnTo>
                      <a:lnTo>
                        <a:pt x="42" y="340"/>
                      </a:lnTo>
                      <a:lnTo>
                        <a:pt x="41" y="337"/>
                      </a:lnTo>
                      <a:lnTo>
                        <a:pt x="40" y="329"/>
                      </a:lnTo>
                      <a:lnTo>
                        <a:pt x="38" y="322"/>
                      </a:lnTo>
                      <a:lnTo>
                        <a:pt x="35" y="313"/>
                      </a:lnTo>
                      <a:lnTo>
                        <a:pt x="31" y="305"/>
                      </a:lnTo>
                      <a:lnTo>
                        <a:pt x="25" y="296"/>
                      </a:lnTo>
                      <a:lnTo>
                        <a:pt x="19" y="288"/>
                      </a:lnTo>
                      <a:lnTo>
                        <a:pt x="10" y="282"/>
                      </a:lnTo>
                      <a:lnTo>
                        <a:pt x="0" y="278"/>
                      </a:lnTo>
                      <a:close/>
                    </a:path>
                  </a:pathLst>
                </a:custGeom>
                <a:solidFill>
                  <a:srgbClr val="FF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95" name="Freeform 96"/>
                <p:cNvSpPr>
                  <a:spLocks/>
                </p:cNvSpPr>
                <p:nvPr/>
              </p:nvSpPr>
              <p:spPr bwMode="auto">
                <a:xfrm rot="2163528">
                  <a:off x="4116" y="2101"/>
                  <a:ext cx="243" cy="212"/>
                </a:xfrm>
                <a:custGeom>
                  <a:avLst/>
                  <a:gdLst>
                    <a:gd name="T0" fmla="*/ 1 w 432"/>
                    <a:gd name="T1" fmla="*/ 0 h 375"/>
                    <a:gd name="T2" fmla="*/ 1 w 432"/>
                    <a:gd name="T3" fmla="*/ 1 h 375"/>
                    <a:gd name="T4" fmla="*/ 1 w 432"/>
                    <a:gd name="T5" fmla="*/ 1 h 375"/>
                    <a:gd name="T6" fmla="*/ 1 w 432"/>
                    <a:gd name="T7" fmla="*/ 1 h 375"/>
                    <a:gd name="T8" fmla="*/ 1 w 432"/>
                    <a:gd name="T9" fmla="*/ 1 h 375"/>
                    <a:gd name="T10" fmla="*/ 1 w 432"/>
                    <a:gd name="T11" fmla="*/ 1 h 375"/>
                    <a:gd name="T12" fmla="*/ 1 w 432"/>
                    <a:gd name="T13" fmla="*/ 1 h 375"/>
                    <a:gd name="T14" fmla="*/ 1 w 432"/>
                    <a:gd name="T15" fmla="*/ 1 h 375"/>
                    <a:gd name="T16" fmla="*/ 1 w 432"/>
                    <a:gd name="T17" fmla="*/ 1 h 375"/>
                    <a:gd name="T18" fmla="*/ 1 w 432"/>
                    <a:gd name="T19" fmla="*/ 1 h 375"/>
                    <a:gd name="T20" fmla="*/ 1 w 432"/>
                    <a:gd name="T21" fmla="*/ 1 h 375"/>
                    <a:gd name="T22" fmla="*/ 1 w 432"/>
                    <a:gd name="T23" fmla="*/ 1 h 375"/>
                    <a:gd name="T24" fmla="*/ 1 w 432"/>
                    <a:gd name="T25" fmla="*/ 1 h 375"/>
                    <a:gd name="T26" fmla="*/ 1 w 432"/>
                    <a:gd name="T27" fmla="*/ 1 h 375"/>
                    <a:gd name="T28" fmla="*/ 1 w 432"/>
                    <a:gd name="T29" fmla="*/ 1 h 375"/>
                    <a:gd name="T30" fmla="*/ 1 w 432"/>
                    <a:gd name="T31" fmla="*/ 1 h 375"/>
                    <a:gd name="T32" fmla="*/ 1 w 432"/>
                    <a:gd name="T33" fmla="*/ 1 h 375"/>
                    <a:gd name="T34" fmla="*/ 1 w 432"/>
                    <a:gd name="T35" fmla="*/ 1 h 375"/>
                    <a:gd name="T36" fmla="*/ 1 w 432"/>
                    <a:gd name="T37" fmla="*/ 1 h 375"/>
                    <a:gd name="T38" fmla="*/ 1 w 432"/>
                    <a:gd name="T39" fmla="*/ 1 h 375"/>
                    <a:gd name="T40" fmla="*/ 1 w 432"/>
                    <a:gd name="T41" fmla="*/ 1 h 375"/>
                    <a:gd name="T42" fmla="*/ 1 w 432"/>
                    <a:gd name="T43" fmla="*/ 1 h 375"/>
                    <a:gd name="T44" fmla="*/ 1 w 432"/>
                    <a:gd name="T45" fmla="*/ 1 h 375"/>
                    <a:gd name="T46" fmla="*/ 1 w 432"/>
                    <a:gd name="T47" fmla="*/ 1 h 375"/>
                    <a:gd name="T48" fmla="*/ 1 w 432"/>
                    <a:gd name="T49" fmla="*/ 1 h 375"/>
                    <a:gd name="T50" fmla="*/ 1 w 432"/>
                    <a:gd name="T51" fmla="*/ 1 h 375"/>
                    <a:gd name="T52" fmla="*/ 1 w 432"/>
                    <a:gd name="T53" fmla="*/ 1 h 375"/>
                    <a:gd name="T54" fmla="*/ 1 w 432"/>
                    <a:gd name="T55" fmla="*/ 1 h 375"/>
                    <a:gd name="T56" fmla="*/ 1 w 432"/>
                    <a:gd name="T57" fmla="*/ 1 h 375"/>
                    <a:gd name="T58" fmla="*/ 1 w 432"/>
                    <a:gd name="T59" fmla="*/ 1 h 375"/>
                    <a:gd name="T60" fmla="*/ 1 w 432"/>
                    <a:gd name="T61" fmla="*/ 1 h 375"/>
                    <a:gd name="T62" fmla="*/ 1 w 432"/>
                    <a:gd name="T63" fmla="*/ 1 h 375"/>
                    <a:gd name="T64" fmla="*/ 1 w 432"/>
                    <a:gd name="T65" fmla="*/ 1 h 375"/>
                    <a:gd name="T66" fmla="*/ 1 w 432"/>
                    <a:gd name="T67" fmla="*/ 1 h 375"/>
                    <a:gd name="T68" fmla="*/ 1 w 432"/>
                    <a:gd name="T69" fmla="*/ 1 h 375"/>
                    <a:gd name="T70" fmla="*/ 1 w 432"/>
                    <a:gd name="T71" fmla="*/ 1 h 375"/>
                    <a:gd name="T72" fmla="*/ 1 w 432"/>
                    <a:gd name="T73" fmla="*/ 1 h 375"/>
                    <a:gd name="T74" fmla="*/ 1 w 432"/>
                    <a:gd name="T75" fmla="*/ 1 h 375"/>
                    <a:gd name="T76" fmla="*/ 1 w 432"/>
                    <a:gd name="T77" fmla="*/ 1 h 375"/>
                    <a:gd name="T78" fmla="*/ 1 w 432"/>
                    <a:gd name="T79" fmla="*/ 1 h 375"/>
                    <a:gd name="T80" fmla="*/ 1 w 432"/>
                    <a:gd name="T81" fmla="*/ 1 h 375"/>
                    <a:gd name="T82" fmla="*/ 1 w 432"/>
                    <a:gd name="T83" fmla="*/ 1 h 375"/>
                    <a:gd name="T84" fmla="*/ 0 w 432"/>
                    <a:gd name="T85" fmla="*/ 1 h 375"/>
                    <a:gd name="T86" fmla="*/ 0 w 432"/>
                    <a:gd name="T87" fmla="*/ 1 h 3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32" h="375">
                      <a:moveTo>
                        <a:pt x="0" y="273"/>
                      </a:moveTo>
                      <a:lnTo>
                        <a:pt x="49" y="0"/>
                      </a:lnTo>
                      <a:lnTo>
                        <a:pt x="38" y="35"/>
                      </a:lnTo>
                      <a:lnTo>
                        <a:pt x="32" y="68"/>
                      </a:lnTo>
                      <a:lnTo>
                        <a:pt x="30" y="96"/>
                      </a:lnTo>
                      <a:lnTo>
                        <a:pt x="31" y="121"/>
                      </a:lnTo>
                      <a:lnTo>
                        <a:pt x="33" y="142"/>
                      </a:lnTo>
                      <a:lnTo>
                        <a:pt x="37" y="160"/>
                      </a:lnTo>
                      <a:lnTo>
                        <a:pt x="41" y="173"/>
                      </a:lnTo>
                      <a:lnTo>
                        <a:pt x="46" y="183"/>
                      </a:lnTo>
                      <a:lnTo>
                        <a:pt x="49" y="189"/>
                      </a:lnTo>
                      <a:lnTo>
                        <a:pt x="51" y="191"/>
                      </a:lnTo>
                      <a:lnTo>
                        <a:pt x="61" y="185"/>
                      </a:lnTo>
                      <a:lnTo>
                        <a:pt x="69" y="173"/>
                      </a:lnTo>
                      <a:lnTo>
                        <a:pt x="77" y="157"/>
                      </a:lnTo>
                      <a:lnTo>
                        <a:pt x="83" y="138"/>
                      </a:lnTo>
                      <a:lnTo>
                        <a:pt x="89" y="117"/>
                      </a:lnTo>
                      <a:lnTo>
                        <a:pt x="94" y="97"/>
                      </a:lnTo>
                      <a:lnTo>
                        <a:pt x="97" y="79"/>
                      </a:lnTo>
                      <a:lnTo>
                        <a:pt x="100" y="65"/>
                      </a:lnTo>
                      <a:lnTo>
                        <a:pt x="101" y="56"/>
                      </a:lnTo>
                      <a:lnTo>
                        <a:pt x="101" y="52"/>
                      </a:lnTo>
                      <a:lnTo>
                        <a:pt x="93" y="98"/>
                      </a:lnTo>
                      <a:lnTo>
                        <a:pt x="89" y="135"/>
                      </a:lnTo>
                      <a:lnTo>
                        <a:pt x="89" y="163"/>
                      </a:lnTo>
                      <a:lnTo>
                        <a:pt x="93" y="182"/>
                      </a:lnTo>
                      <a:lnTo>
                        <a:pt x="97" y="194"/>
                      </a:lnTo>
                      <a:lnTo>
                        <a:pt x="105" y="201"/>
                      </a:lnTo>
                      <a:lnTo>
                        <a:pt x="112" y="203"/>
                      </a:lnTo>
                      <a:lnTo>
                        <a:pt x="118" y="203"/>
                      </a:lnTo>
                      <a:lnTo>
                        <a:pt x="123" y="203"/>
                      </a:lnTo>
                      <a:lnTo>
                        <a:pt x="124" y="202"/>
                      </a:lnTo>
                      <a:lnTo>
                        <a:pt x="134" y="196"/>
                      </a:lnTo>
                      <a:lnTo>
                        <a:pt x="145" y="186"/>
                      </a:lnTo>
                      <a:lnTo>
                        <a:pt x="157" y="172"/>
                      </a:lnTo>
                      <a:lnTo>
                        <a:pt x="168" y="156"/>
                      </a:lnTo>
                      <a:lnTo>
                        <a:pt x="179" y="139"/>
                      </a:lnTo>
                      <a:lnTo>
                        <a:pt x="188" y="122"/>
                      </a:lnTo>
                      <a:lnTo>
                        <a:pt x="196" y="108"/>
                      </a:lnTo>
                      <a:lnTo>
                        <a:pt x="202" y="95"/>
                      </a:lnTo>
                      <a:lnTo>
                        <a:pt x="206" y="87"/>
                      </a:lnTo>
                      <a:lnTo>
                        <a:pt x="207" y="84"/>
                      </a:lnTo>
                      <a:lnTo>
                        <a:pt x="174" y="161"/>
                      </a:lnTo>
                      <a:lnTo>
                        <a:pt x="164" y="184"/>
                      </a:lnTo>
                      <a:lnTo>
                        <a:pt x="162" y="199"/>
                      </a:lnTo>
                      <a:lnTo>
                        <a:pt x="164" y="210"/>
                      </a:lnTo>
                      <a:lnTo>
                        <a:pt x="170" y="216"/>
                      </a:lnTo>
                      <a:lnTo>
                        <a:pt x="179" y="219"/>
                      </a:lnTo>
                      <a:lnTo>
                        <a:pt x="189" y="219"/>
                      </a:lnTo>
                      <a:lnTo>
                        <a:pt x="199" y="216"/>
                      </a:lnTo>
                      <a:lnTo>
                        <a:pt x="208" y="214"/>
                      </a:lnTo>
                      <a:lnTo>
                        <a:pt x="214" y="211"/>
                      </a:lnTo>
                      <a:lnTo>
                        <a:pt x="217" y="211"/>
                      </a:lnTo>
                      <a:lnTo>
                        <a:pt x="432" y="38"/>
                      </a:lnTo>
                      <a:lnTo>
                        <a:pt x="225" y="224"/>
                      </a:lnTo>
                      <a:lnTo>
                        <a:pt x="227" y="238"/>
                      </a:lnTo>
                      <a:lnTo>
                        <a:pt x="238" y="243"/>
                      </a:lnTo>
                      <a:lnTo>
                        <a:pt x="256" y="241"/>
                      </a:lnTo>
                      <a:lnTo>
                        <a:pt x="276" y="235"/>
                      </a:lnTo>
                      <a:lnTo>
                        <a:pt x="300" y="224"/>
                      </a:lnTo>
                      <a:lnTo>
                        <a:pt x="324" y="213"/>
                      </a:lnTo>
                      <a:lnTo>
                        <a:pt x="345" y="201"/>
                      </a:lnTo>
                      <a:lnTo>
                        <a:pt x="364" y="190"/>
                      </a:lnTo>
                      <a:lnTo>
                        <a:pt x="376" y="183"/>
                      </a:lnTo>
                      <a:lnTo>
                        <a:pt x="381" y="179"/>
                      </a:lnTo>
                      <a:lnTo>
                        <a:pt x="90" y="368"/>
                      </a:lnTo>
                      <a:lnTo>
                        <a:pt x="89" y="368"/>
                      </a:lnTo>
                      <a:lnTo>
                        <a:pt x="86" y="371"/>
                      </a:lnTo>
                      <a:lnTo>
                        <a:pt x="81" y="373"/>
                      </a:lnTo>
                      <a:lnTo>
                        <a:pt x="75" y="374"/>
                      </a:lnTo>
                      <a:lnTo>
                        <a:pt x="68" y="375"/>
                      </a:lnTo>
                      <a:lnTo>
                        <a:pt x="61" y="374"/>
                      </a:lnTo>
                      <a:lnTo>
                        <a:pt x="53" y="371"/>
                      </a:lnTo>
                      <a:lnTo>
                        <a:pt x="49" y="364"/>
                      </a:lnTo>
                      <a:lnTo>
                        <a:pt x="44" y="353"/>
                      </a:lnTo>
                      <a:lnTo>
                        <a:pt x="43" y="337"/>
                      </a:lnTo>
                      <a:lnTo>
                        <a:pt x="43" y="336"/>
                      </a:lnTo>
                      <a:lnTo>
                        <a:pt x="41" y="331"/>
                      </a:lnTo>
                      <a:lnTo>
                        <a:pt x="40" y="325"/>
                      </a:lnTo>
                      <a:lnTo>
                        <a:pt x="38" y="317"/>
                      </a:lnTo>
                      <a:lnTo>
                        <a:pt x="36" y="309"/>
                      </a:lnTo>
                      <a:lnTo>
                        <a:pt x="31" y="299"/>
                      </a:lnTo>
                      <a:lnTo>
                        <a:pt x="25" y="291"/>
                      </a:lnTo>
                      <a:lnTo>
                        <a:pt x="19" y="284"/>
                      </a:lnTo>
                      <a:lnTo>
                        <a:pt x="11" y="278"/>
                      </a:lnTo>
                      <a:lnTo>
                        <a:pt x="0" y="274"/>
                      </a:lnTo>
                      <a:lnTo>
                        <a:pt x="0" y="273"/>
                      </a:lnTo>
                      <a:close/>
                    </a:path>
                  </a:pathLst>
                </a:custGeom>
                <a:solidFill>
                  <a:srgbClr val="FFF6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96" name="Freeform 97"/>
                <p:cNvSpPr>
                  <a:spLocks/>
                </p:cNvSpPr>
                <p:nvPr/>
              </p:nvSpPr>
              <p:spPr bwMode="auto">
                <a:xfrm rot="2163528">
                  <a:off x="4117" y="2102"/>
                  <a:ext cx="241" cy="208"/>
                </a:xfrm>
                <a:custGeom>
                  <a:avLst/>
                  <a:gdLst>
                    <a:gd name="T0" fmla="*/ 1 w 428"/>
                    <a:gd name="T1" fmla="*/ 0 h 371"/>
                    <a:gd name="T2" fmla="*/ 1 w 428"/>
                    <a:gd name="T3" fmla="*/ 1 h 371"/>
                    <a:gd name="T4" fmla="*/ 1 w 428"/>
                    <a:gd name="T5" fmla="*/ 1 h 371"/>
                    <a:gd name="T6" fmla="*/ 1 w 428"/>
                    <a:gd name="T7" fmla="*/ 1 h 371"/>
                    <a:gd name="T8" fmla="*/ 1 w 428"/>
                    <a:gd name="T9" fmla="*/ 1 h 371"/>
                    <a:gd name="T10" fmla="*/ 1 w 428"/>
                    <a:gd name="T11" fmla="*/ 1 h 371"/>
                    <a:gd name="T12" fmla="*/ 1 w 428"/>
                    <a:gd name="T13" fmla="*/ 1 h 371"/>
                    <a:gd name="T14" fmla="*/ 1 w 428"/>
                    <a:gd name="T15" fmla="*/ 1 h 371"/>
                    <a:gd name="T16" fmla="*/ 1 w 428"/>
                    <a:gd name="T17" fmla="*/ 1 h 371"/>
                    <a:gd name="T18" fmla="*/ 1 w 428"/>
                    <a:gd name="T19" fmla="*/ 1 h 371"/>
                    <a:gd name="T20" fmla="*/ 1 w 428"/>
                    <a:gd name="T21" fmla="*/ 1 h 371"/>
                    <a:gd name="T22" fmla="*/ 1 w 428"/>
                    <a:gd name="T23" fmla="*/ 1 h 371"/>
                    <a:gd name="T24" fmla="*/ 1 w 428"/>
                    <a:gd name="T25" fmla="*/ 1 h 371"/>
                    <a:gd name="T26" fmla="*/ 1 w 428"/>
                    <a:gd name="T27" fmla="*/ 1 h 371"/>
                    <a:gd name="T28" fmla="*/ 1 w 428"/>
                    <a:gd name="T29" fmla="*/ 1 h 371"/>
                    <a:gd name="T30" fmla="*/ 1 w 428"/>
                    <a:gd name="T31" fmla="*/ 1 h 371"/>
                    <a:gd name="T32" fmla="*/ 1 w 428"/>
                    <a:gd name="T33" fmla="*/ 1 h 371"/>
                    <a:gd name="T34" fmla="*/ 1 w 428"/>
                    <a:gd name="T35" fmla="*/ 1 h 371"/>
                    <a:gd name="T36" fmla="*/ 1 w 428"/>
                    <a:gd name="T37" fmla="*/ 1 h 371"/>
                    <a:gd name="T38" fmla="*/ 1 w 428"/>
                    <a:gd name="T39" fmla="*/ 1 h 371"/>
                    <a:gd name="T40" fmla="*/ 1 w 428"/>
                    <a:gd name="T41" fmla="*/ 1 h 371"/>
                    <a:gd name="T42" fmla="*/ 1 w 428"/>
                    <a:gd name="T43" fmla="*/ 1 h 371"/>
                    <a:gd name="T44" fmla="*/ 1 w 428"/>
                    <a:gd name="T45" fmla="*/ 1 h 371"/>
                    <a:gd name="T46" fmla="*/ 1 w 428"/>
                    <a:gd name="T47" fmla="*/ 1 h 371"/>
                    <a:gd name="T48" fmla="*/ 1 w 428"/>
                    <a:gd name="T49" fmla="*/ 1 h 371"/>
                    <a:gd name="T50" fmla="*/ 1 w 428"/>
                    <a:gd name="T51" fmla="*/ 1 h 371"/>
                    <a:gd name="T52" fmla="*/ 1 w 428"/>
                    <a:gd name="T53" fmla="*/ 1 h 371"/>
                    <a:gd name="T54" fmla="*/ 1 w 428"/>
                    <a:gd name="T55" fmla="*/ 1 h 371"/>
                    <a:gd name="T56" fmla="*/ 1 w 428"/>
                    <a:gd name="T57" fmla="*/ 1 h 371"/>
                    <a:gd name="T58" fmla="*/ 1 w 428"/>
                    <a:gd name="T59" fmla="*/ 1 h 371"/>
                    <a:gd name="T60" fmla="*/ 1 w 428"/>
                    <a:gd name="T61" fmla="*/ 1 h 371"/>
                    <a:gd name="T62" fmla="*/ 1 w 428"/>
                    <a:gd name="T63" fmla="*/ 1 h 371"/>
                    <a:gd name="T64" fmla="*/ 1 w 428"/>
                    <a:gd name="T65" fmla="*/ 1 h 371"/>
                    <a:gd name="T66" fmla="*/ 1 w 428"/>
                    <a:gd name="T67" fmla="*/ 1 h 371"/>
                    <a:gd name="T68" fmla="*/ 1 w 428"/>
                    <a:gd name="T69" fmla="*/ 1 h 371"/>
                    <a:gd name="T70" fmla="*/ 1 w 428"/>
                    <a:gd name="T71" fmla="*/ 1 h 371"/>
                    <a:gd name="T72" fmla="*/ 1 w 428"/>
                    <a:gd name="T73" fmla="*/ 1 h 371"/>
                    <a:gd name="T74" fmla="*/ 1 w 428"/>
                    <a:gd name="T75" fmla="*/ 1 h 371"/>
                    <a:gd name="T76" fmla="*/ 1 w 428"/>
                    <a:gd name="T77" fmla="*/ 1 h 371"/>
                    <a:gd name="T78" fmla="*/ 1 w 428"/>
                    <a:gd name="T79" fmla="*/ 1 h 371"/>
                    <a:gd name="T80" fmla="*/ 1 w 428"/>
                    <a:gd name="T81" fmla="*/ 1 h 371"/>
                    <a:gd name="T82" fmla="*/ 1 w 428"/>
                    <a:gd name="T83" fmla="*/ 1 h 371"/>
                    <a:gd name="T84" fmla="*/ 0 w 428"/>
                    <a:gd name="T85" fmla="*/ 1 h 3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28" h="371">
                      <a:moveTo>
                        <a:pt x="0" y="270"/>
                      </a:moveTo>
                      <a:lnTo>
                        <a:pt x="48" y="0"/>
                      </a:lnTo>
                      <a:lnTo>
                        <a:pt x="37" y="36"/>
                      </a:lnTo>
                      <a:lnTo>
                        <a:pt x="31" y="68"/>
                      </a:lnTo>
                      <a:lnTo>
                        <a:pt x="29" y="97"/>
                      </a:lnTo>
                      <a:lnTo>
                        <a:pt x="30" y="120"/>
                      </a:lnTo>
                      <a:lnTo>
                        <a:pt x="32" y="142"/>
                      </a:lnTo>
                      <a:lnTo>
                        <a:pt x="36" y="160"/>
                      </a:lnTo>
                      <a:lnTo>
                        <a:pt x="40" y="173"/>
                      </a:lnTo>
                      <a:lnTo>
                        <a:pt x="45" y="182"/>
                      </a:lnTo>
                      <a:lnTo>
                        <a:pt x="48" y="188"/>
                      </a:lnTo>
                      <a:lnTo>
                        <a:pt x="49" y="191"/>
                      </a:lnTo>
                      <a:lnTo>
                        <a:pt x="60" y="183"/>
                      </a:lnTo>
                      <a:lnTo>
                        <a:pt x="68" y="172"/>
                      </a:lnTo>
                      <a:lnTo>
                        <a:pt x="75" y="156"/>
                      </a:lnTo>
                      <a:lnTo>
                        <a:pt x="82" y="137"/>
                      </a:lnTo>
                      <a:lnTo>
                        <a:pt x="87" y="117"/>
                      </a:lnTo>
                      <a:lnTo>
                        <a:pt x="92" y="98"/>
                      </a:lnTo>
                      <a:lnTo>
                        <a:pt x="95" y="80"/>
                      </a:lnTo>
                      <a:lnTo>
                        <a:pt x="98" y="66"/>
                      </a:lnTo>
                      <a:lnTo>
                        <a:pt x="99" y="55"/>
                      </a:lnTo>
                      <a:lnTo>
                        <a:pt x="100" y="51"/>
                      </a:lnTo>
                      <a:lnTo>
                        <a:pt x="92" y="99"/>
                      </a:lnTo>
                      <a:lnTo>
                        <a:pt x="87" y="135"/>
                      </a:lnTo>
                      <a:lnTo>
                        <a:pt x="88" y="162"/>
                      </a:lnTo>
                      <a:lnTo>
                        <a:pt x="91" y="180"/>
                      </a:lnTo>
                      <a:lnTo>
                        <a:pt x="96" y="193"/>
                      </a:lnTo>
                      <a:lnTo>
                        <a:pt x="104" y="199"/>
                      </a:lnTo>
                      <a:lnTo>
                        <a:pt x="110" y="202"/>
                      </a:lnTo>
                      <a:lnTo>
                        <a:pt x="116" y="202"/>
                      </a:lnTo>
                      <a:lnTo>
                        <a:pt x="120" y="201"/>
                      </a:lnTo>
                      <a:lnTo>
                        <a:pt x="122" y="201"/>
                      </a:lnTo>
                      <a:lnTo>
                        <a:pt x="132" y="195"/>
                      </a:lnTo>
                      <a:lnTo>
                        <a:pt x="144" y="185"/>
                      </a:lnTo>
                      <a:lnTo>
                        <a:pt x="155" y="172"/>
                      </a:lnTo>
                      <a:lnTo>
                        <a:pt x="166" y="155"/>
                      </a:lnTo>
                      <a:lnTo>
                        <a:pt x="176" y="138"/>
                      </a:lnTo>
                      <a:lnTo>
                        <a:pt x="186" y="123"/>
                      </a:lnTo>
                      <a:lnTo>
                        <a:pt x="193" y="107"/>
                      </a:lnTo>
                      <a:lnTo>
                        <a:pt x="199" y="95"/>
                      </a:lnTo>
                      <a:lnTo>
                        <a:pt x="204" y="87"/>
                      </a:lnTo>
                      <a:lnTo>
                        <a:pt x="205" y="84"/>
                      </a:lnTo>
                      <a:lnTo>
                        <a:pt x="172" y="161"/>
                      </a:lnTo>
                      <a:lnTo>
                        <a:pt x="162" y="183"/>
                      </a:lnTo>
                      <a:lnTo>
                        <a:pt x="160" y="199"/>
                      </a:lnTo>
                      <a:lnTo>
                        <a:pt x="162" y="210"/>
                      </a:lnTo>
                      <a:lnTo>
                        <a:pt x="168" y="214"/>
                      </a:lnTo>
                      <a:lnTo>
                        <a:pt x="176" y="217"/>
                      </a:lnTo>
                      <a:lnTo>
                        <a:pt x="187" y="217"/>
                      </a:lnTo>
                      <a:lnTo>
                        <a:pt x="197" y="216"/>
                      </a:lnTo>
                      <a:lnTo>
                        <a:pt x="205" y="213"/>
                      </a:lnTo>
                      <a:lnTo>
                        <a:pt x="211" y="211"/>
                      </a:lnTo>
                      <a:lnTo>
                        <a:pt x="213" y="210"/>
                      </a:lnTo>
                      <a:lnTo>
                        <a:pt x="428" y="38"/>
                      </a:lnTo>
                      <a:lnTo>
                        <a:pt x="222" y="223"/>
                      </a:lnTo>
                      <a:lnTo>
                        <a:pt x="225" y="237"/>
                      </a:lnTo>
                      <a:lnTo>
                        <a:pt x="236" y="242"/>
                      </a:lnTo>
                      <a:lnTo>
                        <a:pt x="253" y="240"/>
                      </a:lnTo>
                      <a:lnTo>
                        <a:pt x="273" y="233"/>
                      </a:lnTo>
                      <a:lnTo>
                        <a:pt x="297" y="224"/>
                      </a:lnTo>
                      <a:lnTo>
                        <a:pt x="319" y="212"/>
                      </a:lnTo>
                      <a:lnTo>
                        <a:pt x="342" y="200"/>
                      </a:lnTo>
                      <a:lnTo>
                        <a:pt x="360" y="189"/>
                      </a:lnTo>
                      <a:lnTo>
                        <a:pt x="372" y="181"/>
                      </a:lnTo>
                      <a:lnTo>
                        <a:pt x="377" y="179"/>
                      </a:lnTo>
                      <a:lnTo>
                        <a:pt x="89" y="364"/>
                      </a:lnTo>
                      <a:lnTo>
                        <a:pt x="88" y="364"/>
                      </a:lnTo>
                      <a:lnTo>
                        <a:pt x="85" y="366"/>
                      </a:lnTo>
                      <a:lnTo>
                        <a:pt x="80" y="369"/>
                      </a:lnTo>
                      <a:lnTo>
                        <a:pt x="74" y="370"/>
                      </a:lnTo>
                      <a:lnTo>
                        <a:pt x="67" y="371"/>
                      </a:lnTo>
                      <a:lnTo>
                        <a:pt x="61" y="370"/>
                      </a:lnTo>
                      <a:lnTo>
                        <a:pt x="54" y="366"/>
                      </a:lnTo>
                      <a:lnTo>
                        <a:pt x="49" y="359"/>
                      </a:lnTo>
                      <a:lnTo>
                        <a:pt x="45" y="349"/>
                      </a:lnTo>
                      <a:lnTo>
                        <a:pt x="43" y="333"/>
                      </a:lnTo>
                      <a:lnTo>
                        <a:pt x="43" y="332"/>
                      </a:lnTo>
                      <a:lnTo>
                        <a:pt x="42" y="328"/>
                      </a:lnTo>
                      <a:lnTo>
                        <a:pt x="40" y="321"/>
                      </a:lnTo>
                      <a:lnTo>
                        <a:pt x="38" y="313"/>
                      </a:lnTo>
                      <a:lnTo>
                        <a:pt x="36" y="305"/>
                      </a:lnTo>
                      <a:lnTo>
                        <a:pt x="31" y="296"/>
                      </a:lnTo>
                      <a:lnTo>
                        <a:pt x="25" y="287"/>
                      </a:lnTo>
                      <a:lnTo>
                        <a:pt x="19" y="280"/>
                      </a:lnTo>
                      <a:lnTo>
                        <a:pt x="11" y="274"/>
                      </a:lnTo>
                      <a:lnTo>
                        <a:pt x="0" y="270"/>
                      </a:lnTo>
                      <a:close/>
                    </a:path>
                  </a:pathLst>
                </a:custGeom>
                <a:solidFill>
                  <a:srgbClr val="FFF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97" name="Freeform 98"/>
                <p:cNvSpPr>
                  <a:spLocks/>
                </p:cNvSpPr>
                <p:nvPr/>
              </p:nvSpPr>
              <p:spPr bwMode="auto">
                <a:xfrm rot="2163528">
                  <a:off x="4117" y="2103"/>
                  <a:ext cx="239" cy="207"/>
                </a:xfrm>
                <a:custGeom>
                  <a:avLst/>
                  <a:gdLst>
                    <a:gd name="T0" fmla="*/ 1 w 423"/>
                    <a:gd name="T1" fmla="*/ 0 h 366"/>
                    <a:gd name="T2" fmla="*/ 1 w 423"/>
                    <a:gd name="T3" fmla="*/ 1 h 366"/>
                    <a:gd name="T4" fmla="*/ 1 w 423"/>
                    <a:gd name="T5" fmla="*/ 1 h 366"/>
                    <a:gd name="T6" fmla="*/ 1 w 423"/>
                    <a:gd name="T7" fmla="*/ 1 h 366"/>
                    <a:gd name="T8" fmla="*/ 1 w 423"/>
                    <a:gd name="T9" fmla="*/ 1 h 366"/>
                    <a:gd name="T10" fmla="*/ 1 w 423"/>
                    <a:gd name="T11" fmla="*/ 1 h 366"/>
                    <a:gd name="T12" fmla="*/ 1 w 423"/>
                    <a:gd name="T13" fmla="*/ 1 h 366"/>
                    <a:gd name="T14" fmla="*/ 1 w 423"/>
                    <a:gd name="T15" fmla="*/ 1 h 366"/>
                    <a:gd name="T16" fmla="*/ 1 w 423"/>
                    <a:gd name="T17" fmla="*/ 1 h 366"/>
                    <a:gd name="T18" fmla="*/ 1 w 423"/>
                    <a:gd name="T19" fmla="*/ 1 h 366"/>
                    <a:gd name="T20" fmla="*/ 1 w 423"/>
                    <a:gd name="T21" fmla="*/ 1 h 366"/>
                    <a:gd name="T22" fmla="*/ 1 w 423"/>
                    <a:gd name="T23" fmla="*/ 1 h 366"/>
                    <a:gd name="T24" fmla="*/ 1 w 423"/>
                    <a:gd name="T25" fmla="*/ 1 h 366"/>
                    <a:gd name="T26" fmla="*/ 1 w 423"/>
                    <a:gd name="T27" fmla="*/ 1 h 366"/>
                    <a:gd name="T28" fmla="*/ 1 w 423"/>
                    <a:gd name="T29" fmla="*/ 1 h 366"/>
                    <a:gd name="T30" fmla="*/ 1 w 423"/>
                    <a:gd name="T31" fmla="*/ 1 h 366"/>
                    <a:gd name="T32" fmla="*/ 1 w 423"/>
                    <a:gd name="T33" fmla="*/ 1 h 366"/>
                    <a:gd name="T34" fmla="*/ 1 w 423"/>
                    <a:gd name="T35" fmla="*/ 1 h 366"/>
                    <a:gd name="T36" fmla="*/ 1 w 423"/>
                    <a:gd name="T37" fmla="*/ 1 h 366"/>
                    <a:gd name="T38" fmla="*/ 1 w 423"/>
                    <a:gd name="T39" fmla="*/ 1 h 366"/>
                    <a:gd name="T40" fmla="*/ 1 w 423"/>
                    <a:gd name="T41" fmla="*/ 1 h 366"/>
                    <a:gd name="T42" fmla="*/ 1 w 423"/>
                    <a:gd name="T43" fmla="*/ 1 h 366"/>
                    <a:gd name="T44" fmla="*/ 1 w 423"/>
                    <a:gd name="T45" fmla="*/ 1 h 366"/>
                    <a:gd name="T46" fmla="*/ 1 w 423"/>
                    <a:gd name="T47" fmla="*/ 1 h 366"/>
                    <a:gd name="T48" fmla="*/ 1 w 423"/>
                    <a:gd name="T49" fmla="*/ 1 h 366"/>
                    <a:gd name="T50" fmla="*/ 1 w 423"/>
                    <a:gd name="T51" fmla="*/ 1 h 366"/>
                    <a:gd name="T52" fmla="*/ 1 w 423"/>
                    <a:gd name="T53" fmla="*/ 1 h 366"/>
                    <a:gd name="T54" fmla="*/ 1 w 423"/>
                    <a:gd name="T55" fmla="*/ 1 h 366"/>
                    <a:gd name="T56" fmla="*/ 1 w 423"/>
                    <a:gd name="T57" fmla="*/ 1 h 366"/>
                    <a:gd name="T58" fmla="*/ 1 w 423"/>
                    <a:gd name="T59" fmla="*/ 1 h 366"/>
                    <a:gd name="T60" fmla="*/ 1 w 423"/>
                    <a:gd name="T61" fmla="*/ 1 h 366"/>
                    <a:gd name="T62" fmla="*/ 1 w 423"/>
                    <a:gd name="T63" fmla="*/ 1 h 366"/>
                    <a:gd name="T64" fmla="*/ 1 w 423"/>
                    <a:gd name="T65" fmla="*/ 1 h 366"/>
                    <a:gd name="T66" fmla="*/ 1 w 423"/>
                    <a:gd name="T67" fmla="*/ 1 h 366"/>
                    <a:gd name="T68" fmla="*/ 1 w 423"/>
                    <a:gd name="T69" fmla="*/ 1 h 366"/>
                    <a:gd name="T70" fmla="*/ 1 w 423"/>
                    <a:gd name="T71" fmla="*/ 1 h 366"/>
                    <a:gd name="T72" fmla="*/ 1 w 423"/>
                    <a:gd name="T73" fmla="*/ 1 h 366"/>
                    <a:gd name="T74" fmla="*/ 1 w 423"/>
                    <a:gd name="T75" fmla="*/ 1 h 366"/>
                    <a:gd name="T76" fmla="*/ 1 w 423"/>
                    <a:gd name="T77" fmla="*/ 1 h 366"/>
                    <a:gd name="T78" fmla="*/ 1 w 423"/>
                    <a:gd name="T79" fmla="*/ 1 h 366"/>
                    <a:gd name="T80" fmla="*/ 1 w 423"/>
                    <a:gd name="T81" fmla="*/ 1 h 366"/>
                    <a:gd name="T82" fmla="*/ 1 w 423"/>
                    <a:gd name="T83" fmla="*/ 1 h 366"/>
                    <a:gd name="T84" fmla="*/ 0 w 423"/>
                    <a:gd name="T85" fmla="*/ 1 h 366"/>
                    <a:gd name="T86" fmla="*/ 0 w 423"/>
                    <a:gd name="T87" fmla="*/ 1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23" h="366">
                      <a:moveTo>
                        <a:pt x="0" y="265"/>
                      </a:moveTo>
                      <a:lnTo>
                        <a:pt x="45" y="0"/>
                      </a:lnTo>
                      <a:lnTo>
                        <a:pt x="36" y="36"/>
                      </a:lnTo>
                      <a:lnTo>
                        <a:pt x="30" y="66"/>
                      </a:lnTo>
                      <a:lnTo>
                        <a:pt x="28" y="95"/>
                      </a:lnTo>
                      <a:lnTo>
                        <a:pt x="29" y="120"/>
                      </a:lnTo>
                      <a:lnTo>
                        <a:pt x="31" y="140"/>
                      </a:lnTo>
                      <a:lnTo>
                        <a:pt x="35" y="157"/>
                      </a:lnTo>
                      <a:lnTo>
                        <a:pt x="39" y="171"/>
                      </a:lnTo>
                      <a:lnTo>
                        <a:pt x="44" y="181"/>
                      </a:lnTo>
                      <a:lnTo>
                        <a:pt x="47" y="187"/>
                      </a:lnTo>
                      <a:lnTo>
                        <a:pt x="48" y="188"/>
                      </a:lnTo>
                      <a:lnTo>
                        <a:pt x="57" y="182"/>
                      </a:lnTo>
                      <a:lnTo>
                        <a:pt x="67" y="170"/>
                      </a:lnTo>
                      <a:lnTo>
                        <a:pt x="74" y="154"/>
                      </a:lnTo>
                      <a:lnTo>
                        <a:pt x="80" y="135"/>
                      </a:lnTo>
                      <a:lnTo>
                        <a:pt x="86" y="116"/>
                      </a:lnTo>
                      <a:lnTo>
                        <a:pt x="91" y="96"/>
                      </a:lnTo>
                      <a:lnTo>
                        <a:pt x="94" y="78"/>
                      </a:lnTo>
                      <a:lnTo>
                        <a:pt x="97" y="64"/>
                      </a:lnTo>
                      <a:lnTo>
                        <a:pt x="98" y="55"/>
                      </a:lnTo>
                      <a:lnTo>
                        <a:pt x="98" y="51"/>
                      </a:lnTo>
                      <a:lnTo>
                        <a:pt x="90" y="97"/>
                      </a:lnTo>
                      <a:lnTo>
                        <a:pt x="86" y="133"/>
                      </a:lnTo>
                      <a:lnTo>
                        <a:pt x="86" y="160"/>
                      </a:lnTo>
                      <a:lnTo>
                        <a:pt x="90" y="178"/>
                      </a:lnTo>
                      <a:lnTo>
                        <a:pt x="94" y="190"/>
                      </a:lnTo>
                      <a:lnTo>
                        <a:pt x="101" y="197"/>
                      </a:lnTo>
                      <a:lnTo>
                        <a:pt x="109" y="200"/>
                      </a:lnTo>
                      <a:lnTo>
                        <a:pt x="115" y="200"/>
                      </a:lnTo>
                      <a:lnTo>
                        <a:pt x="118" y="200"/>
                      </a:lnTo>
                      <a:lnTo>
                        <a:pt x="121" y="198"/>
                      </a:lnTo>
                      <a:lnTo>
                        <a:pt x="130" y="192"/>
                      </a:lnTo>
                      <a:lnTo>
                        <a:pt x="142" y="183"/>
                      </a:lnTo>
                      <a:lnTo>
                        <a:pt x="153" y="169"/>
                      </a:lnTo>
                      <a:lnTo>
                        <a:pt x="163" y="153"/>
                      </a:lnTo>
                      <a:lnTo>
                        <a:pt x="174" y="137"/>
                      </a:lnTo>
                      <a:lnTo>
                        <a:pt x="182" y="121"/>
                      </a:lnTo>
                      <a:lnTo>
                        <a:pt x="191" y="106"/>
                      </a:lnTo>
                      <a:lnTo>
                        <a:pt x="197" y="94"/>
                      </a:lnTo>
                      <a:lnTo>
                        <a:pt x="200" y="86"/>
                      </a:lnTo>
                      <a:lnTo>
                        <a:pt x="203" y="83"/>
                      </a:lnTo>
                      <a:lnTo>
                        <a:pt x="168" y="159"/>
                      </a:lnTo>
                      <a:lnTo>
                        <a:pt x="160" y="181"/>
                      </a:lnTo>
                      <a:lnTo>
                        <a:pt x="157" y="196"/>
                      </a:lnTo>
                      <a:lnTo>
                        <a:pt x="160" y="207"/>
                      </a:lnTo>
                      <a:lnTo>
                        <a:pt x="166" y="213"/>
                      </a:lnTo>
                      <a:lnTo>
                        <a:pt x="174" y="215"/>
                      </a:lnTo>
                      <a:lnTo>
                        <a:pt x="184" y="215"/>
                      </a:lnTo>
                      <a:lnTo>
                        <a:pt x="194" y="213"/>
                      </a:lnTo>
                      <a:lnTo>
                        <a:pt x="203" y="210"/>
                      </a:lnTo>
                      <a:lnTo>
                        <a:pt x="209" y="208"/>
                      </a:lnTo>
                      <a:lnTo>
                        <a:pt x="211" y="208"/>
                      </a:lnTo>
                      <a:lnTo>
                        <a:pt x="423" y="38"/>
                      </a:lnTo>
                      <a:lnTo>
                        <a:pt x="219" y="221"/>
                      </a:lnTo>
                      <a:lnTo>
                        <a:pt x="222" y="234"/>
                      </a:lnTo>
                      <a:lnTo>
                        <a:pt x="233" y="239"/>
                      </a:lnTo>
                      <a:lnTo>
                        <a:pt x="249" y="238"/>
                      </a:lnTo>
                      <a:lnTo>
                        <a:pt x="269" y="231"/>
                      </a:lnTo>
                      <a:lnTo>
                        <a:pt x="293" y="221"/>
                      </a:lnTo>
                      <a:lnTo>
                        <a:pt x="316" y="209"/>
                      </a:lnTo>
                      <a:lnTo>
                        <a:pt x="337" y="197"/>
                      </a:lnTo>
                      <a:lnTo>
                        <a:pt x="355" y="187"/>
                      </a:lnTo>
                      <a:lnTo>
                        <a:pt x="367" y="179"/>
                      </a:lnTo>
                      <a:lnTo>
                        <a:pt x="372" y="177"/>
                      </a:lnTo>
                      <a:lnTo>
                        <a:pt x="88" y="359"/>
                      </a:lnTo>
                      <a:lnTo>
                        <a:pt x="87" y="360"/>
                      </a:lnTo>
                      <a:lnTo>
                        <a:pt x="84" y="361"/>
                      </a:lnTo>
                      <a:lnTo>
                        <a:pt x="79" y="364"/>
                      </a:lnTo>
                      <a:lnTo>
                        <a:pt x="73" y="365"/>
                      </a:lnTo>
                      <a:lnTo>
                        <a:pt x="67" y="366"/>
                      </a:lnTo>
                      <a:lnTo>
                        <a:pt x="60" y="365"/>
                      </a:lnTo>
                      <a:lnTo>
                        <a:pt x="54" y="361"/>
                      </a:lnTo>
                      <a:lnTo>
                        <a:pt x="49" y="354"/>
                      </a:lnTo>
                      <a:lnTo>
                        <a:pt x="45" y="345"/>
                      </a:lnTo>
                      <a:lnTo>
                        <a:pt x="43" y="329"/>
                      </a:lnTo>
                      <a:lnTo>
                        <a:pt x="43" y="327"/>
                      </a:lnTo>
                      <a:lnTo>
                        <a:pt x="42" y="323"/>
                      </a:lnTo>
                      <a:lnTo>
                        <a:pt x="41" y="316"/>
                      </a:lnTo>
                      <a:lnTo>
                        <a:pt x="38" y="309"/>
                      </a:lnTo>
                      <a:lnTo>
                        <a:pt x="36" y="301"/>
                      </a:lnTo>
                      <a:lnTo>
                        <a:pt x="31" y="291"/>
                      </a:lnTo>
                      <a:lnTo>
                        <a:pt x="25" y="283"/>
                      </a:lnTo>
                      <a:lnTo>
                        <a:pt x="19" y="276"/>
                      </a:lnTo>
                      <a:lnTo>
                        <a:pt x="11" y="270"/>
                      </a:lnTo>
                      <a:lnTo>
                        <a:pt x="0" y="266"/>
                      </a:lnTo>
                      <a:lnTo>
                        <a:pt x="0" y="265"/>
                      </a:lnTo>
                      <a:close/>
                    </a:path>
                  </a:pathLst>
                </a:custGeom>
                <a:solidFill>
                  <a:srgbClr val="FFFC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98" name="Freeform 99"/>
                <p:cNvSpPr>
                  <a:spLocks/>
                </p:cNvSpPr>
                <p:nvPr/>
              </p:nvSpPr>
              <p:spPr bwMode="auto">
                <a:xfrm rot="2163528">
                  <a:off x="4118" y="2105"/>
                  <a:ext cx="234" cy="202"/>
                </a:xfrm>
                <a:custGeom>
                  <a:avLst/>
                  <a:gdLst>
                    <a:gd name="T0" fmla="*/ 1 w 417"/>
                    <a:gd name="T1" fmla="*/ 0 h 360"/>
                    <a:gd name="T2" fmla="*/ 1 w 417"/>
                    <a:gd name="T3" fmla="*/ 1 h 360"/>
                    <a:gd name="T4" fmla="*/ 1 w 417"/>
                    <a:gd name="T5" fmla="*/ 1 h 360"/>
                    <a:gd name="T6" fmla="*/ 1 w 417"/>
                    <a:gd name="T7" fmla="*/ 1 h 360"/>
                    <a:gd name="T8" fmla="*/ 1 w 417"/>
                    <a:gd name="T9" fmla="*/ 1 h 360"/>
                    <a:gd name="T10" fmla="*/ 1 w 417"/>
                    <a:gd name="T11" fmla="*/ 1 h 360"/>
                    <a:gd name="T12" fmla="*/ 1 w 417"/>
                    <a:gd name="T13" fmla="*/ 1 h 360"/>
                    <a:gd name="T14" fmla="*/ 1 w 417"/>
                    <a:gd name="T15" fmla="*/ 1 h 360"/>
                    <a:gd name="T16" fmla="*/ 1 w 417"/>
                    <a:gd name="T17" fmla="*/ 1 h 360"/>
                    <a:gd name="T18" fmla="*/ 1 w 417"/>
                    <a:gd name="T19" fmla="*/ 1 h 360"/>
                    <a:gd name="T20" fmla="*/ 1 w 417"/>
                    <a:gd name="T21" fmla="*/ 1 h 360"/>
                    <a:gd name="T22" fmla="*/ 1 w 417"/>
                    <a:gd name="T23" fmla="*/ 1 h 360"/>
                    <a:gd name="T24" fmla="*/ 1 w 417"/>
                    <a:gd name="T25" fmla="*/ 1 h 360"/>
                    <a:gd name="T26" fmla="*/ 1 w 417"/>
                    <a:gd name="T27" fmla="*/ 1 h 360"/>
                    <a:gd name="T28" fmla="*/ 1 w 417"/>
                    <a:gd name="T29" fmla="*/ 1 h 360"/>
                    <a:gd name="T30" fmla="*/ 1 w 417"/>
                    <a:gd name="T31" fmla="*/ 1 h 360"/>
                    <a:gd name="T32" fmla="*/ 1 w 417"/>
                    <a:gd name="T33" fmla="*/ 1 h 360"/>
                    <a:gd name="T34" fmla="*/ 1 w 417"/>
                    <a:gd name="T35" fmla="*/ 1 h 360"/>
                    <a:gd name="T36" fmla="*/ 1 w 417"/>
                    <a:gd name="T37" fmla="*/ 1 h 360"/>
                    <a:gd name="T38" fmla="*/ 1 w 417"/>
                    <a:gd name="T39" fmla="*/ 1 h 360"/>
                    <a:gd name="T40" fmla="*/ 1 w 417"/>
                    <a:gd name="T41" fmla="*/ 1 h 360"/>
                    <a:gd name="T42" fmla="*/ 1 w 417"/>
                    <a:gd name="T43" fmla="*/ 1 h 360"/>
                    <a:gd name="T44" fmla="*/ 1 w 417"/>
                    <a:gd name="T45" fmla="*/ 1 h 360"/>
                    <a:gd name="T46" fmla="*/ 1 w 417"/>
                    <a:gd name="T47" fmla="*/ 1 h 360"/>
                    <a:gd name="T48" fmla="*/ 1 w 417"/>
                    <a:gd name="T49" fmla="*/ 1 h 360"/>
                    <a:gd name="T50" fmla="*/ 1 w 417"/>
                    <a:gd name="T51" fmla="*/ 1 h 360"/>
                    <a:gd name="T52" fmla="*/ 1 w 417"/>
                    <a:gd name="T53" fmla="*/ 1 h 360"/>
                    <a:gd name="T54" fmla="*/ 1 w 417"/>
                    <a:gd name="T55" fmla="*/ 1 h 360"/>
                    <a:gd name="T56" fmla="*/ 1 w 417"/>
                    <a:gd name="T57" fmla="*/ 1 h 360"/>
                    <a:gd name="T58" fmla="*/ 1 w 417"/>
                    <a:gd name="T59" fmla="*/ 1 h 360"/>
                    <a:gd name="T60" fmla="*/ 1 w 417"/>
                    <a:gd name="T61" fmla="*/ 1 h 360"/>
                    <a:gd name="T62" fmla="*/ 1 w 417"/>
                    <a:gd name="T63" fmla="*/ 1 h 360"/>
                    <a:gd name="T64" fmla="*/ 1 w 417"/>
                    <a:gd name="T65" fmla="*/ 1 h 360"/>
                    <a:gd name="T66" fmla="*/ 1 w 417"/>
                    <a:gd name="T67" fmla="*/ 1 h 360"/>
                    <a:gd name="T68" fmla="*/ 1 w 417"/>
                    <a:gd name="T69" fmla="*/ 1 h 360"/>
                    <a:gd name="T70" fmla="*/ 1 w 417"/>
                    <a:gd name="T71" fmla="*/ 1 h 360"/>
                    <a:gd name="T72" fmla="*/ 1 w 417"/>
                    <a:gd name="T73" fmla="*/ 1 h 360"/>
                    <a:gd name="T74" fmla="*/ 1 w 417"/>
                    <a:gd name="T75" fmla="*/ 1 h 360"/>
                    <a:gd name="T76" fmla="*/ 1 w 417"/>
                    <a:gd name="T77" fmla="*/ 1 h 360"/>
                    <a:gd name="T78" fmla="*/ 1 w 417"/>
                    <a:gd name="T79" fmla="*/ 1 h 360"/>
                    <a:gd name="T80" fmla="*/ 1 w 417"/>
                    <a:gd name="T81" fmla="*/ 1 h 360"/>
                    <a:gd name="T82" fmla="*/ 1 w 417"/>
                    <a:gd name="T83" fmla="*/ 1 h 360"/>
                    <a:gd name="T84" fmla="*/ 0 w 417"/>
                    <a:gd name="T85" fmla="*/ 1 h 3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17" h="360">
                      <a:moveTo>
                        <a:pt x="0" y="260"/>
                      </a:moveTo>
                      <a:lnTo>
                        <a:pt x="44" y="0"/>
                      </a:lnTo>
                      <a:lnTo>
                        <a:pt x="35" y="34"/>
                      </a:lnTo>
                      <a:lnTo>
                        <a:pt x="29" y="65"/>
                      </a:lnTo>
                      <a:lnTo>
                        <a:pt x="27" y="92"/>
                      </a:lnTo>
                      <a:lnTo>
                        <a:pt x="28" y="117"/>
                      </a:lnTo>
                      <a:lnTo>
                        <a:pt x="30" y="138"/>
                      </a:lnTo>
                      <a:lnTo>
                        <a:pt x="34" y="154"/>
                      </a:lnTo>
                      <a:lnTo>
                        <a:pt x="38" y="168"/>
                      </a:lnTo>
                      <a:lnTo>
                        <a:pt x="43" y="178"/>
                      </a:lnTo>
                      <a:lnTo>
                        <a:pt x="46" y="183"/>
                      </a:lnTo>
                      <a:lnTo>
                        <a:pt x="47" y="185"/>
                      </a:lnTo>
                      <a:lnTo>
                        <a:pt x="56" y="179"/>
                      </a:lnTo>
                      <a:lnTo>
                        <a:pt x="65" y="167"/>
                      </a:lnTo>
                      <a:lnTo>
                        <a:pt x="73" y="152"/>
                      </a:lnTo>
                      <a:lnTo>
                        <a:pt x="79" y="133"/>
                      </a:lnTo>
                      <a:lnTo>
                        <a:pt x="85" y="114"/>
                      </a:lnTo>
                      <a:lnTo>
                        <a:pt x="89" y="95"/>
                      </a:lnTo>
                      <a:lnTo>
                        <a:pt x="92" y="77"/>
                      </a:lnTo>
                      <a:lnTo>
                        <a:pt x="94" y="63"/>
                      </a:lnTo>
                      <a:lnTo>
                        <a:pt x="96" y="53"/>
                      </a:lnTo>
                      <a:lnTo>
                        <a:pt x="97" y="50"/>
                      </a:lnTo>
                      <a:lnTo>
                        <a:pt x="89" y="96"/>
                      </a:lnTo>
                      <a:lnTo>
                        <a:pt x="85" y="130"/>
                      </a:lnTo>
                      <a:lnTo>
                        <a:pt x="85" y="157"/>
                      </a:lnTo>
                      <a:lnTo>
                        <a:pt x="87" y="176"/>
                      </a:lnTo>
                      <a:lnTo>
                        <a:pt x="93" y="187"/>
                      </a:lnTo>
                      <a:lnTo>
                        <a:pt x="99" y="193"/>
                      </a:lnTo>
                      <a:lnTo>
                        <a:pt x="106" y="197"/>
                      </a:lnTo>
                      <a:lnTo>
                        <a:pt x="112" y="197"/>
                      </a:lnTo>
                      <a:lnTo>
                        <a:pt x="117" y="196"/>
                      </a:lnTo>
                      <a:lnTo>
                        <a:pt x="118" y="196"/>
                      </a:lnTo>
                      <a:lnTo>
                        <a:pt x="129" y="190"/>
                      </a:lnTo>
                      <a:lnTo>
                        <a:pt x="140" y="180"/>
                      </a:lnTo>
                      <a:lnTo>
                        <a:pt x="151" y="166"/>
                      </a:lnTo>
                      <a:lnTo>
                        <a:pt x="161" y="151"/>
                      </a:lnTo>
                      <a:lnTo>
                        <a:pt x="172" y="134"/>
                      </a:lnTo>
                      <a:lnTo>
                        <a:pt x="180" y="119"/>
                      </a:lnTo>
                      <a:lnTo>
                        <a:pt x="189" y="104"/>
                      </a:lnTo>
                      <a:lnTo>
                        <a:pt x="195" y="92"/>
                      </a:lnTo>
                      <a:lnTo>
                        <a:pt x="198" y="84"/>
                      </a:lnTo>
                      <a:lnTo>
                        <a:pt x="199" y="81"/>
                      </a:lnTo>
                      <a:lnTo>
                        <a:pt x="166" y="157"/>
                      </a:lnTo>
                      <a:lnTo>
                        <a:pt x="158" y="178"/>
                      </a:lnTo>
                      <a:lnTo>
                        <a:pt x="155" y="193"/>
                      </a:lnTo>
                      <a:lnTo>
                        <a:pt x="158" y="204"/>
                      </a:lnTo>
                      <a:lnTo>
                        <a:pt x="164" y="209"/>
                      </a:lnTo>
                      <a:lnTo>
                        <a:pt x="172" y="211"/>
                      </a:lnTo>
                      <a:lnTo>
                        <a:pt x="181" y="211"/>
                      </a:lnTo>
                      <a:lnTo>
                        <a:pt x="191" y="210"/>
                      </a:lnTo>
                      <a:lnTo>
                        <a:pt x="199" y="208"/>
                      </a:lnTo>
                      <a:lnTo>
                        <a:pt x="207" y="205"/>
                      </a:lnTo>
                      <a:lnTo>
                        <a:pt x="208" y="204"/>
                      </a:lnTo>
                      <a:lnTo>
                        <a:pt x="417" y="37"/>
                      </a:lnTo>
                      <a:lnTo>
                        <a:pt x="216" y="217"/>
                      </a:lnTo>
                      <a:lnTo>
                        <a:pt x="218" y="230"/>
                      </a:lnTo>
                      <a:lnTo>
                        <a:pt x="229" y="235"/>
                      </a:lnTo>
                      <a:lnTo>
                        <a:pt x="246" y="234"/>
                      </a:lnTo>
                      <a:lnTo>
                        <a:pt x="266" y="228"/>
                      </a:lnTo>
                      <a:lnTo>
                        <a:pt x="289" y="217"/>
                      </a:lnTo>
                      <a:lnTo>
                        <a:pt x="311" y="207"/>
                      </a:lnTo>
                      <a:lnTo>
                        <a:pt x="333" y="195"/>
                      </a:lnTo>
                      <a:lnTo>
                        <a:pt x="351" y="184"/>
                      </a:lnTo>
                      <a:lnTo>
                        <a:pt x="363" y="177"/>
                      </a:lnTo>
                      <a:lnTo>
                        <a:pt x="367" y="173"/>
                      </a:lnTo>
                      <a:lnTo>
                        <a:pt x="87" y="353"/>
                      </a:lnTo>
                      <a:lnTo>
                        <a:pt x="86" y="354"/>
                      </a:lnTo>
                      <a:lnTo>
                        <a:pt x="83" y="355"/>
                      </a:lnTo>
                      <a:lnTo>
                        <a:pt x="78" y="357"/>
                      </a:lnTo>
                      <a:lnTo>
                        <a:pt x="72" y="359"/>
                      </a:lnTo>
                      <a:lnTo>
                        <a:pt x="66" y="360"/>
                      </a:lnTo>
                      <a:lnTo>
                        <a:pt x="60" y="359"/>
                      </a:lnTo>
                      <a:lnTo>
                        <a:pt x="54" y="355"/>
                      </a:lnTo>
                      <a:lnTo>
                        <a:pt x="49" y="349"/>
                      </a:lnTo>
                      <a:lnTo>
                        <a:pt x="46" y="338"/>
                      </a:lnTo>
                      <a:lnTo>
                        <a:pt x="43" y="323"/>
                      </a:lnTo>
                      <a:lnTo>
                        <a:pt x="43" y="322"/>
                      </a:lnTo>
                      <a:lnTo>
                        <a:pt x="43" y="317"/>
                      </a:lnTo>
                      <a:lnTo>
                        <a:pt x="41" y="311"/>
                      </a:lnTo>
                      <a:lnTo>
                        <a:pt x="38" y="303"/>
                      </a:lnTo>
                      <a:lnTo>
                        <a:pt x="36" y="294"/>
                      </a:lnTo>
                      <a:lnTo>
                        <a:pt x="31" y="285"/>
                      </a:lnTo>
                      <a:lnTo>
                        <a:pt x="25" y="277"/>
                      </a:lnTo>
                      <a:lnTo>
                        <a:pt x="19" y="270"/>
                      </a:lnTo>
                      <a:lnTo>
                        <a:pt x="11" y="264"/>
                      </a:lnTo>
                      <a:lnTo>
                        <a:pt x="0" y="2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99" name="Freeform 100"/>
                <p:cNvSpPr>
                  <a:spLocks/>
                </p:cNvSpPr>
                <p:nvPr/>
              </p:nvSpPr>
              <p:spPr bwMode="auto">
                <a:xfrm rot="2163528">
                  <a:off x="4656" y="1863"/>
                  <a:ext cx="314" cy="260"/>
                </a:xfrm>
                <a:custGeom>
                  <a:avLst/>
                  <a:gdLst>
                    <a:gd name="T0" fmla="*/ 1 w 557"/>
                    <a:gd name="T1" fmla="*/ 1 h 462"/>
                    <a:gd name="T2" fmla="*/ 1 w 557"/>
                    <a:gd name="T3" fmla="*/ 1 h 462"/>
                    <a:gd name="T4" fmla="*/ 1 w 557"/>
                    <a:gd name="T5" fmla="*/ 1 h 462"/>
                    <a:gd name="T6" fmla="*/ 1 w 557"/>
                    <a:gd name="T7" fmla="*/ 1 h 462"/>
                    <a:gd name="T8" fmla="*/ 1 w 557"/>
                    <a:gd name="T9" fmla="*/ 1 h 462"/>
                    <a:gd name="T10" fmla="*/ 1 w 557"/>
                    <a:gd name="T11" fmla="*/ 1 h 462"/>
                    <a:gd name="T12" fmla="*/ 1 w 557"/>
                    <a:gd name="T13" fmla="*/ 1 h 462"/>
                    <a:gd name="T14" fmla="*/ 1 w 557"/>
                    <a:gd name="T15" fmla="*/ 1 h 462"/>
                    <a:gd name="T16" fmla="*/ 1 w 557"/>
                    <a:gd name="T17" fmla="*/ 1 h 462"/>
                    <a:gd name="T18" fmla="*/ 1 w 557"/>
                    <a:gd name="T19" fmla="*/ 1 h 462"/>
                    <a:gd name="T20" fmla="*/ 1 w 557"/>
                    <a:gd name="T21" fmla="*/ 1 h 462"/>
                    <a:gd name="T22" fmla="*/ 1 w 557"/>
                    <a:gd name="T23" fmla="*/ 1 h 462"/>
                    <a:gd name="T24" fmla="*/ 1 w 557"/>
                    <a:gd name="T25" fmla="*/ 1 h 462"/>
                    <a:gd name="T26" fmla="*/ 1 w 557"/>
                    <a:gd name="T27" fmla="*/ 1 h 462"/>
                    <a:gd name="T28" fmla="*/ 1 w 557"/>
                    <a:gd name="T29" fmla="*/ 1 h 462"/>
                    <a:gd name="T30" fmla="*/ 1 w 557"/>
                    <a:gd name="T31" fmla="*/ 1 h 462"/>
                    <a:gd name="T32" fmla="*/ 1 w 557"/>
                    <a:gd name="T33" fmla="*/ 1 h 462"/>
                    <a:gd name="T34" fmla="*/ 1 w 557"/>
                    <a:gd name="T35" fmla="*/ 1 h 462"/>
                    <a:gd name="T36" fmla="*/ 1 w 557"/>
                    <a:gd name="T37" fmla="*/ 1 h 462"/>
                    <a:gd name="T38" fmla="*/ 1 w 557"/>
                    <a:gd name="T39" fmla="*/ 1 h 462"/>
                    <a:gd name="T40" fmla="*/ 1 w 557"/>
                    <a:gd name="T41" fmla="*/ 1 h 462"/>
                    <a:gd name="T42" fmla="*/ 1 w 557"/>
                    <a:gd name="T43" fmla="*/ 1 h 462"/>
                    <a:gd name="T44" fmla="*/ 1 w 557"/>
                    <a:gd name="T45" fmla="*/ 1 h 462"/>
                    <a:gd name="T46" fmla="*/ 1 w 557"/>
                    <a:gd name="T47" fmla="*/ 1 h 462"/>
                    <a:gd name="T48" fmla="*/ 1 w 557"/>
                    <a:gd name="T49" fmla="*/ 1 h 462"/>
                    <a:gd name="T50" fmla="*/ 1 w 557"/>
                    <a:gd name="T51" fmla="*/ 1 h 462"/>
                    <a:gd name="T52" fmla="*/ 0 w 557"/>
                    <a:gd name="T53" fmla="*/ 1 h 462"/>
                    <a:gd name="T54" fmla="*/ 1 w 557"/>
                    <a:gd name="T55" fmla="*/ 1 h 462"/>
                    <a:gd name="T56" fmla="*/ 1 w 557"/>
                    <a:gd name="T57" fmla="*/ 1 h 462"/>
                    <a:gd name="T58" fmla="*/ 1 w 557"/>
                    <a:gd name="T59" fmla="*/ 1 h 462"/>
                    <a:gd name="T60" fmla="*/ 1 w 557"/>
                    <a:gd name="T61" fmla="*/ 1 h 462"/>
                    <a:gd name="T62" fmla="*/ 1 w 557"/>
                    <a:gd name="T63" fmla="*/ 1 h 462"/>
                    <a:gd name="T64" fmla="*/ 1 w 557"/>
                    <a:gd name="T65" fmla="*/ 1 h 462"/>
                    <a:gd name="T66" fmla="*/ 1 w 557"/>
                    <a:gd name="T67" fmla="*/ 1 h 462"/>
                    <a:gd name="T68" fmla="*/ 1 w 557"/>
                    <a:gd name="T69" fmla="*/ 0 h 462"/>
                    <a:gd name="T70" fmla="*/ 1 w 557"/>
                    <a:gd name="T71" fmla="*/ 1 h 462"/>
                    <a:gd name="T72" fmla="*/ 1 w 557"/>
                    <a:gd name="T73" fmla="*/ 1 h 462"/>
                    <a:gd name="T74" fmla="*/ 1 w 557"/>
                    <a:gd name="T75" fmla="*/ 1 h 462"/>
                    <a:gd name="T76" fmla="*/ 1 w 557"/>
                    <a:gd name="T77" fmla="*/ 1 h 462"/>
                    <a:gd name="T78" fmla="*/ 1 w 557"/>
                    <a:gd name="T79" fmla="*/ 1 h 462"/>
                    <a:gd name="T80" fmla="*/ 1 w 557"/>
                    <a:gd name="T81" fmla="*/ 1 h 462"/>
                    <a:gd name="T82" fmla="*/ 1 w 557"/>
                    <a:gd name="T83" fmla="*/ 1 h 462"/>
                    <a:gd name="T84" fmla="*/ 1 w 557"/>
                    <a:gd name="T85" fmla="*/ 1 h 462"/>
                    <a:gd name="T86" fmla="*/ 1 w 557"/>
                    <a:gd name="T87" fmla="*/ 1 h 4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57" h="462">
                      <a:moveTo>
                        <a:pt x="556" y="119"/>
                      </a:moveTo>
                      <a:lnTo>
                        <a:pt x="443" y="462"/>
                      </a:lnTo>
                      <a:lnTo>
                        <a:pt x="460" y="422"/>
                      </a:lnTo>
                      <a:lnTo>
                        <a:pt x="472" y="385"/>
                      </a:lnTo>
                      <a:lnTo>
                        <a:pt x="478" y="352"/>
                      </a:lnTo>
                      <a:lnTo>
                        <a:pt x="480" y="323"/>
                      </a:lnTo>
                      <a:lnTo>
                        <a:pt x="480" y="298"/>
                      </a:lnTo>
                      <a:lnTo>
                        <a:pt x="478" y="277"/>
                      </a:lnTo>
                      <a:lnTo>
                        <a:pt x="474" y="260"/>
                      </a:lnTo>
                      <a:lnTo>
                        <a:pt x="470" y="248"/>
                      </a:lnTo>
                      <a:lnTo>
                        <a:pt x="467" y="241"/>
                      </a:lnTo>
                      <a:lnTo>
                        <a:pt x="466" y="239"/>
                      </a:lnTo>
                      <a:lnTo>
                        <a:pt x="454" y="245"/>
                      </a:lnTo>
                      <a:lnTo>
                        <a:pt x="442" y="258"/>
                      </a:lnTo>
                      <a:lnTo>
                        <a:pt x="431" y="276"/>
                      </a:lnTo>
                      <a:lnTo>
                        <a:pt x="420" y="297"/>
                      </a:lnTo>
                      <a:lnTo>
                        <a:pt x="411" y="320"/>
                      </a:lnTo>
                      <a:lnTo>
                        <a:pt x="404" y="342"/>
                      </a:lnTo>
                      <a:lnTo>
                        <a:pt x="397" y="363"/>
                      </a:lnTo>
                      <a:lnTo>
                        <a:pt x="392" y="379"/>
                      </a:lnTo>
                      <a:lnTo>
                        <a:pt x="389" y="391"/>
                      </a:lnTo>
                      <a:lnTo>
                        <a:pt x="388" y="395"/>
                      </a:lnTo>
                      <a:lnTo>
                        <a:pt x="405" y="341"/>
                      </a:lnTo>
                      <a:lnTo>
                        <a:pt x="414" y="298"/>
                      </a:lnTo>
                      <a:lnTo>
                        <a:pt x="417" y="267"/>
                      </a:lnTo>
                      <a:lnTo>
                        <a:pt x="416" y="245"/>
                      </a:lnTo>
                      <a:lnTo>
                        <a:pt x="411" y="229"/>
                      </a:lnTo>
                      <a:lnTo>
                        <a:pt x="404" y="221"/>
                      </a:lnTo>
                      <a:lnTo>
                        <a:pt x="397" y="216"/>
                      </a:lnTo>
                      <a:lnTo>
                        <a:pt x="389" y="215"/>
                      </a:lnTo>
                      <a:lnTo>
                        <a:pt x="385" y="215"/>
                      </a:lnTo>
                      <a:lnTo>
                        <a:pt x="382" y="216"/>
                      </a:lnTo>
                      <a:lnTo>
                        <a:pt x="369" y="221"/>
                      </a:lnTo>
                      <a:lnTo>
                        <a:pt x="355" y="232"/>
                      </a:lnTo>
                      <a:lnTo>
                        <a:pt x="339" y="247"/>
                      </a:lnTo>
                      <a:lnTo>
                        <a:pt x="324" y="264"/>
                      </a:lnTo>
                      <a:lnTo>
                        <a:pt x="310" y="282"/>
                      </a:lnTo>
                      <a:lnTo>
                        <a:pt x="296" y="301"/>
                      </a:lnTo>
                      <a:lnTo>
                        <a:pt x="286" y="316"/>
                      </a:lnTo>
                      <a:lnTo>
                        <a:pt x="276" y="330"/>
                      </a:lnTo>
                      <a:lnTo>
                        <a:pt x="270" y="339"/>
                      </a:lnTo>
                      <a:lnTo>
                        <a:pt x="269" y="342"/>
                      </a:lnTo>
                      <a:lnTo>
                        <a:pt x="319" y="257"/>
                      </a:lnTo>
                      <a:lnTo>
                        <a:pt x="332" y="232"/>
                      </a:lnTo>
                      <a:lnTo>
                        <a:pt x="338" y="214"/>
                      </a:lnTo>
                      <a:lnTo>
                        <a:pt x="337" y="201"/>
                      </a:lnTo>
                      <a:lnTo>
                        <a:pt x="330" y="194"/>
                      </a:lnTo>
                      <a:lnTo>
                        <a:pt x="320" y="189"/>
                      </a:lnTo>
                      <a:lnTo>
                        <a:pt x="308" y="188"/>
                      </a:lnTo>
                      <a:lnTo>
                        <a:pt x="296" y="189"/>
                      </a:lnTo>
                      <a:lnTo>
                        <a:pt x="286" y="191"/>
                      </a:lnTo>
                      <a:lnTo>
                        <a:pt x="279" y="193"/>
                      </a:lnTo>
                      <a:lnTo>
                        <a:pt x="275" y="194"/>
                      </a:lnTo>
                      <a:lnTo>
                        <a:pt x="0" y="366"/>
                      </a:lnTo>
                      <a:lnTo>
                        <a:pt x="267" y="177"/>
                      </a:lnTo>
                      <a:lnTo>
                        <a:pt x="265" y="160"/>
                      </a:lnTo>
                      <a:lnTo>
                        <a:pt x="254" y="153"/>
                      </a:lnTo>
                      <a:lnTo>
                        <a:pt x="232" y="152"/>
                      </a:lnTo>
                      <a:lnTo>
                        <a:pt x="206" y="157"/>
                      </a:lnTo>
                      <a:lnTo>
                        <a:pt x="176" y="165"/>
                      </a:lnTo>
                      <a:lnTo>
                        <a:pt x="146" y="176"/>
                      </a:lnTo>
                      <a:lnTo>
                        <a:pt x="119" y="188"/>
                      </a:lnTo>
                      <a:lnTo>
                        <a:pt x="95" y="197"/>
                      </a:lnTo>
                      <a:lnTo>
                        <a:pt x="80" y="204"/>
                      </a:lnTo>
                      <a:lnTo>
                        <a:pt x="74" y="207"/>
                      </a:lnTo>
                      <a:lnTo>
                        <a:pt x="451" y="6"/>
                      </a:lnTo>
                      <a:lnTo>
                        <a:pt x="454" y="5"/>
                      </a:lnTo>
                      <a:lnTo>
                        <a:pt x="460" y="4"/>
                      </a:lnTo>
                      <a:lnTo>
                        <a:pt x="468" y="1"/>
                      </a:lnTo>
                      <a:lnTo>
                        <a:pt x="479" y="0"/>
                      </a:lnTo>
                      <a:lnTo>
                        <a:pt x="490" y="1"/>
                      </a:lnTo>
                      <a:lnTo>
                        <a:pt x="501" y="4"/>
                      </a:lnTo>
                      <a:lnTo>
                        <a:pt x="511" y="8"/>
                      </a:lnTo>
                      <a:lnTo>
                        <a:pt x="519" y="17"/>
                      </a:lnTo>
                      <a:lnTo>
                        <a:pt x="524" y="31"/>
                      </a:lnTo>
                      <a:lnTo>
                        <a:pt x="525" y="49"/>
                      </a:lnTo>
                      <a:lnTo>
                        <a:pt x="524" y="50"/>
                      </a:lnTo>
                      <a:lnTo>
                        <a:pt x="524" y="55"/>
                      </a:lnTo>
                      <a:lnTo>
                        <a:pt x="524" y="62"/>
                      </a:lnTo>
                      <a:lnTo>
                        <a:pt x="524" y="70"/>
                      </a:lnTo>
                      <a:lnTo>
                        <a:pt x="525" y="80"/>
                      </a:lnTo>
                      <a:lnTo>
                        <a:pt x="528" y="89"/>
                      </a:lnTo>
                      <a:lnTo>
                        <a:pt x="531" y="99"/>
                      </a:lnTo>
                      <a:lnTo>
                        <a:pt x="537" y="107"/>
                      </a:lnTo>
                      <a:lnTo>
                        <a:pt x="547" y="114"/>
                      </a:lnTo>
                      <a:lnTo>
                        <a:pt x="557" y="120"/>
                      </a:lnTo>
                      <a:lnTo>
                        <a:pt x="556" y="119"/>
                      </a:lnTo>
                      <a:close/>
                    </a:path>
                  </a:pathLst>
                </a:custGeom>
                <a:solidFill>
                  <a:srgbClr val="FFC2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100" name="Freeform 101"/>
                <p:cNvSpPr>
                  <a:spLocks/>
                </p:cNvSpPr>
                <p:nvPr/>
              </p:nvSpPr>
              <p:spPr bwMode="auto">
                <a:xfrm rot="2163528">
                  <a:off x="4659" y="1865"/>
                  <a:ext cx="311" cy="257"/>
                </a:xfrm>
                <a:custGeom>
                  <a:avLst/>
                  <a:gdLst>
                    <a:gd name="T0" fmla="*/ 1 w 551"/>
                    <a:gd name="T1" fmla="*/ 1 h 458"/>
                    <a:gd name="T2" fmla="*/ 1 w 551"/>
                    <a:gd name="T3" fmla="*/ 1 h 458"/>
                    <a:gd name="T4" fmla="*/ 1 w 551"/>
                    <a:gd name="T5" fmla="*/ 1 h 458"/>
                    <a:gd name="T6" fmla="*/ 1 w 551"/>
                    <a:gd name="T7" fmla="*/ 1 h 458"/>
                    <a:gd name="T8" fmla="*/ 1 w 551"/>
                    <a:gd name="T9" fmla="*/ 1 h 458"/>
                    <a:gd name="T10" fmla="*/ 1 w 551"/>
                    <a:gd name="T11" fmla="*/ 1 h 458"/>
                    <a:gd name="T12" fmla="*/ 1 w 551"/>
                    <a:gd name="T13" fmla="*/ 1 h 458"/>
                    <a:gd name="T14" fmla="*/ 1 w 551"/>
                    <a:gd name="T15" fmla="*/ 1 h 458"/>
                    <a:gd name="T16" fmla="*/ 1 w 551"/>
                    <a:gd name="T17" fmla="*/ 1 h 458"/>
                    <a:gd name="T18" fmla="*/ 1 w 551"/>
                    <a:gd name="T19" fmla="*/ 1 h 458"/>
                    <a:gd name="T20" fmla="*/ 1 w 551"/>
                    <a:gd name="T21" fmla="*/ 1 h 458"/>
                    <a:gd name="T22" fmla="*/ 1 w 551"/>
                    <a:gd name="T23" fmla="*/ 1 h 458"/>
                    <a:gd name="T24" fmla="*/ 1 w 551"/>
                    <a:gd name="T25" fmla="*/ 1 h 458"/>
                    <a:gd name="T26" fmla="*/ 1 w 551"/>
                    <a:gd name="T27" fmla="*/ 1 h 458"/>
                    <a:gd name="T28" fmla="*/ 1 w 551"/>
                    <a:gd name="T29" fmla="*/ 1 h 458"/>
                    <a:gd name="T30" fmla="*/ 1 w 551"/>
                    <a:gd name="T31" fmla="*/ 1 h 458"/>
                    <a:gd name="T32" fmla="*/ 1 w 551"/>
                    <a:gd name="T33" fmla="*/ 1 h 458"/>
                    <a:gd name="T34" fmla="*/ 1 w 551"/>
                    <a:gd name="T35" fmla="*/ 1 h 458"/>
                    <a:gd name="T36" fmla="*/ 1 w 551"/>
                    <a:gd name="T37" fmla="*/ 1 h 458"/>
                    <a:gd name="T38" fmla="*/ 1 w 551"/>
                    <a:gd name="T39" fmla="*/ 1 h 458"/>
                    <a:gd name="T40" fmla="*/ 1 w 551"/>
                    <a:gd name="T41" fmla="*/ 1 h 458"/>
                    <a:gd name="T42" fmla="*/ 1 w 551"/>
                    <a:gd name="T43" fmla="*/ 1 h 458"/>
                    <a:gd name="T44" fmla="*/ 1 w 551"/>
                    <a:gd name="T45" fmla="*/ 1 h 458"/>
                    <a:gd name="T46" fmla="*/ 1 w 551"/>
                    <a:gd name="T47" fmla="*/ 1 h 458"/>
                    <a:gd name="T48" fmla="*/ 1 w 551"/>
                    <a:gd name="T49" fmla="*/ 1 h 458"/>
                    <a:gd name="T50" fmla="*/ 1 w 551"/>
                    <a:gd name="T51" fmla="*/ 1 h 458"/>
                    <a:gd name="T52" fmla="*/ 0 w 551"/>
                    <a:gd name="T53" fmla="*/ 1 h 458"/>
                    <a:gd name="T54" fmla="*/ 1 w 551"/>
                    <a:gd name="T55" fmla="*/ 1 h 458"/>
                    <a:gd name="T56" fmla="*/ 1 w 551"/>
                    <a:gd name="T57" fmla="*/ 1 h 458"/>
                    <a:gd name="T58" fmla="*/ 1 w 551"/>
                    <a:gd name="T59" fmla="*/ 1 h 458"/>
                    <a:gd name="T60" fmla="*/ 1 w 551"/>
                    <a:gd name="T61" fmla="*/ 1 h 458"/>
                    <a:gd name="T62" fmla="*/ 1 w 551"/>
                    <a:gd name="T63" fmla="*/ 1 h 458"/>
                    <a:gd name="T64" fmla="*/ 1 w 551"/>
                    <a:gd name="T65" fmla="*/ 1 h 458"/>
                    <a:gd name="T66" fmla="*/ 1 w 551"/>
                    <a:gd name="T67" fmla="*/ 1 h 458"/>
                    <a:gd name="T68" fmla="*/ 1 w 551"/>
                    <a:gd name="T69" fmla="*/ 0 h 458"/>
                    <a:gd name="T70" fmla="*/ 1 w 551"/>
                    <a:gd name="T71" fmla="*/ 1 h 458"/>
                    <a:gd name="T72" fmla="*/ 1 w 551"/>
                    <a:gd name="T73" fmla="*/ 1 h 458"/>
                    <a:gd name="T74" fmla="*/ 1 w 551"/>
                    <a:gd name="T75" fmla="*/ 1 h 458"/>
                    <a:gd name="T76" fmla="*/ 1 w 551"/>
                    <a:gd name="T77" fmla="*/ 1 h 458"/>
                    <a:gd name="T78" fmla="*/ 1 w 551"/>
                    <a:gd name="T79" fmla="*/ 1 h 458"/>
                    <a:gd name="T80" fmla="*/ 1 w 551"/>
                    <a:gd name="T81" fmla="*/ 1 h 458"/>
                    <a:gd name="T82" fmla="*/ 1 w 551"/>
                    <a:gd name="T83" fmla="*/ 1 h 458"/>
                    <a:gd name="T84" fmla="*/ 1 w 551"/>
                    <a:gd name="T85" fmla="*/ 1 h 458"/>
                    <a:gd name="T86" fmla="*/ 1 w 551"/>
                    <a:gd name="T87" fmla="*/ 1 h 4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51" h="458">
                      <a:moveTo>
                        <a:pt x="550" y="119"/>
                      </a:moveTo>
                      <a:lnTo>
                        <a:pt x="438" y="458"/>
                      </a:lnTo>
                      <a:lnTo>
                        <a:pt x="456" y="417"/>
                      </a:lnTo>
                      <a:lnTo>
                        <a:pt x="467" y="382"/>
                      </a:lnTo>
                      <a:lnTo>
                        <a:pt x="473" y="348"/>
                      </a:lnTo>
                      <a:lnTo>
                        <a:pt x="476" y="320"/>
                      </a:lnTo>
                      <a:lnTo>
                        <a:pt x="475" y="295"/>
                      </a:lnTo>
                      <a:lnTo>
                        <a:pt x="473" y="274"/>
                      </a:lnTo>
                      <a:lnTo>
                        <a:pt x="469" y="257"/>
                      </a:lnTo>
                      <a:lnTo>
                        <a:pt x="465" y="245"/>
                      </a:lnTo>
                      <a:lnTo>
                        <a:pt x="463" y="238"/>
                      </a:lnTo>
                      <a:lnTo>
                        <a:pt x="462" y="236"/>
                      </a:lnTo>
                      <a:lnTo>
                        <a:pt x="450" y="241"/>
                      </a:lnTo>
                      <a:lnTo>
                        <a:pt x="438" y="255"/>
                      </a:lnTo>
                      <a:lnTo>
                        <a:pt x="426" y="272"/>
                      </a:lnTo>
                      <a:lnTo>
                        <a:pt x="417" y="294"/>
                      </a:lnTo>
                      <a:lnTo>
                        <a:pt x="407" y="316"/>
                      </a:lnTo>
                      <a:lnTo>
                        <a:pt x="400" y="338"/>
                      </a:lnTo>
                      <a:lnTo>
                        <a:pt x="393" y="358"/>
                      </a:lnTo>
                      <a:lnTo>
                        <a:pt x="388" y="375"/>
                      </a:lnTo>
                      <a:lnTo>
                        <a:pt x="384" y="387"/>
                      </a:lnTo>
                      <a:lnTo>
                        <a:pt x="383" y="390"/>
                      </a:lnTo>
                      <a:lnTo>
                        <a:pt x="400" y="337"/>
                      </a:lnTo>
                      <a:lnTo>
                        <a:pt x="409" y="295"/>
                      </a:lnTo>
                      <a:lnTo>
                        <a:pt x="413" y="264"/>
                      </a:lnTo>
                      <a:lnTo>
                        <a:pt x="412" y="241"/>
                      </a:lnTo>
                      <a:lnTo>
                        <a:pt x="407" y="227"/>
                      </a:lnTo>
                      <a:lnTo>
                        <a:pt x="400" y="218"/>
                      </a:lnTo>
                      <a:lnTo>
                        <a:pt x="393" y="214"/>
                      </a:lnTo>
                      <a:lnTo>
                        <a:pt x="386" y="213"/>
                      </a:lnTo>
                      <a:lnTo>
                        <a:pt x="380" y="213"/>
                      </a:lnTo>
                      <a:lnTo>
                        <a:pt x="378" y="213"/>
                      </a:lnTo>
                      <a:lnTo>
                        <a:pt x="365" y="219"/>
                      </a:lnTo>
                      <a:lnTo>
                        <a:pt x="351" y="230"/>
                      </a:lnTo>
                      <a:lnTo>
                        <a:pt x="336" y="244"/>
                      </a:lnTo>
                      <a:lnTo>
                        <a:pt x="321" y="261"/>
                      </a:lnTo>
                      <a:lnTo>
                        <a:pt x="307" y="280"/>
                      </a:lnTo>
                      <a:lnTo>
                        <a:pt x="294" y="297"/>
                      </a:lnTo>
                      <a:lnTo>
                        <a:pt x="282" y="313"/>
                      </a:lnTo>
                      <a:lnTo>
                        <a:pt x="274" y="327"/>
                      </a:lnTo>
                      <a:lnTo>
                        <a:pt x="268" y="335"/>
                      </a:lnTo>
                      <a:lnTo>
                        <a:pt x="265" y="339"/>
                      </a:lnTo>
                      <a:lnTo>
                        <a:pt x="315" y="253"/>
                      </a:lnTo>
                      <a:lnTo>
                        <a:pt x="330" y="228"/>
                      </a:lnTo>
                      <a:lnTo>
                        <a:pt x="334" y="211"/>
                      </a:lnTo>
                      <a:lnTo>
                        <a:pt x="333" y="199"/>
                      </a:lnTo>
                      <a:lnTo>
                        <a:pt x="326" y="190"/>
                      </a:lnTo>
                      <a:lnTo>
                        <a:pt x="316" y="187"/>
                      </a:lnTo>
                      <a:lnTo>
                        <a:pt x="305" y="186"/>
                      </a:lnTo>
                      <a:lnTo>
                        <a:pt x="293" y="187"/>
                      </a:lnTo>
                      <a:lnTo>
                        <a:pt x="282" y="188"/>
                      </a:lnTo>
                      <a:lnTo>
                        <a:pt x="275" y="190"/>
                      </a:lnTo>
                      <a:lnTo>
                        <a:pt x="272" y="190"/>
                      </a:lnTo>
                      <a:lnTo>
                        <a:pt x="0" y="363"/>
                      </a:lnTo>
                      <a:lnTo>
                        <a:pt x="264" y="174"/>
                      </a:lnTo>
                      <a:lnTo>
                        <a:pt x="263" y="158"/>
                      </a:lnTo>
                      <a:lnTo>
                        <a:pt x="251" y="151"/>
                      </a:lnTo>
                      <a:lnTo>
                        <a:pt x="230" y="150"/>
                      </a:lnTo>
                      <a:lnTo>
                        <a:pt x="203" y="155"/>
                      </a:lnTo>
                      <a:lnTo>
                        <a:pt x="175" y="163"/>
                      </a:lnTo>
                      <a:lnTo>
                        <a:pt x="145" y="174"/>
                      </a:lnTo>
                      <a:lnTo>
                        <a:pt x="116" y="184"/>
                      </a:lnTo>
                      <a:lnTo>
                        <a:pt x="94" y="195"/>
                      </a:lnTo>
                      <a:lnTo>
                        <a:pt x="78" y="202"/>
                      </a:lnTo>
                      <a:lnTo>
                        <a:pt x="72" y="205"/>
                      </a:lnTo>
                      <a:lnTo>
                        <a:pt x="446" y="6"/>
                      </a:lnTo>
                      <a:lnTo>
                        <a:pt x="449" y="5"/>
                      </a:lnTo>
                      <a:lnTo>
                        <a:pt x="455" y="4"/>
                      </a:lnTo>
                      <a:lnTo>
                        <a:pt x="463" y="1"/>
                      </a:lnTo>
                      <a:lnTo>
                        <a:pt x="473" y="0"/>
                      </a:lnTo>
                      <a:lnTo>
                        <a:pt x="485" y="1"/>
                      </a:lnTo>
                      <a:lnTo>
                        <a:pt x="495" y="3"/>
                      </a:lnTo>
                      <a:lnTo>
                        <a:pt x="505" y="9"/>
                      </a:lnTo>
                      <a:lnTo>
                        <a:pt x="513" y="17"/>
                      </a:lnTo>
                      <a:lnTo>
                        <a:pt x="518" y="30"/>
                      </a:lnTo>
                      <a:lnTo>
                        <a:pt x="518" y="48"/>
                      </a:lnTo>
                      <a:lnTo>
                        <a:pt x="518" y="50"/>
                      </a:lnTo>
                      <a:lnTo>
                        <a:pt x="518" y="55"/>
                      </a:lnTo>
                      <a:lnTo>
                        <a:pt x="518" y="61"/>
                      </a:lnTo>
                      <a:lnTo>
                        <a:pt x="518" y="69"/>
                      </a:lnTo>
                      <a:lnTo>
                        <a:pt x="519" y="79"/>
                      </a:lnTo>
                      <a:lnTo>
                        <a:pt x="521" y="88"/>
                      </a:lnTo>
                      <a:lnTo>
                        <a:pt x="525" y="98"/>
                      </a:lnTo>
                      <a:lnTo>
                        <a:pt x="531" y="107"/>
                      </a:lnTo>
                      <a:lnTo>
                        <a:pt x="539" y="114"/>
                      </a:lnTo>
                      <a:lnTo>
                        <a:pt x="551" y="119"/>
                      </a:lnTo>
                      <a:lnTo>
                        <a:pt x="550" y="119"/>
                      </a:lnTo>
                      <a:close/>
                    </a:path>
                  </a:pathLst>
                </a:custGeom>
                <a:solidFill>
                  <a:srgbClr val="FFC5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101" name="Freeform 102"/>
                <p:cNvSpPr>
                  <a:spLocks/>
                </p:cNvSpPr>
                <p:nvPr/>
              </p:nvSpPr>
              <p:spPr bwMode="auto">
                <a:xfrm rot="2163528">
                  <a:off x="4661" y="1865"/>
                  <a:ext cx="307" cy="256"/>
                </a:xfrm>
                <a:custGeom>
                  <a:avLst/>
                  <a:gdLst>
                    <a:gd name="T0" fmla="*/ 1 w 547"/>
                    <a:gd name="T1" fmla="*/ 1 h 453"/>
                    <a:gd name="T2" fmla="*/ 1 w 547"/>
                    <a:gd name="T3" fmla="*/ 1 h 453"/>
                    <a:gd name="T4" fmla="*/ 1 w 547"/>
                    <a:gd name="T5" fmla="*/ 1 h 453"/>
                    <a:gd name="T6" fmla="*/ 1 w 547"/>
                    <a:gd name="T7" fmla="*/ 1 h 453"/>
                    <a:gd name="T8" fmla="*/ 1 w 547"/>
                    <a:gd name="T9" fmla="*/ 1 h 453"/>
                    <a:gd name="T10" fmla="*/ 1 w 547"/>
                    <a:gd name="T11" fmla="*/ 1 h 453"/>
                    <a:gd name="T12" fmla="*/ 1 w 547"/>
                    <a:gd name="T13" fmla="*/ 1 h 453"/>
                    <a:gd name="T14" fmla="*/ 1 w 547"/>
                    <a:gd name="T15" fmla="*/ 1 h 453"/>
                    <a:gd name="T16" fmla="*/ 1 w 547"/>
                    <a:gd name="T17" fmla="*/ 1 h 453"/>
                    <a:gd name="T18" fmla="*/ 1 w 547"/>
                    <a:gd name="T19" fmla="*/ 1 h 453"/>
                    <a:gd name="T20" fmla="*/ 1 w 547"/>
                    <a:gd name="T21" fmla="*/ 1 h 453"/>
                    <a:gd name="T22" fmla="*/ 1 w 547"/>
                    <a:gd name="T23" fmla="*/ 1 h 453"/>
                    <a:gd name="T24" fmla="*/ 1 w 547"/>
                    <a:gd name="T25" fmla="*/ 1 h 453"/>
                    <a:gd name="T26" fmla="*/ 1 w 547"/>
                    <a:gd name="T27" fmla="*/ 1 h 453"/>
                    <a:gd name="T28" fmla="*/ 1 w 547"/>
                    <a:gd name="T29" fmla="*/ 1 h 453"/>
                    <a:gd name="T30" fmla="*/ 1 w 547"/>
                    <a:gd name="T31" fmla="*/ 1 h 453"/>
                    <a:gd name="T32" fmla="*/ 1 w 547"/>
                    <a:gd name="T33" fmla="*/ 1 h 453"/>
                    <a:gd name="T34" fmla="*/ 1 w 547"/>
                    <a:gd name="T35" fmla="*/ 1 h 453"/>
                    <a:gd name="T36" fmla="*/ 1 w 547"/>
                    <a:gd name="T37" fmla="*/ 1 h 453"/>
                    <a:gd name="T38" fmla="*/ 1 w 547"/>
                    <a:gd name="T39" fmla="*/ 1 h 453"/>
                    <a:gd name="T40" fmla="*/ 1 w 547"/>
                    <a:gd name="T41" fmla="*/ 1 h 453"/>
                    <a:gd name="T42" fmla="*/ 1 w 547"/>
                    <a:gd name="T43" fmla="*/ 1 h 453"/>
                    <a:gd name="T44" fmla="*/ 1 w 547"/>
                    <a:gd name="T45" fmla="*/ 1 h 453"/>
                    <a:gd name="T46" fmla="*/ 1 w 547"/>
                    <a:gd name="T47" fmla="*/ 1 h 453"/>
                    <a:gd name="T48" fmla="*/ 1 w 547"/>
                    <a:gd name="T49" fmla="*/ 1 h 453"/>
                    <a:gd name="T50" fmla="*/ 1 w 547"/>
                    <a:gd name="T51" fmla="*/ 1 h 453"/>
                    <a:gd name="T52" fmla="*/ 0 w 547"/>
                    <a:gd name="T53" fmla="*/ 1 h 453"/>
                    <a:gd name="T54" fmla="*/ 1 w 547"/>
                    <a:gd name="T55" fmla="*/ 1 h 453"/>
                    <a:gd name="T56" fmla="*/ 1 w 547"/>
                    <a:gd name="T57" fmla="*/ 1 h 453"/>
                    <a:gd name="T58" fmla="*/ 1 w 547"/>
                    <a:gd name="T59" fmla="*/ 1 h 453"/>
                    <a:gd name="T60" fmla="*/ 1 w 547"/>
                    <a:gd name="T61" fmla="*/ 1 h 453"/>
                    <a:gd name="T62" fmla="*/ 1 w 547"/>
                    <a:gd name="T63" fmla="*/ 1 h 453"/>
                    <a:gd name="T64" fmla="*/ 1 w 547"/>
                    <a:gd name="T65" fmla="*/ 1 h 453"/>
                    <a:gd name="T66" fmla="*/ 1 w 547"/>
                    <a:gd name="T67" fmla="*/ 1 h 453"/>
                    <a:gd name="T68" fmla="*/ 1 w 547"/>
                    <a:gd name="T69" fmla="*/ 0 h 453"/>
                    <a:gd name="T70" fmla="*/ 1 w 547"/>
                    <a:gd name="T71" fmla="*/ 1 h 453"/>
                    <a:gd name="T72" fmla="*/ 1 w 547"/>
                    <a:gd name="T73" fmla="*/ 1 h 453"/>
                    <a:gd name="T74" fmla="*/ 1 w 547"/>
                    <a:gd name="T75" fmla="*/ 1 h 453"/>
                    <a:gd name="T76" fmla="*/ 1 w 547"/>
                    <a:gd name="T77" fmla="*/ 1 h 453"/>
                    <a:gd name="T78" fmla="*/ 1 w 547"/>
                    <a:gd name="T79" fmla="*/ 1 h 453"/>
                    <a:gd name="T80" fmla="*/ 1 w 547"/>
                    <a:gd name="T81" fmla="*/ 1 h 453"/>
                    <a:gd name="T82" fmla="*/ 1 w 547"/>
                    <a:gd name="T83" fmla="*/ 1 h 453"/>
                    <a:gd name="T84" fmla="*/ 1 w 547"/>
                    <a:gd name="T85" fmla="*/ 1 h 453"/>
                    <a:gd name="T86" fmla="*/ 1 w 547"/>
                    <a:gd name="T87" fmla="*/ 1 h 4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47" h="453">
                      <a:moveTo>
                        <a:pt x="546" y="118"/>
                      </a:moveTo>
                      <a:lnTo>
                        <a:pt x="436" y="453"/>
                      </a:lnTo>
                      <a:lnTo>
                        <a:pt x="453" y="413"/>
                      </a:lnTo>
                      <a:lnTo>
                        <a:pt x="464" y="377"/>
                      </a:lnTo>
                      <a:lnTo>
                        <a:pt x="471" y="345"/>
                      </a:lnTo>
                      <a:lnTo>
                        <a:pt x="473" y="315"/>
                      </a:lnTo>
                      <a:lnTo>
                        <a:pt x="472" y="292"/>
                      </a:lnTo>
                      <a:lnTo>
                        <a:pt x="470" y="270"/>
                      </a:lnTo>
                      <a:lnTo>
                        <a:pt x="466" y="255"/>
                      </a:lnTo>
                      <a:lnTo>
                        <a:pt x="462" y="243"/>
                      </a:lnTo>
                      <a:lnTo>
                        <a:pt x="460" y="236"/>
                      </a:lnTo>
                      <a:lnTo>
                        <a:pt x="459" y="232"/>
                      </a:lnTo>
                      <a:lnTo>
                        <a:pt x="447" y="239"/>
                      </a:lnTo>
                      <a:lnTo>
                        <a:pt x="435" y="251"/>
                      </a:lnTo>
                      <a:lnTo>
                        <a:pt x="424" y="269"/>
                      </a:lnTo>
                      <a:lnTo>
                        <a:pt x="414" y="290"/>
                      </a:lnTo>
                      <a:lnTo>
                        <a:pt x="405" y="312"/>
                      </a:lnTo>
                      <a:lnTo>
                        <a:pt x="397" y="334"/>
                      </a:lnTo>
                      <a:lnTo>
                        <a:pt x="391" y="355"/>
                      </a:lnTo>
                      <a:lnTo>
                        <a:pt x="386" y="371"/>
                      </a:lnTo>
                      <a:lnTo>
                        <a:pt x="383" y="382"/>
                      </a:lnTo>
                      <a:lnTo>
                        <a:pt x="381" y="387"/>
                      </a:lnTo>
                      <a:lnTo>
                        <a:pt x="398" y="333"/>
                      </a:lnTo>
                      <a:lnTo>
                        <a:pt x="408" y="292"/>
                      </a:lnTo>
                      <a:lnTo>
                        <a:pt x="411" y="261"/>
                      </a:lnTo>
                      <a:lnTo>
                        <a:pt x="409" y="238"/>
                      </a:lnTo>
                      <a:lnTo>
                        <a:pt x="404" y="224"/>
                      </a:lnTo>
                      <a:lnTo>
                        <a:pt x="398" y="216"/>
                      </a:lnTo>
                      <a:lnTo>
                        <a:pt x="390" y="211"/>
                      </a:lnTo>
                      <a:lnTo>
                        <a:pt x="384" y="210"/>
                      </a:lnTo>
                      <a:lnTo>
                        <a:pt x="378" y="211"/>
                      </a:lnTo>
                      <a:lnTo>
                        <a:pt x="377" y="211"/>
                      </a:lnTo>
                      <a:lnTo>
                        <a:pt x="364" y="216"/>
                      </a:lnTo>
                      <a:lnTo>
                        <a:pt x="349" y="226"/>
                      </a:lnTo>
                      <a:lnTo>
                        <a:pt x="334" y="240"/>
                      </a:lnTo>
                      <a:lnTo>
                        <a:pt x="319" y="257"/>
                      </a:lnTo>
                      <a:lnTo>
                        <a:pt x="305" y="276"/>
                      </a:lnTo>
                      <a:lnTo>
                        <a:pt x="292" y="294"/>
                      </a:lnTo>
                      <a:lnTo>
                        <a:pt x="281" y="309"/>
                      </a:lnTo>
                      <a:lnTo>
                        <a:pt x="272" y="323"/>
                      </a:lnTo>
                      <a:lnTo>
                        <a:pt x="267" y="332"/>
                      </a:lnTo>
                      <a:lnTo>
                        <a:pt x="265" y="336"/>
                      </a:lnTo>
                      <a:lnTo>
                        <a:pt x="313" y="250"/>
                      </a:lnTo>
                      <a:lnTo>
                        <a:pt x="328" y="226"/>
                      </a:lnTo>
                      <a:lnTo>
                        <a:pt x="333" y="208"/>
                      </a:lnTo>
                      <a:lnTo>
                        <a:pt x="331" y="197"/>
                      </a:lnTo>
                      <a:lnTo>
                        <a:pt x="325" y="188"/>
                      </a:lnTo>
                      <a:lnTo>
                        <a:pt x="315" y="185"/>
                      </a:lnTo>
                      <a:lnTo>
                        <a:pt x="304" y="183"/>
                      </a:lnTo>
                      <a:lnTo>
                        <a:pt x="292" y="185"/>
                      </a:lnTo>
                      <a:lnTo>
                        <a:pt x="281" y="186"/>
                      </a:lnTo>
                      <a:lnTo>
                        <a:pt x="274" y="187"/>
                      </a:lnTo>
                      <a:lnTo>
                        <a:pt x="271" y="188"/>
                      </a:lnTo>
                      <a:lnTo>
                        <a:pt x="0" y="358"/>
                      </a:lnTo>
                      <a:lnTo>
                        <a:pt x="263" y="172"/>
                      </a:lnTo>
                      <a:lnTo>
                        <a:pt x="262" y="156"/>
                      </a:lnTo>
                      <a:lnTo>
                        <a:pt x="249" y="149"/>
                      </a:lnTo>
                      <a:lnTo>
                        <a:pt x="229" y="148"/>
                      </a:lnTo>
                      <a:lnTo>
                        <a:pt x="204" y="153"/>
                      </a:lnTo>
                      <a:lnTo>
                        <a:pt x="174" y="161"/>
                      </a:lnTo>
                      <a:lnTo>
                        <a:pt x="144" y="172"/>
                      </a:lnTo>
                      <a:lnTo>
                        <a:pt x="117" y="182"/>
                      </a:lnTo>
                      <a:lnTo>
                        <a:pt x="94" y="192"/>
                      </a:lnTo>
                      <a:lnTo>
                        <a:pt x="79" y="199"/>
                      </a:lnTo>
                      <a:lnTo>
                        <a:pt x="73" y="202"/>
                      </a:lnTo>
                      <a:lnTo>
                        <a:pt x="443" y="6"/>
                      </a:lnTo>
                      <a:lnTo>
                        <a:pt x="446" y="5"/>
                      </a:lnTo>
                      <a:lnTo>
                        <a:pt x="452" y="4"/>
                      </a:lnTo>
                      <a:lnTo>
                        <a:pt x="460" y="2"/>
                      </a:lnTo>
                      <a:lnTo>
                        <a:pt x="470" y="0"/>
                      </a:lnTo>
                      <a:lnTo>
                        <a:pt x="480" y="0"/>
                      </a:lnTo>
                      <a:lnTo>
                        <a:pt x="491" y="3"/>
                      </a:lnTo>
                      <a:lnTo>
                        <a:pt x="501" y="9"/>
                      </a:lnTo>
                      <a:lnTo>
                        <a:pt x="509" y="17"/>
                      </a:lnTo>
                      <a:lnTo>
                        <a:pt x="512" y="30"/>
                      </a:lnTo>
                      <a:lnTo>
                        <a:pt x="514" y="48"/>
                      </a:lnTo>
                      <a:lnTo>
                        <a:pt x="514" y="49"/>
                      </a:lnTo>
                      <a:lnTo>
                        <a:pt x="512" y="54"/>
                      </a:lnTo>
                      <a:lnTo>
                        <a:pt x="512" y="61"/>
                      </a:lnTo>
                      <a:lnTo>
                        <a:pt x="514" y="69"/>
                      </a:lnTo>
                      <a:lnTo>
                        <a:pt x="515" y="79"/>
                      </a:lnTo>
                      <a:lnTo>
                        <a:pt x="517" y="88"/>
                      </a:lnTo>
                      <a:lnTo>
                        <a:pt x="521" y="98"/>
                      </a:lnTo>
                      <a:lnTo>
                        <a:pt x="527" y="106"/>
                      </a:lnTo>
                      <a:lnTo>
                        <a:pt x="535" y="113"/>
                      </a:lnTo>
                      <a:lnTo>
                        <a:pt x="547" y="119"/>
                      </a:lnTo>
                      <a:lnTo>
                        <a:pt x="546" y="118"/>
                      </a:lnTo>
                      <a:close/>
                    </a:path>
                  </a:pathLst>
                </a:custGeom>
                <a:solidFill>
                  <a:srgbClr val="FFC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102" name="Freeform 103"/>
                <p:cNvSpPr>
                  <a:spLocks/>
                </p:cNvSpPr>
                <p:nvPr/>
              </p:nvSpPr>
              <p:spPr bwMode="auto">
                <a:xfrm rot="2163528">
                  <a:off x="4665" y="1867"/>
                  <a:ext cx="302" cy="251"/>
                </a:xfrm>
                <a:custGeom>
                  <a:avLst/>
                  <a:gdLst>
                    <a:gd name="T0" fmla="*/ 1 w 540"/>
                    <a:gd name="T1" fmla="*/ 1 h 447"/>
                    <a:gd name="T2" fmla="*/ 1 w 540"/>
                    <a:gd name="T3" fmla="*/ 1 h 447"/>
                    <a:gd name="T4" fmla="*/ 1 w 540"/>
                    <a:gd name="T5" fmla="*/ 1 h 447"/>
                    <a:gd name="T6" fmla="*/ 1 w 540"/>
                    <a:gd name="T7" fmla="*/ 1 h 447"/>
                    <a:gd name="T8" fmla="*/ 1 w 540"/>
                    <a:gd name="T9" fmla="*/ 1 h 447"/>
                    <a:gd name="T10" fmla="*/ 1 w 540"/>
                    <a:gd name="T11" fmla="*/ 1 h 447"/>
                    <a:gd name="T12" fmla="*/ 1 w 540"/>
                    <a:gd name="T13" fmla="*/ 1 h 447"/>
                    <a:gd name="T14" fmla="*/ 1 w 540"/>
                    <a:gd name="T15" fmla="*/ 1 h 447"/>
                    <a:gd name="T16" fmla="*/ 1 w 540"/>
                    <a:gd name="T17" fmla="*/ 1 h 447"/>
                    <a:gd name="T18" fmla="*/ 1 w 540"/>
                    <a:gd name="T19" fmla="*/ 1 h 447"/>
                    <a:gd name="T20" fmla="*/ 1 w 540"/>
                    <a:gd name="T21" fmla="*/ 1 h 447"/>
                    <a:gd name="T22" fmla="*/ 1 w 540"/>
                    <a:gd name="T23" fmla="*/ 1 h 447"/>
                    <a:gd name="T24" fmla="*/ 1 w 540"/>
                    <a:gd name="T25" fmla="*/ 1 h 447"/>
                    <a:gd name="T26" fmla="*/ 1 w 540"/>
                    <a:gd name="T27" fmla="*/ 1 h 447"/>
                    <a:gd name="T28" fmla="*/ 1 w 540"/>
                    <a:gd name="T29" fmla="*/ 1 h 447"/>
                    <a:gd name="T30" fmla="*/ 1 w 540"/>
                    <a:gd name="T31" fmla="*/ 1 h 447"/>
                    <a:gd name="T32" fmla="*/ 1 w 540"/>
                    <a:gd name="T33" fmla="*/ 1 h 447"/>
                    <a:gd name="T34" fmla="*/ 1 w 540"/>
                    <a:gd name="T35" fmla="*/ 1 h 447"/>
                    <a:gd name="T36" fmla="*/ 1 w 540"/>
                    <a:gd name="T37" fmla="*/ 1 h 447"/>
                    <a:gd name="T38" fmla="*/ 1 w 540"/>
                    <a:gd name="T39" fmla="*/ 1 h 447"/>
                    <a:gd name="T40" fmla="*/ 1 w 540"/>
                    <a:gd name="T41" fmla="*/ 1 h 447"/>
                    <a:gd name="T42" fmla="*/ 1 w 540"/>
                    <a:gd name="T43" fmla="*/ 1 h 447"/>
                    <a:gd name="T44" fmla="*/ 1 w 540"/>
                    <a:gd name="T45" fmla="*/ 1 h 447"/>
                    <a:gd name="T46" fmla="*/ 1 w 540"/>
                    <a:gd name="T47" fmla="*/ 1 h 447"/>
                    <a:gd name="T48" fmla="*/ 1 w 540"/>
                    <a:gd name="T49" fmla="*/ 1 h 447"/>
                    <a:gd name="T50" fmla="*/ 1 w 540"/>
                    <a:gd name="T51" fmla="*/ 1 h 447"/>
                    <a:gd name="T52" fmla="*/ 0 w 540"/>
                    <a:gd name="T53" fmla="*/ 1 h 447"/>
                    <a:gd name="T54" fmla="*/ 1 w 540"/>
                    <a:gd name="T55" fmla="*/ 1 h 447"/>
                    <a:gd name="T56" fmla="*/ 1 w 540"/>
                    <a:gd name="T57" fmla="*/ 1 h 447"/>
                    <a:gd name="T58" fmla="*/ 1 w 540"/>
                    <a:gd name="T59" fmla="*/ 1 h 447"/>
                    <a:gd name="T60" fmla="*/ 1 w 540"/>
                    <a:gd name="T61" fmla="*/ 1 h 447"/>
                    <a:gd name="T62" fmla="*/ 1 w 540"/>
                    <a:gd name="T63" fmla="*/ 1 h 447"/>
                    <a:gd name="T64" fmla="*/ 1 w 540"/>
                    <a:gd name="T65" fmla="*/ 1 h 447"/>
                    <a:gd name="T66" fmla="*/ 1 w 540"/>
                    <a:gd name="T67" fmla="*/ 1 h 447"/>
                    <a:gd name="T68" fmla="*/ 1 w 540"/>
                    <a:gd name="T69" fmla="*/ 0 h 447"/>
                    <a:gd name="T70" fmla="*/ 1 w 540"/>
                    <a:gd name="T71" fmla="*/ 1 h 447"/>
                    <a:gd name="T72" fmla="*/ 1 w 540"/>
                    <a:gd name="T73" fmla="*/ 1 h 447"/>
                    <a:gd name="T74" fmla="*/ 1 w 540"/>
                    <a:gd name="T75" fmla="*/ 1 h 447"/>
                    <a:gd name="T76" fmla="*/ 1 w 540"/>
                    <a:gd name="T77" fmla="*/ 1 h 447"/>
                    <a:gd name="T78" fmla="*/ 1 w 540"/>
                    <a:gd name="T79" fmla="*/ 1 h 447"/>
                    <a:gd name="T80" fmla="*/ 1 w 540"/>
                    <a:gd name="T81" fmla="*/ 1 h 447"/>
                    <a:gd name="T82" fmla="*/ 1 w 540"/>
                    <a:gd name="T83" fmla="*/ 1 h 447"/>
                    <a:gd name="T84" fmla="*/ 1 w 540"/>
                    <a:gd name="T85" fmla="*/ 1 h 4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0" h="447">
                      <a:moveTo>
                        <a:pt x="540" y="117"/>
                      </a:moveTo>
                      <a:lnTo>
                        <a:pt x="431" y="447"/>
                      </a:lnTo>
                      <a:lnTo>
                        <a:pt x="448" y="407"/>
                      </a:lnTo>
                      <a:lnTo>
                        <a:pt x="460" y="372"/>
                      </a:lnTo>
                      <a:lnTo>
                        <a:pt x="466" y="340"/>
                      </a:lnTo>
                      <a:lnTo>
                        <a:pt x="468" y="311"/>
                      </a:lnTo>
                      <a:lnTo>
                        <a:pt x="468" y="287"/>
                      </a:lnTo>
                      <a:lnTo>
                        <a:pt x="466" y="266"/>
                      </a:lnTo>
                      <a:lnTo>
                        <a:pt x="462" y="250"/>
                      </a:lnTo>
                      <a:lnTo>
                        <a:pt x="459" y="238"/>
                      </a:lnTo>
                      <a:lnTo>
                        <a:pt x="455" y="231"/>
                      </a:lnTo>
                      <a:lnTo>
                        <a:pt x="454" y="229"/>
                      </a:lnTo>
                      <a:lnTo>
                        <a:pt x="442" y="235"/>
                      </a:lnTo>
                      <a:lnTo>
                        <a:pt x="431" y="248"/>
                      </a:lnTo>
                      <a:lnTo>
                        <a:pt x="421" y="265"/>
                      </a:lnTo>
                      <a:lnTo>
                        <a:pt x="410" y="286"/>
                      </a:lnTo>
                      <a:lnTo>
                        <a:pt x="401" y="307"/>
                      </a:lnTo>
                      <a:lnTo>
                        <a:pt x="393" y="330"/>
                      </a:lnTo>
                      <a:lnTo>
                        <a:pt x="387" y="350"/>
                      </a:lnTo>
                      <a:lnTo>
                        <a:pt x="382" y="366"/>
                      </a:lnTo>
                      <a:lnTo>
                        <a:pt x="379" y="378"/>
                      </a:lnTo>
                      <a:lnTo>
                        <a:pt x="378" y="381"/>
                      </a:lnTo>
                      <a:lnTo>
                        <a:pt x="394" y="329"/>
                      </a:lnTo>
                      <a:lnTo>
                        <a:pt x="403" y="287"/>
                      </a:lnTo>
                      <a:lnTo>
                        <a:pt x="406" y="256"/>
                      </a:lnTo>
                      <a:lnTo>
                        <a:pt x="405" y="235"/>
                      </a:lnTo>
                      <a:lnTo>
                        <a:pt x="400" y="221"/>
                      </a:lnTo>
                      <a:lnTo>
                        <a:pt x="394" y="211"/>
                      </a:lnTo>
                      <a:lnTo>
                        <a:pt x="386" y="208"/>
                      </a:lnTo>
                      <a:lnTo>
                        <a:pt x="379" y="206"/>
                      </a:lnTo>
                      <a:lnTo>
                        <a:pt x="374" y="206"/>
                      </a:lnTo>
                      <a:lnTo>
                        <a:pt x="373" y="206"/>
                      </a:lnTo>
                      <a:lnTo>
                        <a:pt x="360" y="212"/>
                      </a:lnTo>
                      <a:lnTo>
                        <a:pt x="345" y="223"/>
                      </a:lnTo>
                      <a:lnTo>
                        <a:pt x="330" y="237"/>
                      </a:lnTo>
                      <a:lnTo>
                        <a:pt x="316" y="254"/>
                      </a:lnTo>
                      <a:lnTo>
                        <a:pt x="301" y="272"/>
                      </a:lnTo>
                      <a:lnTo>
                        <a:pt x="289" y="290"/>
                      </a:lnTo>
                      <a:lnTo>
                        <a:pt x="278" y="305"/>
                      </a:lnTo>
                      <a:lnTo>
                        <a:pt x="269" y="318"/>
                      </a:lnTo>
                      <a:lnTo>
                        <a:pt x="263" y="328"/>
                      </a:lnTo>
                      <a:lnTo>
                        <a:pt x="262" y="330"/>
                      </a:lnTo>
                      <a:lnTo>
                        <a:pt x="311" y="247"/>
                      </a:lnTo>
                      <a:lnTo>
                        <a:pt x="324" y="222"/>
                      </a:lnTo>
                      <a:lnTo>
                        <a:pt x="329" y="204"/>
                      </a:lnTo>
                      <a:lnTo>
                        <a:pt x="328" y="192"/>
                      </a:lnTo>
                      <a:lnTo>
                        <a:pt x="322" y="185"/>
                      </a:lnTo>
                      <a:lnTo>
                        <a:pt x="312" y="181"/>
                      </a:lnTo>
                      <a:lnTo>
                        <a:pt x="300" y="180"/>
                      </a:lnTo>
                      <a:lnTo>
                        <a:pt x="288" y="180"/>
                      </a:lnTo>
                      <a:lnTo>
                        <a:pt x="279" y="183"/>
                      </a:lnTo>
                      <a:lnTo>
                        <a:pt x="270" y="184"/>
                      </a:lnTo>
                      <a:lnTo>
                        <a:pt x="268" y="185"/>
                      </a:lnTo>
                      <a:lnTo>
                        <a:pt x="0" y="354"/>
                      </a:lnTo>
                      <a:lnTo>
                        <a:pt x="260" y="168"/>
                      </a:lnTo>
                      <a:lnTo>
                        <a:pt x="258" y="153"/>
                      </a:lnTo>
                      <a:lnTo>
                        <a:pt x="247" y="145"/>
                      </a:lnTo>
                      <a:lnTo>
                        <a:pt x="226" y="145"/>
                      </a:lnTo>
                      <a:lnTo>
                        <a:pt x="201" y="149"/>
                      </a:lnTo>
                      <a:lnTo>
                        <a:pt x="173" y="158"/>
                      </a:lnTo>
                      <a:lnTo>
                        <a:pt x="143" y="168"/>
                      </a:lnTo>
                      <a:lnTo>
                        <a:pt x="115" y="179"/>
                      </a:lnTo>
                      <a:lnTo>
                        <a:pt x="93" y="189"/>
                      </a:lnTo>
                      <a:lnTo>
                        <a:pt x="77" y="196"/>
                      </a:lnTo>
                      <a:lnTo>
                        <a:pt x="73" y="198"/>
                      </a:lnTo>
                      <a:lnTo>
                        <a:pt x="438" y="4"/>
                      </a:lnTo>
                      <a:lnTo>
                        <a:pt x="441" y="4"/>
                      </a:lnTo>
                      <a:lnTo>
                        <a:pt x="447" y="3"/>
                      </a:lnTo>
                      <a:lnTo>
                        <a:pt x="454" y="1"/>
                      </a:lnTo>
                      <a:lnTo>
                        <a:pt x="465" y="0"/>
                      </a:lnTo>
                      <a:lnTo>
                        <a:pt x="475" y="0"/>
                      </a:lnTo>
                      <a:lnTo>
                        <a:pt x="485" y="2"/>
                      </a:lnTo>
                      <a:lnTo>
                        <a:pt x="494" y="7"/>
                      </a:lnTo>
                      <a:lnTo>
                        <a:pt x="502" y="16"/>
                      </a:lnTo>
                      <a:lnTo>
                        <a:pt x="506" y="28"/>
                      </a:lnTo>
                      <a:lnTo>
                        <a:pt x="507" y="47"/>
                      </a:lnTo>
                      <a:lnTo>
                        <a:pt x="507" y="48"/>
                      </a:lnTo>
                      <a:lnTo>
                        <a:pt x="506" y="53"/>
                      </a:lnTo>
                      <a:lnTo>
                        <a:pt x="506" y="59"/>
                      </a:lnTo>
                      <a:lnTo>
                        <a:pt x="507" y="67"/>
                      </a:lnTo>
                      <a:lnTo>
                        <a:pt x="509" y="77"/>
                      </a:lnTo>
                      <a:lnTo>
                        <a:pt x="511" y="86"/>
                      </a:lnTo>
                      <a:lnTo>
                        <a:pt x="515" y="96"/>
                      </a:lnTo>
                      <a:lnTo>
                        <a:pt x="521" y="105"/>
                      </a:lnTo>
                      <a:lnTo>
                        <a:pt x="529" y="112"/>
                      </a:lnTo>
                      <a:lnTo>
                        <a:pt x="540" y="117"/>
                      </a:lnTo>
                      <a:close/>
                    </a:path>
                  </a:pathLst>
                </a:custGeom>
                <a:solidFill>
                  <a:srgbClr val="FFCB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103" name="Freeform 104"/>
                <p:cNvSpPr>
                  <a:spLocks/>
                </p:cNvSpPr>
                <p:nvPr/>
              </p:nvSpPr>
              <p:spPr bwMode="auto">
                <a:xfrm rot="2163528">
                  <a:off x="4667" y="1867"/>
                  <a:ext cx="300" cy="249"/>
                </a:xfrm>
                <a:custGeom>
                  <a:avLst/>
                  <a:gdLst>
                    <a:gd name="T0" fmla="*/ 1 w 535"/>
                    <a:gd name="T1" fmla="*/ 1 h 442"/>
                    <a:gd name="T2" fmla="*/ 1 w 535"/>
                    <a:gd name="T3" fmla="*/ 1 h 442"/>
                    <a:gd name="T4" fmla="*/ 1 w 535"/>
                    <a:gd name="T5" fmla="*/ 1 h 442"/>
                    <a:gd name="T6" fmla="*/ 1 w 535"/>
                    <a:gd name="T7" fmla="*/ 1 h 442"/>
                    <a:gd name="T8" fmla="*/ 1 w 535"/>
                    <a:gd name="T9" fmla="*/ 1 h 442"/>
                    <a:gd name="T10" fmla="*/ 1 w 535"/>
                    <a:gd name="T11" fmla="*/ 1 h 442"/>
                    <a:gd name="T12" fmla="*/ 1 w 535"/>
                    <a:gd name="T13" fmla="*/ 1 h 442"/>
                    <a:gd name="T14" fmla="*/ 1 w 535"/>
                    <a:gd name="T15" fmla="*/ 1 h 442"/>
                    <a:gd name="T16" fmla="*/ 1 w 535"/>
                    <a:gd name="T17" fmla="*/ 1 h 442"/>
                    <a:gd name="T18" fmla="*/ 1 w 535"/>
                    <a:gd name="T19" fmla="*/ 1 h 442"/>
                    <a:gd name="T20" fmla="*/ 1 w 535"/>
                    <a:gd name="T21" fmla="*/ 1 h 442"/>
                    <a:gd name="T22" fmla="*/ 1 w 535"/>
                    <a:gd name="T23" fmla="*/ 1 h 442"/>
                    <a:gd name="T24" fmla="*/ 1 w 535"/>
                    <a:gd name="T25" fmla="*/ 1 h 442"/>
                    <a:gd name="T26" fmla="*/ 1 w 535"/>
                    <a:gd name="T27" fmla="*/ 1 h 442"/>
                    <a:gd name="T28" fmla="*/ 1 w 535"/>
                    <a:gd name="T29" fmla="*/ 1 h 442"/>
                    <a:gd name="T30" fmla="*/ 1 w 535"/>
                    <a:gd name="T31" fmla="*/ 1 h 442"/>
                    <a:gd name="T32" fmla="*/ 1 w 535"/>
                    <a:gd name="T33" fmla="*/ 1 h 442"/>
                    <a:gd name="T34" fmla="*/ 1 w 535"/>
                    <a:gd name="T35" fmla="*/ 1 h 442"/>
                    <a:gd name="T36" fmla="*/ 1 w 535"/>
                    <a:gd name="T37" fmla="*/ 1 h 442"/>
                    <a:gd name="T38" fmla="*/ 1 w 535"/>
                    <a:gd name="T39" fmla="*/ 1 h 442"/>
                    <a:gd name="T40" fmla="*/ 1 w 535"/>
                    <a:gd name="T41" fmla="*/ 1 h 442"/>
                    <a:gd name="T42" fmla="*/ 1 w 535"/>
                    <a:gd name="T43" fmla="*/ 1 h 442"/>
                    <a:gd name="T44" fmla="*/ 1 w 535"/>
                    <a:gd name="T45" fmla="*/ 1 h 442"/>
                    <a:gd name="T46" fmla="*/ 1 w 535"/>
                    <a:gd name="T47" fmla="*/ 1 h 442"/>
                    <a:gd name="T48" fmla="*/ 1 w 535"/>
                    <a:gd name="T49" fmla="*/ 1 h 442"/>
                    <a:gd name="T50" fmla="*/ 1 w 535"/>
                    <a:gd name="T51" fmla="*/ 1 h 442"/>
                    <a:gd name="T52" fmla="*/ 0 w 535"/>
                    <a:gd name="T53" fmla="*/ 1 h 442"/>
                    <a:gd name="T54" fmla="*/ 1 w 535"/>
                    <a:gd name="T55" fmla="*/ 1 h 442"/>
                    <a:gd name="T56" fmla="*/ 1 w 535"/>
                    <a:gd name="T57" fmla="*/ 1 h 442"/>
                    <a:gd name="T58" fmla="*/ 1 w 535"/>
                    <a:gd name="T59" fmla="*/ 1 h 442"/>
                    <a:gd name="T60" fmla="*/ 1 w 535"/>
                    <a:gd name="T61" fmla="*/ 1 h 442"/>
                    <a:gd name="T62" fmla="*/ 1 w 535"/>
                    <a:gd name="T63" fmla="*/ 1 h 442"/>
                    <a:gd name="T64" fmla="*/ 1 w 535"/>
                    <a:gd name="T65" fmla="*/ 1 h 442"/>
                    <a:gd name="T66" fmla="*/ 1 w 535"/>
                    <a:gd name="T67" fmla="*/ 1 h 442"/>
                    <a:gd name="T68" fmla="*/ 1 w 535"/>
                    <a:gd name="T69" fmla="*/ 0 h 442"/>
                    <a:gd name="T70" fmla="*/ 1 w 535"/>
                    <a:gd name="T71" fmla="*/ 1 h 442"/>
                    <a:gd name="T72" fmla="*/ 1 w 535"/>
                    <a:gd name="T73" fmla="*/ 1 h 442"/>
                    <a:gd name="T74" fmla="*/ 1 w 535"/>
                    <a:gd name="T75" fmla="*/ 1 h 442"/>
                    <a:gd name="T76" fmla="*/ 1 w 535"/>
                    <a:gd name="T77" fmla="*/ 1 h 442"/>
                    <a:gd name="T78" fmla="*/ 1 w 535"/>
                    <a:gd name="T79" fmla="*/ 1 h 442"/>
                    <a:gd name="T80" fmla="*/ 1 w 535"/>
                    <a:gd name="T81" fmla="*/ 1 h 442"/>
                    <a:gd name="T82" fmla="*/ 1 w 535"/>
                    <a:gd name="T83" fmla="*/ 1 h 442"/>
                    <a:gd name="T84" fmla="*/ 1 w 535"/>
                    <a:gd name="T85" fmla="*/ 1 h 4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35" h="442">
                      <a:moveTo>
                        <a:pt x="535" y="116"/>
                      </a:moveTo>
                      <a:lnTo>
                        <a:pt x="429" y="442"/>
                      </a:lnTo>
                      <a:lnTo>
                        <a:pt x="446" y="404"/>
                      </a:lnTo>
                      <a:lnTo>
                        <a:pt x="457" y="368"/>
                      </a:lnTo>
                      <a:lnTo>
                        <a:pt x="463" y="336"/>
                      </a:lnTo>
                      <a:lnTo>
                        <a:pt x="465" y="308"/>
                      </a:lnTo>
                      <a:lnTo>
                        <a:pt x="465" y="284"/>
                      </a:lnTo>
                      <a:lnTo>
                        <a:pt x="463" y="264"/>
                      </a:lnTo>
                      <a:lnTo>
                        <a:pt x="459" y="247"/>
                      </a:lnTo>
                      <a:lnTo>
                        <a:pt x="456" y="235"/>
                      </a:lnTo>
                      <a:lnTo>
                        <a:pt x="453" y="228"/>
                      </a:lnTo>
                      <a:lnTo>
                        <a:pt x="452" y="226"/>
                      </a:lnTo>
                      <a:lnTo>
                        <a:pt x="440" y="232"/>
                      </a:lnTo>
                      <a:lnTo>
                        <a:pt x="428" y="245"/>
                      </a:lnTo>
                      <a:lnTo>
                        <a:pt x="418" y="261"/>
                      </a:lnTo>
                      <a:lnTo>
                        <a:pt x="408" y="283"/>
                      </a:lnTo>
                      <a:lnTo>
                        <a:pt x="398" y="304"/>
                      </a:lnTo>
                      <a:lnTo>
                        <a:pt x="391" y="325"/>
                      </a:lnTo>
                      <a:lnTo>
                        <a:pt x="384" y="346"/>
                      </a:lnTo>
                      <a:lnTo>
                        <a:pt x="379" y="362"/>
                      </a:lnTo>
                      <a:lnTo>
                        <a:pt x="377" y="373"/>
                      </a:lnTo>
                      <a:lnTo>
                        <a:pt x="376" y="377"/>
                      </a:lnTo>
                      <a:lnTo>
                        <a:pt x="392" y="324"/>
                      </a:lnTo>
                      <a:lnTo>
                        <a:pt x="401" y="284"/>
                      </a:lnTo>
                      <a:lnTo>
                        <a:pt x="404" y="253"/>
                      </a:lnTo>
                      <a:lnTo>
                        <a:pt x="403" y="232"/>
                      </a:lnTo>
                      <a:lnTo>
                        <a:pt x="398" y="217"/>
                      </a:lnTo>
                      <a:lnTo>
                        <a:pt x="391" y="209"/>
                      </a:lnTo>
                      <a:lnTo>
                        <a:pt x="384" y="204"/>
                      </a:lnTo>
                      <a:lnTo>
                        <a:pt x="377" y="203"/>
                      </a:lnTo>
                      <a:lnTo>
                        <a:pt x="372" y="204"/>
                      </a:lnTo>
                      <a:lnTo>
                        <a:pt x="370" y="204"/>
                      </a:lnTo>
                      <a:lnTo>
                        <a:pt x="358" y="209"/>
                      </a:lnTo>
                      <a:lnTo>
                        <a:pt x="344" y="220"/>
                      </a:lnTo>
                      <a:lnTo>
                        <a:pt x="329" y="234"/>
                      </a:lnTo>
                      <a:lnTo>
                        <a:pt x="314" y="251"/>
                      </a:lnTo>
                      <a:lnTo>
                        <a:pt x="301" y="268"/>
                      </a:lnTo>
                      <a:lnTo>
                        <a:pt x="288" y="285"/>
                      </a:lnTo>
                      <a:lnTo>
                        <a:pt x="277" y="302"/>
                      </a:lnTo>
                      <a:lnTo>
                        <a:pt x="269" y="315"/>
                      </a:lnTo>
                      <a:lnTo>
                        <a:pt x="263" y="323"/>
                      </a:lnTo>
                      <a:lnTo>
                        <a:pt x="260" y="327"/>
                      </a:lnTo>
                      <a:lnTo>
                        <a:pt x="309" y="243"/>
                      </a:lnTo>
                      <a:lnTo>
                        <a:pt x="322" y="220"/>
                      </a:lnTo>
                      <a:lnTo>
                        <a:pt x="328" y="202"/>
                      </a:lnTo>
                      <a:lnTo>
                        <a:pt x="326" y="190"/>
                      </a:lnTo>
                      <a:lnTo>
                        <a:pt x="320" y="183"/>
                      </a:lnTo>
                      <a:lnTo>
                        <a:pt x="310" y="178"/>
                      </a:lnTo>
                      <a:lnTo>
                        <a:pt x="298" y="177"/>
                      </a:lnTo>
                      <a:lnTo>
                        <a:pt x="288" y="178"/>
                      </a:lnTo>
                      <a:lnTo>
                        <a:pt x="277" y="179"/>
                      </a:lnTo>
                      <a:lnTo>
                        <a:pt x="270" y="182"/>
                      </a:lnTo>
                      <a:lnTo>
                        <a:pt x="267" y="182"/>
                      </a:lnTo>
                      <a:lnTo>
                        <a:pt x="0" y="349"/>
                      </a:lnTo>
                      <a:lnTo>
                        <a:pt x="259" y="166"/>
                      </a:lnTo>
                      <a:lnTo>
                        <a:pt x="258" y="151"/>
                      </a:lnTo>
                      <a:lnTo>
                        <a:pt x="246" y="142"/>
                      </a:lnTo>
                      <a:lnTo>
                        <a:pt x="226" y="142"/>
                      </a:lnTo>
                      <a:lnTo>
                        <a:pt x="201" y="147"/>
                      </a:lnTo>
                      <a:lnTo>
                        <a:pt x="172" y="155"/>
                      </a:lnTo>
                      <a:lnTo>
                        <a:pt x="143" y="166"/>
                      </a:lnTo>
                      <a:lnTo>
                        <a:pt x="116" y="177"/>
                      </a:lnTo>
                      <a:lnTo>
                        <a:pt x="93" y="186"/>
                      </a:lnTo>
                      <a:lnTo>
                        <a:pt x="79" y="194"/>
                      </a:lnTo>
                      <a:lnTo>
                        <a:pt x="73" y="196"/>
                      </a:lnTo>
                      <a:lnTo>
                        <a:pt x="435" y="5"/>
                      </a:lnTo>
                      <a:lnTo>
                        <a:pt x="438" y="5"/>
                      </a:lnTo>
                      <a:lnTo>
                        <a:pt x="443" y="2"/>
                      </a:lnTo>
                      <a:lnTo>
                        <a:pt x="451" y="1"/>
                      </a:lnTo>
                      <a:lnTo>
                        <a:pt x="460" y="0"/>
                      </a:lnTo>
                      <a:lnTo>
                        <a:pt x="471" y="0"/>
                      </a:lnTo>
                      <a:lnTo>
                        <a:pt x="482" y="2"/>
                      </a:lnTo>
                      <a:lnTo>
                        <a:pt x="490" y="7"/>
                      </a:lnTo>
                      <a:lnTo>
                        <a:pt x="497" y="15"/>
                      </a:lnTo>
                      <a:lnTo>
                        <a:pt x="502" y="28"/>
                      </a:lnTo>
                      <a:lnTo>
                        <a:pt x="502" y="46"/>
                      </a:lnTo>
                      <a:lnTo>
                        <a:pt x="502" y="47"/>
                      </a:lnTo>
                      <a:lnTo>
                        <a:pt x="502" y="52"/>
                      </a:lnTo>
                      <a:lnTo>
                        <a:pt x="502" y="59"/>
                      </a:lnTo>
                      <a:lnTo>
                        <a:pt x="502" y="68"/>
                      </a:lnTo>
                      <a:lnTo>
                        <a:pt x="503" y="77"/>
                      </a:lnTo>
                      <a:lnTo>
                        <a:pt x="507" y="87"/>
                      </a:lnTo>
                      <a:lnTo>
                        <a:pt x="510" y="96"/>
                      </a:lnTo>
                      <a:lnTo>
                        <a:pt x="516" y="104"/>
                      </a:lnTo>
                      <a:lnTo>
                        <a:pt x="525" y="111"/>
                      </a:lnTo>
                      <a:lnTo>
                        <a:pt x="535" y="116"/>
                      </a:lnTo>
                      <a:close/>
                    </a:path>
                  </a:pathLst>
                </a:custGeom>
                <a:solidFill>
                  <a:srgbClr val="FFC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104" name="Freeform 105"/>
                <p:cNvSpPr>
                  <a:spLocks/>
                </p:cNvSpPr>
                <p:nvPr/>
              </p:nvSpPr>
              <p:spPr bwMode="auto">
                <a:xfrm rot="2163528">
                  <a:off x="4669" y="1869"/>
                  <a:ext cx="298" cy="247"/>
                </a:xfrm>
                <a:custGeom>
                  <a:avLst/>
                  <a:gdLst>
                    <a:gd name="T0" fmla="*/ 1 w 529"/>
                    <a:gd name="T1" fmla="*/ 1 h 437"/>
                    <a:gd name="T2" fmla="*/ 1 w 529"/>
                    <a:gd name="T3" fmla="*/ 1 h 437"/>
                    <a:gd name="T4" fmla="*/ 1 w 529"/>
                    <a:gd name="T5" fmla="*/ 1 h 437"/>
                    <a:gd name="T6" fmla="*/ 1 w 529"/>
                    <a:gd name="T7" fmla="*/ 1 h 437"/>
                    <a:gd name="T8" fmla="*/ 1 w 529"/>
                    <a:gd name="T9" fmla="*/ 1 h 437"/>
                    <a:gd name="T10" fmla="*/ 1 w 529"/>
                    <a:gd name="T11" fmla="*/ 1 h 437"/>
                    <a:gd name="T12" fmla="*/ 1 w 529"/>
                    <a:gd name="T13" fmla="*/ 1 h 437"/>
                    <a:gd name="T14" fmla="*/ 1 w 529"/>
                    <a:gd name="T15" fmla="*/ 1 h 437"/>
                    <a:gd name="T16" fmla="*/ 1 w 529"/>
                    <a:gd name="T17" fmla="*/ 1 h 437"/>
                    <a:gd name="T18" fmla="*/ 1 w 529"/>
                    <a:gd name="T19" fmla="*/ 1 h 437"/>
                    <a:gd name="T20" fmla="*/ 1 w 529"/>
                    <a:gd name="T21" fmla="*/ 1 h 437"/>
                    <a:gd name="T22" fmla="*/ 1 w 529"/>
                    <a:gd name="T23" fmla="*/ 1 h 437"/>
                    <a:gd name="T24" fmla="*/ 1 w 529"/>
                    <a:gd name="T25" fmla="*/ 1 h 437"/>
                    <a:gd name="T26" fmla="*/ 1 w 529"/>
                    <a:gd name="T27" fmla="*/ 1 h 437"/>
                    <a:gd name="T28" fmla="*/ 1 w 529"/>
                    <a:gd name="T29" fmla="*/ 1 h 437"/>
                    <a:gd name="T30" fmla="*/ 1 w 529"/>
                    <a:gd name="T31" fmla="*/ 1 h 437"/>
                    <a:gd name="T32" fmla="*/ 1 w 529"/>
                    <a:gd name="T33" fmla="*/ 1 h 437"/>
                    <a:gd name="T34" fmla="*/ 1 w 529"/>
                    <a:gd name="T35" fmla="*/ 1 h 437"/>
                    <a:gd name="T36" fmla="*/ 1 w 529"/>
                    <a:gd name="T37" fmla="*/ 1 h 437"/>
                    <a:gd name="T38" fmla="*/ 1 w 529"/>
                    <a:gd name="T39" fmla="*/ 1 h 437"/>
                    <a:gd name="T40" fmla="*/ 1 w 529"/>
                    <a:gd name="T41" fmla="*/ 1 h 437"/>
                    <a:gd name="T42" fmla="*/ 1 w 529"/>
                    <a:gd name="T43" fmla="*/ 1 h 437"/>
                    <a:gd name="T44" fmla="*/ 1 w 529"/>
                    <a:gd name="T45" fmla="*/ 1 h 437"/>
                    <a:gd name="T46" fmla="*/ 1 w 529"/>
                    <a:gd name="T47" fmla="*/ 1 h 437"/>
                    <a:gd name="T48" fmla="*/ 1 w 529"/>
                    <a:gd name="T49" fmla="*/ 1 h 437"/>
                    <a:gd name="T50" fmla="*/ 1 w 529"/>
                    <a:gd name="T51" fmla="*/ 1 h 437"/>
                    <a:gd name="T52" fmla="*/ 0 w 529"/>
                    <a:gd name="T53" fmla="*/ 1 h 437"/>
                    <a:gd name="T54" fmla="*/ 1 w 529"/>
                    <a:gd name="T55" fmla="*/ 1 h 437"/>
                    <a:gd name="T56" fmla="*/ 1 w 529"/>
                    <a:gd name="T57" fmla="*/ 1 h 437"/>
                    <a:gd name="T58" fmla="*/ 1 w 529"/>
                    <a:gd name="T59" fmla="*/ 1 h 437"/>
                    <a:gd name="T60" fmla="*/ 1 w 529"/>
                    <a:gd name="T61" fmla="*/ 1 h 437"/>
                    <a:gd name="T62" fmla="*/ 1 w 529"/>
                    <a:gd name="T63" fmla="*/ 1 h 437"/>
                    <a:gd name="T64" fmla="*/ 1 w 529"/>
                    <a:gd name="T65" fmla="*/ 1 h 437"/>
                    <a:gd name="T66" fmla="*/ 1 w 529"/>
                    <a:gd name="T67" fmla="*/ 1 h 437"/>
                    <a:gd name="T68" fmla="*/ 1 w 529"/>
                    <a:gd name="T69" fmla="*/ 0 h 437"/>
                    <a:gd name="T70" fmla="*/ 1 w 529"/>
                    <a:gd name="T71" fmla="*/ 1 h 437"/>
                    <a:gd name="T72" fmla="*/ 1 w 529"/>
                    <a:gd name="T73" fmla="*/ 1 h 437"/>
                    <a:gd name="T74" fmla="*/ 1 w 529"/>
                    <a:gd name="T75" fmla="*/ 1 h 437"/>
                    <a:gd name="T76" fmla="*/ 1 w 529"/>
                    <a:gd name="T77" fmla="*/ 1 h 437"/>
                    <a:gd name="T78" fmla="*/ 1 w 529"/>
                    <a:gd name="T79" fmla="*/ 1 h 437"/>
                    <a:gd name="T80" fmla="*/ 1 w 529"/>
                    <a:gd name="T81" fmla="*/ 1 h 437"/>
                    <a:gd name="T82" fmla="*/ 1 w 529"/>
                    <a:gd name="T83" fmla="*/ 1 h 437"/>
                    <a:gd name="T84" fmla="*/ 1 w 529"/>
                    <a:gd name="T85" fmla="*/ 1 h 437"/>
                    <a:gd name="T86" fmla="*/ 1 w 529"/>
                    <a:gd name="T87" fmla="*/ 1 h 4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9" h="437">
                      <a:moveTo>
                        <a:pt x="529" y="115"/>
                      </a:moveTo>
                      <a:lnTo>
                        <a:pt x="424" y="437"/>
                      </a:lnTo>
                      <a:lnTo>
                        <a:pt x="441" y="399"/>
                      </a:lnTo>
                      <a:lnTo>
                        <a:pt x="452" y="364"/>
                      </a:lnTo>
                      <a:lnTo>
                        <a:pt x="458" y="332"/>
                      </a:lnTo>
                      <a:lnTo>
                        <a:pt x="460" y="304"/>
                      </a:lnTo>
                      <a:lnTo>
                        <a:pt x="460" y="280"/>
                      </a:lnTo>
                      <a:lnTo>
                        <a:pt x="458" y="260"/>
                      </a:lnTo>
                      <a:lnTo>
                        <a:pt x="454" y="244"/>
                      </a:lnTo>
                      <a:lnTo>
                        <a:pt x="451" y="233"/>
                      </a:lnTo>
                      <a:lnTo>
                        <a:pt x="448" y="226"/>
                      </a:lnTo>
                      <a:lnTo>
                        <a:pt x="447" y="223"/>
                      </a:lnTo>
                      <a:lnTo>
                        <a:pt x="435" y="229"/>
                      </a:lnTo>
                      <a:lnTo>
                        <a:pt x="424" y="241"/>
                      </a:lnTo>
                      <a:lnTo>
                        <a:pt x="414" y="259"/>
                      </a:lnTo>
                      <a:lnTo>
                        <a:pt x="403" y="279"/>
                      </a:lnTo>
                      <a:lnTo>
                        <a:pt x="395" y="301"/>
                      </a:lnTo>
                      <a:lnTo>
                        <a:pt x="386" y="322"/>
                      </a:lnTo>
                      <a:lnTo>
                        <a:pt x="380" y="342"/>
                      </a:lnTo>
                      <a:lnTo>
                        <a:pt x="376" y="358"/>
                      </a:lnTo>
                      <a:lnTo>
                        <a:pt x="373" y="368"/>
                      </a:lnTo>
                      <a:lnTo>
                        <a:pt x="372" y="373"/>
                      </a:lnTo>
                      <a:lnTo>
                        <a:pt x="387" y="321"/>
                      </a:lnTo>
                      <a:lnTo>
                        <a:pt x="397" y="280"/>
                      </a:lnTo>
                      <a:lnTo>
                        <a:pt x="399" y="251"/>
                      </a:lnTo>
                      <a:lnTo>
                        <a:pt x="398" y="229"/>
                      </a:lnTo>
                      <a:lnTo>
                        <a:pt x="393" y="215"/>
                      </a:lnTo>
                      <a:lnTo>
                        <a:pt x="387" y="206"/>
                      </a:lnTo>
                      <a:lnTo>
                        <a:pt x="380" y="202"/>
                      </a:lnTo>
                      <a:lnTo>
                        <a:pt x="373" y="201"/>
                      </a:lnTo>
                      <a:lnTo>
                        <a:pt x="368" y="201"/>
                      </a:lnTo>
                      <a:lnTo>
                        <a:pt x="366" y="202"/>
                      </a:lnTo>
                      <a:lnTo>
                        <a:pt x="354" y="207"/>
                      </a:lnTo>
                      <a:lnTo>
                        <a:pt x="340" y="217"/>
                      </a:lnTo>
                      <a:lnTo>
                        <a:pt x="326" y="231"/>
                      </a:lnTo>
                      <a:lnTo>
                        <a:pt x="311" y="247"/>
                      </a:lnTo>
                      <a:lnTo>
                        <a:pt x="297" y="265"/>
                      </a:lnTo>
                      <a:lnTo>
                        <a:pt x="284" y="282"/>
                      </a:lnTo>
                      <a:lnTo>
                        <a:pt x="273" y="298"/>
                      </a:lnTo>
                      <a:lnTo>
                        <a:pt x="265" y="311"/>
                      </a:lnTo>
                      <a:lnTo>
                        <a:pt x="260" y="320"/>
                      </a:lnTo>
                      <a:lnTo>
                        <a:pt x="258" y="323"/>
                      </a:lnTo>
                      <a:lnTo>
                        <a:pt x="305" y="240"/>
                      </a:lnTo>
                      <a:lnTo>
                        <a:pt x="318" y="216"/>
                      </a:lnTo>
                      <a:lnTo>
                        <a:pt x="324" y="200"/>
                      </a:lnTo>
                      <a:lnTo>
                        <a:pt x="323" y="188"/>
                      </a:lnTo>
                      <a:lnTo>
                        <a:pt x="316" y="179"/>
                      </a:lnTo>
                      <a:lnTo>
                        <a:pt x="306" y="176"/>
                      </a:lnTo>
                      <a:lnTo>
                        <a:pt x="296" y="175"/>
                      </a:lnTo>
                      <a:lnTo>
                        <a:pt x="284" y="176"/>
                      </a:lnTo>
                      <a:lnTo>
                        <a:pt x="274" y="177"/>
                      </a:lnTo>
                      <a:lnTo>
                        <a:pt x="267" y="179"/>
                      </a:lnTo>
                      <a:lnTo>
                        <a:pt x="264" y="179"/>
                      </a:lnTo>
                      <a:lnTo>
                        <a:pt x="0" y="346"/>
                      </a:lnTo>
                      <a:lnTo>
                        <a:pt x="256" y="164"/>
                      </a:lnTo>
                      <a:lnTo>
                        <a:pt x="255" y="149"/>
                      </a:lnTo>
                      <a:lnTo>
                        <a:pt x="243" y="140"/>
                      </a:lnTo>
                      <a:lnTo>
                        <a:pt x="223" y="140"/>
                      </a:lnTo>
                      <a:lnTo>
                        <a:pt x="198" y="145"/>
                      </a:lnTo>
                      <a:lnTo>
                        <a:pt x="169" y="153"/>
                      </a:lnTo>
                      <a:lnTo>
                        <a:pt x="141" y="163"/>
                      </a:lnTo>
                      <a:lnTo>
                        <a:pt x="115" y="173"/>
                      </a:lnTo>
                      <a:lnTo>
                        <a:pt x="92" y="183"/>
                      </a:lnTo>
                      <a:lnTo>
                        <a:pt x="78" y="190"/>
                      </a:lnTo>
                      <a:lnTo>
                        <a:pt x="72" y="194"/>
                      </a:lnTo>
                      <a:lnTo>
                        <a:pt x="430" y="5"/>
                      </a:lnTo>
                      <a:lnTo>
                        <a:pt x="433" y="5"/>
                      </a:lnTo>
                      <a:lnTo>
                        <a:pt x="438" y="2"/>
                      </a:lnTo>
                      <a:lnTo>
                        <a:pt x="446" y="1"/>
                      </a:lnTo>
                      <a:lnTo>
                        <a:pt x="455" y="0"/>
                      </a:lnTo>
                      <a:lnTo>
                        <a:pt x="465" y="0"/>
                      </a:lnTo>
                      <a:lnTo>
                        <a:pt x="476" y="2"/>
                      </a:lnTo>
                      <a:lnTo>
                        <a:pt x="484" y="7"/>
                      </a:lnTo>
                      <a:lnTo>
                        <a:pt x="491" y="15"/>
                      </a:lnTo>
                      <a:lnTo>
                        <a:pt x="496" y="28"/>
                      </a:lnTo>
                      <a:lnTo>
                        <a:pt x="496" y="46"/>
                      </a:lnTo>
                      <a:lnTo>
                        <a:pt x="496" y="47"/>
                      </a:lnTo>
                      <a:lnTo>
                        <a:pt x="496" y="52"/>
                      </a:lnTo>
                      <a:lnTo>
                        <a:pt x="496" y="58"/>
                      </a:lnTo>
                      <a:lnTo>
                        <a:pt x="496" y="67"/>
                      </a:lnTo>
                      <a:lnTo>
                        <a:pt x="497" y="76"/>
                      </a:lnTo>
                      <a:lnTo>
                        <a:pt x="501" y="86"/>
                      </a:lnTo>
                      <a:lnTo>
                        <a:pt x="504" y="95"/>
                      </a:lnTo>
                      <a:lnTo>
                        <a:pt x="510" y="103"/>
                      </a:lnTo>
                      <a:lnTo>
                        <a:pt x="519" y="110"/>
                      </a:lnTo>
                      <a:lnTo>
                        <a:pt x="529" y="116"/>
                      </a:lnTo>
                      <a:lnTo>
                        <a:pt x="529" y="115"/>
                      </a:lnTo>
                      <a:close/>
                    </a:path>
                  </a:pathLst>
                </a:custGeom>
                <a:solidFill>
                  <a:srgbClr val="FFD0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105" name="Freeform 106"/>
                <p:cNvSpPr>
                  <a:spLocks/>
                </p:cNvSpPr>
                <p:nvPr/>
              </p:nvSpPr>
              <p:spPr bwMode="auto">
                <a:xfrm rot="2163528">
                  <a:off x="4670" y="1871"/>
                  <a:ext cx="296" cy="243"/>
                </a:xfrm>
                <a:custGeom>
                  <a:avLst/>
                  <a:gdLst>
                    <a:gd name="T0" fmla="*/ 1 w 524"/>
                    <a:gd name="T1" fmla="*/ 1 h 433"/>
                    <a:gd name="T2" fmla="*/ 1 w 524"/>
                    <a:gd name="T3" fmla="*/ 1 h 433"/>
                    <a:gd name="T4" fmla="*/ 1 w 524"/>
                    <a:gd name="T5" fmla="*/ 1 h 433"/>
                    <a:gd name="T6" fmla="*/ 1 w 524"/>
                    <a:gd name="T7" fmla="*/ 1 h 433"/>
                    <a:gd name="T8" fmla="*/ 1 w 524"/>
                    <a:gd name="T9" fmla="*/ 1 h 433"/>
                    <a:gd name="T10" fmla="*/ 1 w 524"/>
                    <a:gd name="T11" fmla="*/ 1 h 433"/>
                    <a:gd name="T12" fmla="*/ 1 w 524"/>
                    <a:gd name="T13" fmla="*/ 1 h 433"/>
                    <a:gd name="T14" fmla="*/ 1 w 524"/>
                    <a:gd name="T15" fmla="*/ 1 h 433"/>
                    <a:gd name="T16" fmla="*/ 1 w 524"/>
                    <a:gd name="T17" fmla="*/ 1 h 433"/>
                    <a:gd name="T18" fmla="*/ 1 w 524"/>
                    <a:gd name="T19" fmla="*/ 1 h 433"/>
                    <a:gd name="T20" fmla="*/ 1 w 524"/>
                    <a:gd name="T21" fmla="*/ 1 h 433"/>
                    <a:gd name="T22" fmla="*/ 1 w 524"/>
                    <a:gd name="T23" fmla="*/ 1 h 433"/>
                    <a:gd name="T24" fmla="*/ 1 w 524"/>
                    <a:gd name="T25" fmla="*/ 1 h 433"/>
                    <a:gd name="T26" fmla="*/ 1 w 524"/>
                    <a:gd name="T27" fmla="*/ 1 h 433"/>
                    <a:gd name="T28" fmla="*/ 1 w 524"/>
                    <a:gd name="T29" fmla="*/ 1 h 433"/>
                    <a:gd name="T30" fmla="*/ 1 w 524"/>
                    <a:gd name="T31" fmla="*/ 1 h 433"/>
                    <a:gd name="T32" fmla="*/ 1 w 524"/>
                    <a:gd name="T33" fmla="*/ 1 h 433"/>
                    <a:gd name="T34" fmla="*/ 1 w 524"/>
                    <a:gd name="T35" fmla="*/ 1 h 433"/>
                    <a:gd name="T36" fmla="*/ 1 w 524"/>
                    <a:gd name="T37" fmla="*/ 1 h 433"/>
                    <a:gd name="T38" fmla="*/ 1 w 524"/>
                    <a:gd name="T39" fmla="*/ 1 h 433"/>
                    <a:gd name="T40" fmla="*/ 1 w 524"/>
                    <a:gd name="T41" fmla="*/ 1 h 433"/>
                    <a:gd name="T42" fmla="*/ 1 w 524"/>
                    <a:gd name="T43" fmla="*/ 1 h 433"/>
                    <a:gd name="T44" fmla="*/ 1 w 524"/>
                    <a:gd name="T45" fmla="*/ 1 h 433"/>
                    <a:gd name="T46" fmla="*/ 1 w 524"/>
                    <a:gd name="T47" fmla="*/ 1 h 433"/>
                    <a:gd name="T48" fmla="*/ 1 w 524"/>
                    <a:gd name="T49" fmla="*/ 1 h 433"/>
                    <a:gd name="T50" fmla="*/ 1 w 524"/>
                    <a:gd name="T51" fmla="*/ 1 h 433"/>
                    <a:gd name="T52" fmla="*/ 0 w 524"/>
                    <a:gd name="T53" fmla="*/ 1 h 433"/>
                    <a:gd name="T54" fmla="*/ 1 w 524"/>
                    <a:gd name="T55" fmla="*/ 1 h 433"/>
                    <a:gd name="T56" fmla="*/ 1 w 524"/>
                    <a:gd name="T57" fmla="*/ 1 h 433"/>
                    <a:gd name="T58" fmla="*/ 1 w 524"/>
                    <a:gd name="T59" fmla="*/ 1 h 433"/>
                    <a:gd name="T60" fmla="*/ 1 w 524"/>
                    <a:gd name="T61" fmla="*/ 1 h 433"/>
                    <a:gd name="T62" fmla="*/ 1 w 524"/>
                    <a:gd name="T63" fmla="*/ 1 h 433"/>
                    <a:gd name="T64" fmla="*/ 1 w 524"/>
                    <a:gd name="T65" fmla="*/ 1 h 433"/>
                    <a:gd name="T66" fmla="*/ 1 w 524"/>
                    <a:gd name="T67" fmla="*/ 1 h 433"/>
                    <a:gd name="T68" fmla="*/ 1 w 524"/>
                    <a:gd name="T69" fmla="*/ 0 h 433"/>
                    <a:gd name="T70" fmla="*/ 1 w 524"/>
                    <a:gd name="T71" fmla="*/ 1 h 433"/>
                    <a:gd name="T72" fmla="*/ 1 w 524"/>
                    <a:gd name="T73" fmla="*/ 1 h 433"/>
                    <a:gd name="T74" fmla="*/ 1 w 524"/>
                    <a:gd name="T75" fmla="*/ 1 h 433"/>
                    <a:gd name="T76" fmla="*/ 1 w 524"/>
                    <a:gd name="T77" fmla="*/ 1 h 433"/>
                    <a:gd name="T78" fmla="*/ 1 w 524"/>
                    <a:gd name="T79" fmla="*/ 1 h 433"/>
                    <a:gd name="T80" fmla="*/ 1 w 524"/>
                    <a:gd name="T81" fmla="*/ 1 h 433"/>
                    <a:gd name="T82" fmla="*/ 1 w 524"/>
                    <a:gd name="T83" fmla="*/ 1 h 433"/>
                    <a:gd name="T84" fmla="*/ 1 w 524"/>
                    <a:gd name="T85" fmla="*/ 1 h 4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24" h="433">
                      <a:moveTo>
                        <a:pt x="524" y="115"/>
                      </a:moveTo>
                      <a:lnTo>
                        <a:pt x="422" y="433"/>
                      </a:lnTo>
                      <a:lnTo>
                        <a:pt x="437" y="395"/>
                      </a:lnTo>
                      <a:lnTo>
                        <a:pt x="448" y="359"/>
                      </a:lnTo>
                      <a:lnTo>
                        <a:pt x="455" y="328"/>
                      </a:lnTo>
                      <a:lnTo>
                        <a:pt x="457" y="301"/>
                      </a:lnTo>
                      <a:lnTo>
                        <a:pt x="456" y="277"/>
                      </a:lnTo>
                      <a:lnTo>
                        <a:pt x="454" y="257"/>
                      </a:lnTo>
                      <a:lnTo>
                        <a:pt x="450" y="241"/>
                      </a:lnTo>
                      <a:lnTo>
                        <a:pt x="448" y="230"/>
                      </a:lnTo>
                      <a:lnTo>
                        <a:pt x="444" y="222"/>
                      </a:lnTo>
                      <a:lnTo>
                        <a:pt x="443" y="220"/>
                      </a:lnTo>
                      <a:lnTo>
                        <a:pt x="431" y="226"/>
                      </a:lnTo>
                      <a:lnTo>
                        <a:pt x="420" y="238"/>
                      </a:lnTo>
                      <a:lnTo>
                        <a:pt x="410" y="256"/>
                      </a:lnTo>
                      <a:lnTo>
                        <a:pt x="400" y="276"/>
                      </a:lnTo>
                      <a:lnTo>
                        <a:pt x="392" y="297"/>
                      </a:lnTo>
                      <a:lnTo>
                        <a:pt x="383" y="319"/>
                      </a:lnTo>
                      <a:lnTo>
                        <a:pt x="378" y="338"/>
                      </a:lnTo>
                      <a:lnTo>
                        <a:pt x="373" y="354"/>
                      </a:lnTo>
                      <a:lnTo>
                        <a:pt x="370" y="365"/>
                      </a:lnTo>
                      <a:lnTo>
                        <a:pt x="369" y="369"/>
                      </a:lnTo>
                      <a:lnTo>
                        <a:pt x="385" y="318"/>
                      </a:lnTo>
                      <a:lnTo>
                        <a:pt x="393" y="277"/>
                      </a:lnTo>
                      <a:lnTo>
                        <a:pt x="397" y="247"/>
                      </a:lnTo>
                      <a:lnTo>
                        <a:pt x="395" y="226"/>
                      </a:lnTo>
                      <a:lnTo>
                        <a:pt x="391" y="212"/>
                      </a:lnTo>
                      <a:lnTo>
                        <a:pt x="385" y="203"/>
                      </a:lnTo>
                      <a:lnTo>
                        <a:pt x="378" y="199"/>
                      </a:lnTo>
                      <a:lnTo>
                        <a:pt x="370" y="197"/>
                      </a:lnTo>
                      <a:lnTo>
                        <a:pt x="366" y="199"/>
                      </a:lnTo>
                      <a:lnTo>
                        <a:pt x="363" y="199"/>
                      </a:lnTo>
                      <a:lnTo>
                        <a:pt x="351" y="203"/>
                      </a:lnTo>
                      <a:lnTo>
                        <a:pt x="337" y="214"/>
                      </a:lnTo>
                      <a:lnTo>
                        <a:pt x="323" y="228"/>
                      </a:lnTo>
                      <a:lnTo>
                        <a:pt x="308" y="244"/>
                      </a:lnTo>
                      <a:lnTo>
                        <a:pt x="294" y="262"/>
                      </a:lnTo>
                      <a:lnTo>
                        <a:pt x="282" y="278"/>
                      </a:lnTo>
                      <a:lnTo>
                        <a:pt x="271" y="295"/>
                      </a:lnTo>
                      <a:lnTo>
                        <a:pt x="263" y="307"/>
                      </a:lnTo>
                      <a:lnTo>
                        <a:pt x="257" y="316"/>
                      </a:lnTo>
                      <a:lnTo>
                        <a:pt x="256" y="319"/>
                      </a:lnTo>
                      <a:lnTo>
                        <a:pt x="304" y="237"/>
                      </a:lnTo>
                      <a:lnTo>
                        <a:pt x="317" y="214"/>
                      </a:lnTo>
                      <a:lnTo>
                        <a:pt x="322" y="196"/>
                      </a:lnTo>
                      <a:lnTo>
                        <a:pt x="320" y="184"/>
                      </a:lnTo>
                      <a:lnTo>
                        <a:pt x="314" y="177"/>
                      </a:lnTo>
                      <a:lnTo>
                        <a:pt x="305" y="174"/>
                      </a:lnTo>
                      <a:lnTo>
                        <a:pt x="293" y="172"/>
                      </a:lnTo>
                      <a:lnTo>
                        <a:pt x="282" y="174"/>
                      </a:lnTo>
                      <a:lnTo>
                        <a:pt x="271" y="175"/>
                      </a:lnTo>
                      <a:lnTo>
                        <a:pt x="264" y="176"/>
                      </a:lnTo>
                      <a:lnTo>
                        <a:pt x="262" y="177"/>
                      </a:lnTo>
                      <a:lnTo>
                        <a:pt x="0" y="341"/>
                      </a:lnTo>
                      <a:lnTo>
                        <a:pt x="254" y="161"/>
                      </a:lnTo>
                      <a:lnTo>
                        <a:pt x="252" y="146"/>
                      </a:lnTo>
                      <a:lnTo>
                        <a:pt x="242" y="138"/>
                      </a:lnTo>
                      <a:lnTo>
                        <a:pt x="221" y="138"/>
                      </a:lnTo>
                      <a:lnTo>
                        <a:pt x="196" y="143"/>
                      </a:lnTo>
                      <a:lnTo>
                        <a:pt x="169" y="151"/>
                      </a:lnTo>
                      <a:lnTo>
                        <a:pt x="140" y="161"/>
                      </a:lnTo>
                      <a:lnTo>
                        <a:pt x="114" y="171"/>
                      </a:lnTo>
                      <a:lnTo>
                        <a:pt x="92" y="181"/>
                      </a:lnTo>
                      <a:lnTo>
                        <a:pt x="77" y="188"/>
                      </a:lnTo>
                      <a:lnTo>
                        <a:pt x="71" y="190"/>
                      </a:lnTo>
                      <a:lnTo>
                        <a:pt x="426" y="5"/>
                      </a:lnTo>
                      <a:lnTo>
                        <a:pt x="429" y="4"/>
                      </a:lnTo>
                      <a:lnTo>
                        <a:pt x="434" y="3"/>
                      </a:lnTo>
                      <a:lnTo>
                        <a:pt x="442" y="1"/>
                      </a:lnTo>
                      <a:lnTo>
                        <a:pt x="450" y="0"/>
                      </a:lnTo>
                      <a:lnTo>
                        <a:pt x="461" y="0"/>
                      </a:lnTo>
                      <a:lnTo>
                        <a:pt x="470" y="3"/>
                      </a:lnTo>
                      <a:lnTo>
                        <a:pt x="479" y="7"/>
                      </a:lnTo>
                      <a:lnTo>
                        <a:pt x="486" y="16"/>
                      </a:lnTo>
                      <a:lnTo>
                        <a:pt x="490" y="27"/>
                      </a:lnTo>
                      <a:lnTo>
                        <a:pt x="491" y="45"/>
                      </a:lnTo>
                      <a:lnTo>
                        <a:pt x="491" y="46"/>
                      </a:lnTo>
                      <a:lnTo>
                        <a:pt x="491" y="51"/>
                      </a:lnTo>
                      <a:lnTo>
                        <a:pt x="491" y="58"/>
                      </a:lnTo>
                      <a:lnTo>
                        <a:pt x="491" y="67"/>
                      </a:lnTo>
                      <a:lnTo>
                        <a:pt x="492" y="76"/>
                      </a:lnTo>
                      <a:lnTo>
                        <a:pt x="495" y="86"/>
                      </a:lnTo>
                      <a:lnTo>
                        <a:pt x="499" y="95"/>
                      </a:lnTo>
                      <a:lnTo>
                        <a:pt x="505" y="104"/>
                      </a:lnTo>
                      <a:lnTo>
                        <a:pt x="513" y="111"/>
                      </a:lnTo>
                      <a:lnTo>
                        <a:pt x="524" y="115"/>
                      </a:lnTo>
                      <a:close/>
                    </a:path>
                  </a:pathLst>
                </a:custGeom>
                <a:solidFill>
                  <a:srgbClr val="FFD3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106" name="Freeform 107"/>
                <p:cNvSpPr>
                  <a:spLocks/>
                </p:cNvSpPr>
                <p:nvPr/>
              </p:nvSpPr>
              <p:spPr bwMode="auto">
                <a:xfrm rot="2163528">
                  <a:off x="4675" y="1872"/>
                  <a:ext cx="291" cy="240"/>
                </a:xfrm>
                <a:custGeom>
                  <a:avLst/>
                  <a:gdLst>
                    <a:gd name="T0" fmla="*/ 1 w 518"/>
                    <a:gd name="T1" fmla="*/ 1 h 428"/>
                    <a:gd name="T2" fmla="*/ 1 w 518"/>
                    <a:gd name="T3" fmla="*/ 1 h 428"/>
                    <a:gd name="T4" fmla="*/ 1 w 518"/>
                    <a:gd name="T5" fmla="*/ 1 h 428"/>
                    <a:gd name="T6" fmla="*/ 1 w 518"/>
                    <a:gd name="T7" fmla="*/ 1 h 428"/>
                    <a:gd name="T8" fmla="*/ 1 w 518"/>
                    <a:gd name="T9" fmla="*/ 1 h 428"/>
                    <a:gd name="T10" fmla="*/ 1 w 518"/>
                    <a:gd name="T11" fmla="*/ 1 h 428"/>
                    <a:gd name="T12" fmla="*/ 1 w 518"/>
                    <a:gd name="T13" fmla="*/ 1 h 428"/>
                    <a:gd name="T14" fmla="*/ 1 w 518"/>
                    <a:gd name="T15" fmla="*/ 1 h 428"/>
                    <a:gd name="T16" fmla="*/ 1 w 518"/>
                    <a:gd name="T17" fmla="*/ 1 h 428"/>
                    <a:gd name="T18" fmla="*/ 1 w 518"/>
                    <a:gd name="T19" fmla="*/ 1 h 428"/>
                    <a:gd name="T20" fmla="*/ 1 w 518"/>
                    <a:gd name="T21" fmla="*/ 1 h 428"/>
                    <a:gd name="T22" fmla="*/ 1 w 518"/>
                    <a:gd name="T23" fmla="*/ 1 h 428"/>
                    <a:gd name="T24" fmla="*/ 1 w 518"/>
                    <a:gd name="T25" fmla="*/ 1 h 428"/>
                    <a:gd name="T26" fmla="*/ 1 w 518"/>
                    <a:gd name="T27" fmla="*/ 1 h 428"/>
                    <a:gd name="T28" fmla="*/ 1 w 518"/>
                    <a:gd name="T29" fmla="*/ 1 h 428"/>
                    <a:gd name="T30" fmla="*/ 1 w 518"/>
                    <a:gd name="T31" fmla="*/ 1 h 428"/>
                    <a:gd name="T32" fmla="*/ 1 w 518"/>
                    <a:gd name="T33" fmla="*/ 1 h 428"/>
                    <a:gd name="T34" fmla="*/ 1 w 518"/>
                    <a:gd name="T35" fmla="*/ 1 h 428"/>
                    <a:gd name="T36" fmla="*/ 1 w 518"/>
                    <a:gd name="T37" fmla="*/ 1 h 428"/>
                    <a:gd name="T38" fmla="*/ 1 w 518"/>
                    <a:gd name="T39" fmla="*/ 1 h 428"/>
                    <a:gd name="T40" fmla="*/ 1 w 518"/>
                    <a:gd name="T41" fmla="*/ 1 h 428"/>
                    <a:gd name="T42" fmla="*/ 1 w 518"/>
                    <a:gd name="T43" fmla="*/ 1 h 428"/>
                    <a:gd name="T44" fmla="*/ 1 w 518"/>
                    <a:gd name="T45" fmla="*/ 1 h 428"/>
                    <a:gd name="T46" fmla="*/ 1 w 518"/>
                    <a:gd name="T47" fmla="*/ 1 h 428"/>
                    <a:gd name="T48" fmla="*/ 1 w 518"/>
                    <a:gd name="T49" fmla="*/ 1 h 428"/>
                    <a:gd name="T50" fmla="*/ 1 w 518"/>
                    <a:gd name="T51" fmla="*/ 1 h 428"/>
                    <a:gd name="T52" fmla="*/ 0 w 518"/>
                    <a:gd name="T53" fmla="*/ 1 h 428"/>
                    <a:gd name="T54" fmla="*/ 1 w 518"/>
                    <a:gd name="T55" fmla="*/ 1 h 428"/>
                    <a:gd name="T56" fmla="*/ 1 w 518"/>
                    <a:gd name="T57" fmla="*/ 1 h 428"/>
                    <a:gd name="T58" fmla="*/ 1 w 518"/>
                    <a:gd name="T59" fmla="*/ 1 h 428"/>
                    <a:gd name="T60" fmla="*/ 1 w 518"/>
                    <a:gd name="T61" fmla="*/ 1 h 428"/>
                    <a:gd name="T62" fmla="*/ 1 w 518"/>
                    <a:gd name="T63" fmla="*/ 1 h 428"/>
                    <a:gd name="T64" fmla="*/ 1 w 518"/>
                    <a:gd name="T65" fmla="*/ 1 h 428"/>
                    <a:gd name="T66" fmla="*/ 1 w 518"/>
                    <a:gd name="T67" fmla="*/ 1 h 428"/>
                    <a:gd name="T68" fmla="*/ 1 w 518"/>
                    <a:gd name="T69" fmla="*/ 0 h 428"/>
                    <a:gd name="T70" fmla="*/ 1 w 518"/>
                    <a:gd name="T71" fmla="*/ 1 h 428"/>
                    <a:gd name="T72" fmla="*/ 1 w 518"/>
                    <a:gd name="T73" fmla="*/ 1 h 428"/>
                    <a:gd name="T74" fmla="*/ 1 w 518"/>
                    <a:gd name="T75" fmla="*/ 1 h 428"/>
                    <a:gd name="T76" fmla="*/ 1 w 518"/>
                    <a:gd name="T77" fmla="*/ 1 h 428"/>
                    <a:gd name="T78" fmla="*/ 1 w 518"/>
                    <a:gd name="T79" fmla="*/ 1 h 428"/>
                    <a:gd name="T80" fmla="*/ 1 w 518"/>
                    <a:gd name="T81" fmla="*/ 1 h 428"/>
                    <a:gd name="T82" fmla="*/ 1 w 518"/>
                    <a:gd name="T83" fmla="*/ 1 h 428"/>
                    <a:gd name="T84" fmla="*/ 1 w 518"/>
                    <a:gd name="T85" fmla="*/ 1 h 428"/>
                    <a:gd name="T86" fmla="*/ 1 w 518"/>
                    <a:gd name="T87" fmla="*/ 1 h 4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8" h="428">
                      <a:moveTo>
                        <a:pt x="517" y="114"/>
                      </a:moveTo>
                      <a:lnTo>
                        <a:pt x="417" y="428"/>
                      </a:lnTo>
                      <a:lnTo>
                        <a:pt x="433" y="390"/>
                      </a:lnTo>
                      <a:lnTo>
                        <a:pt x="444" y="356"/>
                      </a:lnTo>
                      <a:lnTo>
                        <a:pt x="450" y="325"/>
                      </a:lnTo>
                      <a:lnTo>
                        <a:pt x="452" y="296"/>
                      </a:lnTo>
                      <a:lnTo>
                        <a:pt x="451" y="274"/>
                      </a:lnTo>
                      <a:lnTo>
                        <a:pt x="449" y="254"/>
                      </a:lnTo>
                      <a:lnTo>
                        <a:pt x="446" y="238"/>
                      </a:lnTo>
                      <a:lnTo>
                        <a:pt x="443" y="226"/>
                      </a:lnTo>
                      <a:lnTo>
                        <a:pt x="439" y="219"/>
                      </a:lnTo>
                      <a:lnTo>
                        <a:pt x="439" y="217"/>
                      </a:lnTo>
                      <a:lnTo>
                        <a:pt x="427" y="223"/>
                      </a:lnTo>
                      <a:lnTo>
                        <a:pt x="417" y="236"/>
                      </a:lnTo>
                      <a:lnTo>
                        <a:pt x="406" y="252"/>
                      </a:lnTo>
                      <a:lnTo>
                        <a:pt x="396" y="273"/>
                      </a:lnTo>
                      <a:lnTo>
                        <a:pt x="387" y="294"/>
                      </a:lnTo>
                      <a:lnTo>
                        <a:pt x="380" y="314"/>
                      </a:lnTo>
                      <a:lnTo>
                        <a:pt x="374" y="334"/>
                      </a:lnTo>
                      <a:lnTo>
                        <a:pt x="369" y="350"/>
                      </a:lnTo>
                      <a:lnTo>
                        <a:pt x="365" y="361"/>
                      </a:lnTo>
                      <a:lnTo>
                        <a:pt x="365" y="364"/>
                      </a:lnTo>
                      <a:lnTo>
                        <a:pt x="381" y="313"/>
                      </a:lnTo>
                      <a:lnTo>
                        <a:pt x="389" y="274"/>
                      </a:lnTo>
                      <a:lnTo>
                        <a:pt x="393" y="244"/>
                      </a:lnTo>
                      <a:lnTo>
                        <a:pt x="392" y="223"/>
                      </a:lnTo>
                      <a:lnTo>
                        <a:pt x="387" y="208"/>
                      </a:lnTo>
                      <a:lnTo>
                        <a:pt x="380" y="200"/>
                      </a:lnTo>
                      <a:lnTo>
                        <a:pt x="373" y="196"/>
                      </a:lnTo>
                      <a:lnTo>
                        <a:pt x="367" y="195"/>
                      </a:lnTo>
                      <a:lnTo>
                        <a:pt x="362" y="195"/>
                      </a:lnTo>
                      <a:lnTo>
                        <a:pt x="359" y="196"/>
                      </a:lnTo>
                      <a:lnTo>
                        <a:pt x="347" y="201"/>
                      </a:lnTo>
                      <a:lnTo>
                        <a:pt x="333" y="211"/>
                      </a:lnTo>
                      <a:lnTo>
                        <a:pt x="319" y="225"/>
                      </a:lnTo>
                      <a:lnTo>
                        <a:pt x="305" y="242"/>
                      </a:lnTo>
                      <a:lnTo>
                        <a:pt x="291" y="258"/>
                      </a:lnTo>
                      <a:lnTo>
                        <a:pt x="278" y="275"/>
                      </a:lnTo>
                      <a:lnTo>
                        <a:pt x="268" y="290"/>
                      </a:lnTo>
                      <a:lnTo>
                        <a:pt x="259" y="303"/>
                      </a:lnTo>
                      <a:lnTo>
                        <a:pt x="255" y="312"/>
                      </a:lnTo>
                      <a:lnTo>
                        <a:pt x="252" y="315"/>
                      </a:lnTo>
                      <a:lnTo>
                        <a:pt x="300" y="234"/>
                      </a:lnTo>
                      <a:lnTo>
                        <a:pt x="313" y="211"/>
                      </a:lnTo>
                      <a:lnTo>
                        <a:pt x="318" y="194"/>
                      </a:lnTo>
                      <a:lnTo>
                        <a:pt x="317" y="182"/>
                      </a:lnTo>
                      <a:lnTo>
                        <a:pt x="311" y="175"/>
                      </a:lnTo>
                      <a:lnTo>
                        <a:pt x="301" y="171"/>
                      </a:lnTo>
                      <a:lnTo>
                        <a:pt x="290" y="170"/>
                      </a:lnTo>
                      <a:lnTo>
                        <a:pt x="278" y="170"/>
                      </a:lnTo>
                      <a:lnTo>
                        <a:pt x="269" y="173"/>
                      </a:lnTo>
                      <a:lnTo>
                        <a:pt x="262" y="174"/>
                      </a:lnTo>
                      <a:lnTo>
                        <a:pt x="258" y="175"/>
                      </a:lnTo>
                      <a:lnTo>
                        <a:pt x="0" y="338"/>
                      </a:lnTo>
                      <a:lnTo>
                        <a:pt x="251" y="158"/>
                      </a:lnTo>
                      <a:lnTo>
                        <a:pt x="250" y="143"/>
                      </a:lnTo>
                      <a:lnTo>
                        <a:pt x="238" y="136"/>
                      </a:lnTo>
                      <a:lnTo>
                        <a:pt x="219" y="136"/>
                      </a:lnTo>
                      <a:lnTo>
                        <a:pt x="194" y="141"/>
                      </a:lnTo>
                      <a:lnTo>
                        <a:pt x="166" y="149"/>
                      </a:lnTo>
                      <a:lnTo>
                        <a:pt x="139" y="158"/>
                      </a:lnTo>
                      <a:lnTo>
                        <a:pt x="113" y="169"/>
                      </a:lnTo>
                      <a:lnTo>
                        <a:pt x="91" y="179"/>
                      </a:lnTo>
                      <a:lnTo>
                        <a:pt x="76" y="186"/>
                      </a:lnTo>
                      <a:lnTo>
                        <a:pt x="71" y="188"/>
                      </a:lnTo>
                      <a:lnTo>
                        <a:pt x="423" y="5"/>
                      </a:lnTo>
                      <a:lnTo>
                        <a:pt x="424" y="4"/>
                      </a:lnTo>
                      <a:lnTo>
                        <a:pt x="429" y="3"/>
                      </a:lnTo>
                      <a:lnTo>
                        <a:pt x="437" y="2"/>
                      </a:lnTo>
                      <a:lnTo>
                        <a:pt x="445" y="0"/>
                      </a:lnTo>
                      <a:lnTo>
                        <a:pt x="455" y="0"/>
                      </a:lnTo>
                      <a:lnTo>
                        <a:pt x="464" y="3"/>
                      </a:lnTo>
                      <a:lnTo>
                        <a:pt x="473" y="7"/>
                      </a:lnTo>
                      <a:lnTo>
                        <a:pt x="480" y="16"/>
                      </a:lnTo>
                      <a:lnTo>
                        <a:pt x="483" y="28"/>
                      </a:lnTo>
                      <a:lnTo>
                        <a:pt x="485" y="45"/>
                      </a:lnTo>
                      <a:lnTo>
                        <a:pt x="483" y="47"/>
                      </a:lnTo>
                      <a:lnTo>
                        <a:pt x="483" y="51"/>
                      </a:lnTo>
                      <a:lnTo>
                        <a:pt x="483" y="57"/>
                      </a:lnTo>
                      <a:lnTo>
                        <a:pt x="485" y="66"/>
                      </a:lnTo>
                      <a:lnTo>
                        <a:pt x="486" y="75"/>
                      </a:lnTo>
                      <a:lnTo>
                        <a:pt x="488" y="85"/>
                      </a:lnTo>
                      <a:lnTo>
                        <a:pt x="493" y="94"/>
                      </a:lnTo>
                      <a:lnTo>
                        <a:pt x="499" y="103"/>
                      </a:lnTo>
                      <a:lnTo>
                        <a:pt x="507" y="110"/>
                      </a:lnTo>
                      <a:lnTo>
                        <a:pt x="518" y="114"/>
                      </a:lnTo>
                      <a:lnTo>
                        <a:pt x="517" y="114"/>
                      </a:lnTo>
                      <a:close/>
                    </a:path>
                  </a:pathLst>
                </a:custGeom>
                <a:solidFill>
                  <a:srgbClr val="FF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107" name="Freeform 108"/>
                <p:cNvSpPr>
                  <a:spLocks/>
                </p:cNvSpPr>
                <p:nvPr/>
              </p:nvSpPr>
              <p:spPr bwMode="auto">
                <a:xfrm rot="2163528">
                  <a:off x="4677" y="1874"/>
                  <a:ext cx="289" cy="237"/>
                </a:xfrm>
                <a:custGeom>
                  <a:avLst/>
                  <a:gdLst>
                    <a:gd name="T0" fmla="*/ 1 w 514"/>
                    <a:gd name="T1" fmla="*/ 1 h 423"/>
                    <a:gd name="T2" fmla="*/ 1 w 514"/>
                    <a:gd name="T3" fmla="*/ 1 h 423"/>
                    <a:gd name="T4" fmla="*/ 1 w 514"/>
                    <a:gd name="T5" fmla="*/ 1 h 423"/>
                    <a:gd name="T6" fmla="*/ 1 w 514"/>
                    <a:gd name="T7" fmla="*/ 1 h 423"/>
                    <a:gd name="T8" fmla="*/ 1 w 514"/>
                    <a:gd name="T9" fmla="*/ 1 h 423"/>
                    <a:gd name="T10" fmla="*/ 1 w 514"/>
                    <a:gd name="T11" fmla="*/ 1 h 423"/>
                    <a:gd name="T12" fmla="*/ 1 w 514"/>
                    <a:gd name="T13" fmla="*/ 1 h 423"/>
                    <a:gd name="T14" fmla="*/ 1 w 514"/>
                    <a:gd name="T15" fmla="*/ 1 h 423"/>
                    <a:gd name="T16" fmla="*/ 1 w 514"/>
                    <a:gd name="T17" fmla="*/ 1 h 423"/>
                    <a:gd name="T18" fmla="*/ 1 w 514"/>
                    <a:gd name="T19" fmla="*/ 1 h 423"/>
                    <a:gd name="T20" fmla="*/ 1 w 514"/>
                    <a:gd name="T21" fmla="*/ 1 h 423"/>
                    <a:gd name="T22" fmla="*/ 1 w 514"/>
                    <a:gd name="T23" fmla="*/ 1 h 423"/>
                    <a:gd name="T24" fmla="*/ 1 w 514"/>
                    <a:gd name="T25" fmla="*/ 1 h 423"/>
                    <a:gd name="T26" fmla="*/ 1 w 514"/>
                    <a:gd name="T27" fmla="*/ 1 h 423"/>
                    <a:gd name="T28" fmla="*/ 1 w 514"/>
                    <a:gd name="T29" fmla="*/ 1 h 423"/>
                    <a:gd name="T30" fmla="*/ 1 w 514"/>
                    <a:gd name="T31" fmla="*/ 1 h 423"/>
                    <a:gd name="T32" fmla="*/ 1 w 514"/>
                    <a:gd name="T33" fmla="*/ 1 h 423"/>
                    <a:gd name="T34" fmla="*/ 1 w 514"/>
                    <a:gd name="T35" fmla="*/ 1 h 423"/>
                    <a:gd name="T36" fmla="*/ 1 w 514"/>
                    <a:gd name="T37" fmla="*/ 1 h 423"/>
                    <a:gd name="T38" fmla="*/ 1 w 514"/>
                    <a:gd name="T39" fmla="*/ 1 h 423"/>
                    <a:gd name="T40" fmla="*/ 1 w 514"/>
                    <a:gd name="T41" fmla="*/ 1 h 423"/>
                    <a:gd name="T42" fmla="*/ 1 w 514"/>
                    <a:gd name="T43" fmla="*/ 1 h 423"/>
                    <a:gd name="T44" fmla="*/ 1 w 514"/>
                    <a:gd name="T45" fmla="*/ 1 h 423"/>
                    <a:gd name="T46" fmla="*/ 1 w 514"/>
                    <a:gd name="T47" fmla="*/ 1 h 423"/>
                    <a:gd name="T48" fmla="*/ 1 w 514"/>
                    <a:gd name="T49" fmla="*/ 1 h 423"/>
                    <a:gd name="T50" fmla="*/ 1 w 514"/>
                    <a:gd name="T51" fmla="*/ 1 h 423"/>
                    <a:gd name="T52" fmla="*/ 0 w 514"/>
                    <a:gd name="T53" fmla="*/ 1 h 423"/>
                    <a:gd name="T54" fmla="*/ 1 w 514"/>
                    <a:gd name="T55" fmla="*/ 1 h 423"/>
                    <a:gd name="T56" fmla="*/ 1 w 514"/>
                    <a:gd name="T57" fmla="*/ 1 h 423"/>
                    <a:gd name="T58" fmla="*/ 1 w 514"/>
                    <a:gd name="T59" fmla="*/ 1 h 423"/>
                    <a:gd name="T60" fmla="*/ 1 w 514"/>
                    <a:gd name="T61" fmla="*/ 1 h 423"/>
                    <a:gd name="T62" fmla="*/ 1 w 514"/>
                    <a:gd name="T63" fmla="*/ 1 h 423"/>
                    <a:gd name="T64" fmla="*/ 1 w 514"/>
                    <a:gd name="T65" fmla="*/ 1 h 423"/>
                    <a:gd name="T66" fmla="*/ 1 w 514"/>
                    <a:gd name="T67" fmla="*/ 1 h 423"/>
                    <a:gd name="T68" fmla="*/ 1 w 514"/>
                    <a:gd name="T69" fmla="*/ 0 h 423"/>
                    <a:gd name="T70" fmla="*/ 1 w 514"/>
                    <a:gd name="T71" fmla="*/ 1 h 423"/>
                    <a:gd name="T72" fmla="*/ 1 w 514"/>
                    <a:gd name="T73" fmla="*/ 1 h 423"/>
                    <a:gd name="T74" fmla="*/ 1 w 514"/>
                    <a:gd name="T75" fmla="*/ 1 h 423"/>
                    <a:gd name="T76" fmla="*/ 1 w 514"/>
                    <a:gd name="T77" fmla="*/ 1 h 423"/>
                    <a:gd name="T78" fmla="*/ 1 w 514"/>
                    <a:gd name="T79" fmla="*/ 1 h 423"/>
                    <a:gd name="T80" fmla="*/ 1 w 514"/>
                    <a:gd name="T81" fmla="*/ 1 h 423"/>
                    <a:gd name="T82" fmla="*/ 1 w 514"/>
                    <a:gd name="T83" fmla="*/ 1 h 423"/>
                    <a:gd name="T84" fmla="*/ 1 w 514"/>
                    <a:gd name="T85" fmla="*/ 1 h 423"/>
                    <a:gd name="T86" fmla="*/ 1 w 514"/>
                    <a:gd name="T87" fmla="*/ 1 h 4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4" h="423">
                      <a:moveTo>
                        <a:pt x="513" y="112"/>
                      </a:moveTo>
                      <a:lnTo>
                        <a:pt x="415" y="423"/>
                      </a:lnTo>
                      <a:lnTo>
                        <a:pt x="430" y="385"/>
                      </a:lnTo>
                      <a:lnTo>
                        <a:pt x="441" y="350"/>
                      </a:lnTo>
                      <a:lnTo>
                        <a:pt x="447" y="319"/>
                      </a:lnTo>
                      <a:lnTo>
                        <a:pt x="449" y="292"/>
                      </a:lnTo>
                      <a:lnTo>
                        <a:pt x="449" y="269"/>
                      </a:lnTo>
                      <a:lnTo>
                        <a:pt x="447" y="249"/>
                      </a:lnTo>
                      <a:lnTo>
                        <a:pt x="443" y="234"/>
                      </a:lnTo>
                      <a:lnTo>
                        <a:pt x="440" y="223"/>
                      </a:lnTo>
                      <a:lnTo>
                        <a:pt x="437" y="216"/>
                      </a:lnTo>
                      <a:lnTo>
                        <a:pt x="436" y="213"/>
                      </a:lnTo>
                      <a:lnTo>
                        <a:pt x="424" y="219"/>
                      </a:lnTo>
                      <a:lnTo>
                        <a:pt x="414" y="231"/>
                      </a:lnTo>
                      <a:lnTo>
                        <a:pt x="403" y="248"/>
                      </a:lnTo>
                      <a:lnTo>
                        <a:pt x="393" y="268"/>
                      </a:lnTo>
                      <a:lnTo>
                        <a:pt x="385" y="288"/>
                      </a:lnTo>
                      <a:lnTo>
                        <a:pt x="378" y="310"/>
                      </a:lnTo>
                      <a:lnTo>
                        <a:pt x="372" y="329"/>
                      </a:lnTo>
                      <a:lnTo>
                        <a:pt x="367" y="344"/>
                      </a:lnTo>
                      <a:lnTo>
                        <a:pt x="364" y="355"/>
                      </a:lnTo>
                      <a:lnTo>
                        <a:pt x="362" y="360"/>
                      </a:lnTo>
                      <a:lnTo>
                        <a:pt x="378" y="309"/>
                      </a:lnTo>
                      <a:lnTo>
                        <a:pt x="387" y="269"/>
                      </a:lnTo>
                      <a:lnTo>
                        <a:pt x="390" y="240"/>
                      </a:lnTo>
                      <a:lnTo>
                        <a:pt x="389" y="219"/>
                      </a:lnTo>
                      <a:lnTo>
                        <a:pt x="385" y="205"/>
                      </a:lnTo>
                      <a:lnTo>
                        <a:pt x="378" y="197"/>
                      </a:lnTo>
                      <a:lnTo>
                        <a:pt x="371" y="193"/>
                      </a:lnTo>
                      <a:lnTo>
                        <a:pt x="365" y="192"/>
                      </a:lnTo>
                      <a:lnTo>
                        <a:pt x="360" y="192"/>
                      </a:lnTo>
                      <a:lnTo>
                        <a:pt x="358" y="192"/>
                      </a:lnTo>
                      <a:lnTo>
                        <a:pt x="346" y="197"/>
                      </a:lnTo>
                      <a:lnTo>
                        <a:pt x="331" y="208"/>
                      </a:lnTo>
                      <a:lnTo>
                        <a:pt x="317" y="221"/>
                      </a:lnTo>
                      <a:lnTo>
                        <a:pt x="304" y="237"/>
                      </a:lnTo>
                      <a:lnTo>
                        <a:pt x="290" y="254"/>
                      </a:lnTo>
                      <a:lnTo>
                        <a:pt x="278" y="271"/>
                      </a:lnTo>
                      <a:lnTo>
                        <a:pt x="267" y="286"/>
                      </a:lnTo>
                      <a:lnTo>
                        <a:pt x="259" y="299"/>
                      </a:lnTo>
                      <a:lnTo>
                        <a:pt x="254" y="307"/>
                      </a:lnTo>
                      <a:lnTo>
                        <a:pt x="252" y="311"/>
                      </a:lnTo>
                      <a:lnTo>
                        <a:pt x="298" y="230"/>
                      </a:lnTo>
                      <a:lnTo>
                        <a:pt x="311" y="208"/>
                      </a:lnTo>
                      <a:lnTo>
                        <a:pt x="316" y="190"/>
                      </a:lnTo>
                      <a:lnTo>
                        <a:pt x="315" y="179"/>
                      </a:lnTo>
                      <a:lnTo>
                        <a:pt x="309" y="171"/>
                      </a:lnTo>
                      <a:lnTo>
                        <a:pt x="299" y="167"/>
                      </a:lnTo>
                      <a:lnTo>
                        <a:pt x="288" y="166"/>
                      </a:lnTo>
                      <a:lnTo>
                        <a:pt x="278" y="167"/>
                      </a:lnTo>
                      <a:lnTo>
                        <a:pt x="267" y="168"/>
                      </a:lnTo>
                      <a:lnTo>
                        <a:pt x="260" y="171"/>
                      </a:lnTo>
                      <a:lnTo>
                        <a:pt x="258" y="171"/>
                      </a:lnTo>
                      <a:lnTo>
                        <a:pt x="0" y="332"/>
                      </a:lnTo>
                      <a:lnTo>
                        <a:pt x="250" y="155"/>
                      </a:lnTo>
                      <a:lnTo>
                        <a:pt x="249" y="140"/>
                      </a:lnTo>
                      <a:lnTo>
                        <a:pt x="237" y="133"/>
                      </a:lnTo>
                      <a:lnTo>
                        <a:pt x="218" y="133"/>
                      </a:lnTo>
                      <a:lnTo>
                        <a:pt x="194" y="137"/>
                      </a:lnTo>
                      <a:lnTo>
                        <a:pt x="167" y="146"/>
                      </a:lnTo>
                      <a:lnTo>
                        <a:pt x="138" y="155"/>
                      </a:lnTo>
                      <a:lnTo>
                        <a:pt x="113" y="166"/>
                      </a:lnTo>
                      <a:lnTo>
                        <a:pt x="92" y="175"/>
                      </a:lnTo>
                      <a:lnTo>
                        <a:pt x="76" y="181"/>
                      </a:lnTo>
                      <a:lnTo>
                        <a:pt x="72" y="184"/>
                      </a:lnTo>
                      <a:lnTo>
                        <a:pt x="420" y="4"/>
                      </a:lnTo>
                      <a:lnTo>
                        <a:pt x="421" y="3"/>
                      </a:lnTo>
                      <a:lnTo>
                        <a:pt x="426" y="2"/>
                      </a:lnTo>
                      <a:lnTo>
                        <a:pt x="433" y="0"/>
                      </a:lnTo>
                      <a:lnTo>
                        <a:pt x="442" y="0"/>
                      </a:lnTo>
                      <a:lnTo>
                        <a:pt x="452" y="0"/>
                      </a:lnTo>
                      <a:lnTo>
                        <a:pt x="460" y="1"/>
                      </a:lnTo>
                      <a:lnTo>
                        <a:pt x="468" y="7"/>
                      </a:lnTo>
                      <a:lnTo>
                        <a:pt x="476" y="14"/>
                      </a:lnTo>
                      <a:lnTo>
                        <a:pt x="479" y="27"/>
                      </a:lnTo>
                      <a:lnTo>
                        <a:pt x="479" y="43"/>
                      </a:lnTo>
                      <a:lnTo>
                        <a:pt x="479" y="45"/>
                      </a:lnTo>
                      <a:lnTo>
                        <a:pt x="479" y="49"/>
                      </a:lnTo>
                      <a:lnTo>
                        <a:pt x="479" y="57"/>
                      </a:lnTo>
                      <a:lnTo>
                        <a:pt x="480" y="65"/>
                      </a:lnTo>
                      <a:lnTo>
                        <a:pt x="482" y="74"/>
                      </a:lnTo>
                      <a:lnTo>
                        <a:pt x="484" y="84"/>
                      </a:lnTo>
                      <a:lnTo>
                        <a:pt x="489" y="93"/>
                      </a:lnTo>
                      <a:lnTo>
                        <a:pt x="495" y="102"/>
                      </a:lnTo>
                      <a:lnTo>
                        <a:pt x="503" y="109"/>
                      </a:lnTo>
                      <a:lnTo>
                        <a:pt x="514" y="114"/>
                      </a:lnTo>
                      <a:lnTo>
                        <a:pt x="513" y="112"/>
                      </a:lnTo>
                      <a:close/>
                    </a:path>
                  </a:pathLst>
                </a:custGeom>
                <a:solidFill>
                  <a:srgbClr val="FFD9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108" name="Freeform 109"/>
                <p:cNvSpPr>
                  <a:spLocks/>
                </p:cNvSpPr>
                <p:nvPr/>
              </p:nvSpPr>
              <p:spPr bwMode="auto">
                <a:xfrm rot="2163528">
                  <a:off x="4679" y="1874"/>
                  <a:ext cx="286" cy="235"/>
                </a:xfrm>
                <a:custGeom>
                  <a:avLst/>
                  <a:gdLst>
                    <a:gd name="T0" fmla="*/ 1 w 506"/>
                    <a:gd name="T1" fmla="*/ 1 h 418"/>
                    <a:gd name="T2" fmla="*/ 1 w 506"/>
                    <a:gd name="T3" fmla="*/ 1 h 418"/>
                    <a:gd name="T4" fmla="*/ 1 w 506"/>
                    <a:gd name="T5" fmla="*/ 1 h 418"/>
                    <a:gd name="T6" fmla="*/ 1 w 506"/>
                    <a:gd name="T7" fmla="*/ 1 h 418"/>
                    <a:gd name="T8" fmla="*/ 1 w 506"/>
                    <a:gd name="T9" fmla="*/ 1 h 418"/>
                    <a:gd name="T10" fmla="*/ 1 w 506"/>
                    <a:gd name="T11" fmla="*/ 1 h 418"/>
                    <a:gd name="T12" fmla="*/ 1 w 506"/>
                    <a:gd name="T13" fmla="*/ 1 h 418"/>
                    <a:gd name="T14" fmla="*/ 1 w 506"/>
                    <a:gd name="T15" fmla="*/ 1 h 418"/>
                    <a:gd name="T16" fmla="*/ 1 w 506"/>
                    <a:gd name="T17" fmla="*/ 1 h 418"/>
                    <a:gd name="T18" fmla="*/ 1 w 506"/>
                    <a:gd name="T19" fmla="*/ 1 h 418"/>
                    <a:gd name="T20" fmla="*/ 1 w 506"/>
                    <a:gd name="T21" fmla="*/ 1 h 418"/>
                    <a:gd name="T22" fmla="*/ 1 w 506"/>
                    <a:gd name="T23" fmla="*/ 1 h 418"/>
                    <a:gd name="T24" fmla="*/ 1 w 506"/>
                    <a:gd name="T25" fmla="*/ 1 h 418"/>
                    <a:gd name="T26" fmla="*/ 1 w 506"/>
                    <a:gd name="T27" fmla="*/ 1 h 418"/>
                    <a:gd name="T28" fmla="*/ 1 w 506"/>
                    <a:gd name="T29" fmla="*/ 1 h 418"/>
                    <a:gd name="T30" fmla="*/ 1 w 506"/>
                    <a:gd name="T31" fmla="*/ 1 h 418"/>
                    <a:gd name="T32" fmla="*/ 1 w 506"/>
                    <a:gd name="T33" fmla="*/ 1 h 418"/>
                    <a:gd name="T34" fmla="*/ 1 w 506"/>
                    <a:gd name="T35" fmla="*/ 1 h 418"/>
                    <a:gd name="T36" fmla="*/ 1 w 506"/>
                    <a:gd name="T37" fmla="*/ 1 h 418"/>
                    <a:gd name="T38" fmla="*/ 1 w 506"/>
                    <a:gd name="T39" fmla="*/ 1 h 418"/>
                    <a:gd name="T40" fmla="*/ 1 w 506"/>
                    <a:gd name="T41" fmla="*/ 1 h 418"/>
                    <a:gd name="T42" fmla="*/ 1 w 506"/>
                    <a:gd name="T43" fmla="*/ 1 h 418"/>
                    <a:gd name="T44" fmla="*/ 1 w 506"/>
                    <a:gd name="T45" fmla="*/ 1 h 418"/>
                    <a:gd name="T46" fmla="*/ 1 w 506"/>
                    <a:gd name="T47" fmla="*/ 1 h 418"/>
                    <a:gd name="T48" fmla="*/ 1 w 506"/>
                    <a:gd name="T49" fmla="*/ 1 h 418"/>
                    <a:gd name="T50" fmla="*/ 1 w 506"/>
                    <a:gd name="T51" fmla="*/ 1 h 418"/>
                    <a:gd name="T52" fmla="*/ 0 w 506"/>
                    <a:gd name="T53" fmla="*/ 1 h 418"/>
                    <a:gd name="T54" fmla="*/ 1 w 506"/>
                    <a:gd name="T55" fmla="*/ 1 h 418"/>
                    <a:gd name="T56" fmla="*/ 1 w 506"/>
                    <a:gd name="T57" fmla="*/ 1 h 418"/>
                    <a:gd name="T58" fmla="*/ 1 w 506"/>
                    <a:gd name="T59" fmla="*/ 1 h 418"/>
                    <a:gd name="T60" fmla="*/ 1 w 506"/>
                    <a:gd name="T61" fmla="*/ 1 h 418"/>
                    <a:gd name="T62" fmla="*/ 1 w 506"/>
                    <a:gd name="T63" fmla="*/ 1 h 418"/>
                    <a:gd name="T64" fmla="*/ 1 w 506"/>
                    <a:gd name="T65" fmla="*/ 1 h 418"/>
                    <a:gd name="T66" fmla="*/ 1 w 506"/>
                    <a:gd name="T67" fmla="*/ 1 h 418"/>
                    <a:gd name="T68" fmla="*/ 1 w 506"/>
                    <a:gd name="T69" fmla="*/ 0 h 418"/>
                    <a:gd name="T70" fmla="*/ 1 w 506"/>
                    <a:gd name="T71" fmla="*/ 1 h 418"/>
                    <a:gd name="T72" fmla="*/ 1 w 506"/>
                    <a:gd name="T73" fmla="*/ 1 h 418"/>
                    <a:gd name="T74" fmla="*/ 1 w 506"/>
                    <a:gd name="T75" fmla="*/ 1 h 418"/>
                    <a:gd name="T76" fmla="*/ 1 w 506"/>
                    <a:gd name="T77" fmla="*/ 1 h 418"/>
                    <a:gd name="T78" fmla="*/ 1 w 506"/>
                    <a:gd name="T79" fmla="*/ 1 h 418"/>
                    <a:gd name="T80" fmla="*/ 1 w 506"/>
                    <a:gd name="T81" fmla="*/ 1 h 418"/>
                    <a:gd name="T82" fmla="*/ 1 w 506"/>
                    <a:gd name="T83" fmla="*/ 1 h 418"/>
                    <a:gd name="T84" fmla="*/ 1 w 506"/>
                    <a:gd name="T85" fmla="*/ 1 h 4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6" h="418">
                      <a:moveTo>
                        <a:pt x="506" y="114"/>
                      </a:moveTo>
                      <a:lnTo>
                        <a:pt x="410" y="418"/>
                      </a:lnTo>
                      <a:lnTo>
                        <a:pt x="425" y="381"/>
                      </a:lnTo>
                      <a:lnTo>
                        <a:pt x="436" y="348"/>
                      </a:lnTo>
                      <a:lnTo>
                        <a:pt x="442" y="317"/>
                      </a:lnTo>
                      <a:lnTo>
                        <a:pt x="444" y="290"/>
                      </a:lnTo>
                      <a:lnTo>
                        <a:pt x="444" y="267"/>
                      </a:lnTo>
                      <a:lnTo>
                        <a:pt x="442" y="247"/>
                      </a:lnTo>
                      <a:lnTo>
                        <a:pt x="438" y="231"/>
                      </a:lnTo>
                      <a:lnTo>
                        <a:pt x="435" y="221"/>
                      </a:lnTo>
                      <a:lnTo>
                        <a:pt x="432" y="213"/>
                      </a:lnTo>
                      <a:lnTo>
                        <a:pt x="431" y="211"/>
                      </a:lnTo>
                      <a:lnTo>
                        <a:pt x="421" y="217"/>
                      </a:lnTo>
                      <a:lnTo>
                        <a:pt x="409" y="229"/>
                      </a:lnTo>
                      <a:lnTo>
                        <a:pt x="399" y="246"/>
                      </a:lnTo>
                      <a:lnTo>
                        <a:pt x="390" y="266"/>
                      </a:lnTo>
                      <a:lnTo>
                        <a:pt x="381" y="286"/>
                      </a:lnTo>
                      <a:lnTo>
                        <a:pt x="373" y="307"/>
                      </a:lnTo>
                      <a:lnTo>
                        <a:pt x="367" y="326"/>
                      </a:lnTo>
                      <a:lnTo>
                        <a:pt x="362" y="342"/>
                      </a:lnTo>
                      <a:lnTo>
                        <a:pt x="360" y="353"/>
                      </a:lnTo>
                      <a:lnTo>
                        <a:pt x="359" y="356"/>
                      </a:lnTo>
                      <a:lnTo>
                        <a:pt x="374" y="306"/>
                      </a:lnTo>
                      <a:lnTo>
                        <a:pt x="382" y="267"/>
                      </a:lnTo>
                      <a:lnTo>
                        <a:pt x="386" y="237"/>
                      </a:lnTo>
                      <a:lnTo>
                        <a:pt x="385" y="217"/>
                      </a:lnTo>
                      <a:lnTo>
                        <a:pt x="380" y="203"/>
                      </a:lnTo>
                      <a:lnTo>
                        <a:pt x="374" y="194"/>
                      </a:lnTo>
                      <a:lnTo>
                        <a:pt x="367" y="191"/>
                      </a:lnTo>
                      <a:lnTo>
                        <a:pt x="360" y="190"/>
                      </a:lnTo>
                      <a:lnTo>
                        <a:pt x="355" y="190"/>
                      </a:lnTo>
                      <a:lnTo>
                        <a:pt x="354" y="191"/>
                      </a:lnTo>
                      <a:lnTo>
                        <a:pt x="341" y="196"/>
                      </a:lnTo>
                      <a:lnTo>
                        <a:pt x="328" y="205"/>
                      </a:lnTo>
                      <a:lnTo>
                        <a:pt x="314" y="219"/>
                      </a:lnTo>
                      <a:lnTo>
                        <a:pt x="300" y="235"/>
                      </a:lnTo>
                      <a:lnTo>
                        <a:pt x="287" y="252"/>
                      </a:lnTo>
                      <a:lnTo>
                        <a:pt x="274" y="268"/>
                      </a:lnTo>
                      <a:lnTo>
                        <a:pt x="264" y="284"/>
                      </a:lnTo>
                      <a:lnTo>
                        <a:pt x="256" y="297"/>
                      </a:lnTo>
                      <a:lnTo>
                        <a:pt x="250" y="305"/>
                      </a:lnTo>
                      <a:lnTo>
                        <a:pt x="249" y="307"/>
                      </a:lnTo>
                      <a:lnTo>
                        <a:pt x="295" y="228"/>
                      </a:lnTo>
                      <a:lnTo>
                        <a:pt x="307" y="205"/>
                      </a:lnTo>
                      <a:lnTo>
                        <a:pt x="313" y="189"/>
                      </a:lnTo>
                      <a:lnTo>
                        <a:pt x="311" y="177"/>
                      </a:lnTo>
                      <a:lnTo>
                        <a:pt x="305" y="169"/>
                      </a:lnTo>
                      <a:lnTo>
                        <a:pt x="297" y="166"/>
                      </a:lnTo>
                      <a:lnTo>
                        <a:pt x="285" y="165"/>
                      </a:lnTo>
                      <a:lnTo>
                        <a:pt x="274" y="166"/>
                      </a:lnTo>
                      <a:lnTo>
                        <a:pt x="264" y="167"/>
                      </a:lnTo>
                      <a:lnTo>
                        <a:pt x="257" y="168"/>
                      </a:lnTo>
                      <a:lnTo>
                        <a:pt x="255" y="169"/>
                      </a:lnTo>
                      <a:lnTo>
                        <a:pt x="0" y="330"/>
                      </a:lnTo>
                      <a:lnTo>
                        <a:pt x="247" y="154"/>
                      </a:lnTo>
                      <a:lnTo>
                        <a:pt x="245" y="139"/>
                      </a:lnTo>
                      <a:lnTo>
                        <a:pt x="235" y="131"/>
                      </a:lnTo>
                      <a:lnTo>
                        <a:pt x="216" y="131"/>
                      </a:lnTo>
                      <a:lnTo>
                        <a:pt x="192" y="136"/>
                      </a:lnTo>
                      <a:lnTo>
                        <a:pt x="164" y="145"/>
                      </a:lnTo>
                      <a:lnTo>
                        <a:pt x="137" y="154"/>
                      </a:lnTo>
                      <a:lnTo>
                        <a:pt x="112" y="165"/>
                      </a:lnTo>
                      <a:lnTo>
                        <a:pt x="90" y="173"/>
                      </a:lnTo>
                      <a:lnTo>
                        <a:pt x="76" y="180"/>
                      </a:lnTo>
                      <a:lnTo>
                        <a:pt x="70" y="183"/>
                      </a:lnTo>
                      <a:lnTo>
                        <a:pt x="415" y="5"/>
                      </a:lnTo>
                      <a:lnTo>
                        <a:pt x="416" y="4"/>
                      </a:lnTo>
                      <a:lnTo>
                        <a:pt x="421" y="3"/>
                      </a:lnTo>
                      <a:lnTo>
                        <a:pt x="428" y="1"/>
                      </a:lnTo>
                      <a:lnTo>
                        <a:pt x="436" y="0"/>
                      </a:lnTo>
                      <a:lnTo>
                        <a:pt x="446" y="1"/>
                      </a:lnTo>
                      <a:lnTo>
                        <a:pt x="454" y="2"/>
                      </a:lnTo>
                      <a:lnTo>
                        <a:pt x="462" y="7"/>
                      </a:lnTo>
                      <a:lnTo>
                        <a:pt x="468" y="15"/>
                      </a:lnTo>
                      <a:lnTo>
                        <a:pt x="473" y="27"/>
                      </a:lnTo>
                      <a:lnTo>
                        <a:pt x="473" y="45"/>
                      </a:lnTo>
                      <a:lnTo>
                        <a:pt x="473" y="46"/>
                      </a:lnTo>
                      <a:lnTo>
                        <a:pt x="473" y="51"/>
                      </a:lnTo>
                      <a:lnTo>
                        <a:pt x="473" y="57"/>
                      </a:lnTo>
                      <a:lnTo>
                        <a:pt x="474" y="65"/>
                      </a:lnTo>
                      <a:lnTo>
                        <a:pt x="475" y="74"/>
                      </a:lnTo>
                      <a:lnTo>
                        <a:pt x="478" y="84"/>
                      </a:lnTo>
                      <a:lnTo>
                        <a:pt x="482" y="93"/>
                      </a:lnTo>
                      <a:lnTo>
                        <a:pt x="488" y="102"/>
                      </a:lnTo>
                      <a:lnTo>
                        <a:pt x="497" y="109"/>
                      </a:lnTo>
                      <a:lnTo>
                        <a:pt x="506" y="114"/>
                      </a:lnTo>
                      <a:close/>
                    </a:path>
                  </a:pathLst>
                </a:custGeom>
                <a:solidFill>
                  <a:srgbClr val="FFDC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109" name="Freeform 110"/>
                <p:cNvSpPr>
                  <a:spLocks/>
                </p:cNvSpPr>
                <p:nvPr/>
              </p:nvSpPr>
              <p:spPr bwMode="auto">
                <a:xfrm rot="2163528">
                  <a:off x="4682" y="1875"/>
                  <a:ext cx="283" cy="233"/>
                </a:xfrm>
                <a:custGeom>
                  <a:avLst/>
                  <a:gdLst>
                    <a:gd name="T0" fmla="*/ 1 w 500"/>
                    <a:gd name="T1" fmla="*/ 1 h 413"/>
                    <a:gd name="T2" fmla="*/ 1 w 500"/>
                    <a:gd name="T3" fmla="*/ 1 h 413"/>
                    <a:gd name="T4" fmla="*/ 1 w 500"/>
                    <a:gd name="T5" fmla="*/ 1 h 413"/>
                    <a:gd name="T6" fmla="*/ 1 w 500"/>
                    <a:gd name="T7" fmla="*/ 1 h 413"/>
                    <a:gd name="T8" fmla="*/ 1 w 500"/>
                    <a:gd name="T9" fmla="*/ 1 h 413"/>
                    <a:gd name="T10" fmla="*/ 1 w 500"/>
                    <a:gd name="T11" fmla="*/ 1 h 413"/>
                    <a:gd name="T12" fmla="*/ 1 w 500"/>
                    <a:gd name="T13" fmla="*/ 1 h 413"/>
                    <a:gd name="T14" fmla="*/ 1 w 500"/>
                    <a:gd name="T15" fmla="*/ 1 h 413"/>
                    <a:gd name="T16" fmla="*/ 1 w 500"/>
                    <a:gd name="T17" fmla="*/ 1 h 413"/>
                    <a:gd name="T18" fmla="*/ 1 w 500"/>
                    <a:gd name="T19" fmla="*/ 1 h 413"/>
                    <a:gd name="T20" fmla="*/ 1 w 500"/>
                    <a:gd name="T21" fmla="*/ 1 h 413"/>
                    <a:gd name="T22" fmla="*/ 1 w 500"/>
                    <a:gd name="T23" fmla="*/ 1 h 413"/>
                    <a:gd name="T24" fmla="*/ 1 w 500"/>
                    <a:gd name="T25" fmla="*/ 1 h 413"/>
                    <a:gd name="T26" fmla="*/ 1 w 500"/>
                    <a:gd name="T27" fmla="*/ 1 h 413"/>
                    <a:gd name="T28" fmla="*/ 1 w 500"/>
                    <a:gd name="T29" fmla="*/ 1 h 413"/>
                    <a:gd name="T30" fmla="*/ 1 w 500"/>
                    <a:gd name="T31" fmla="*/ 1 h 413"/>
                    <a:gd name="T32" fmla="*/ 1 w 500"/>
                    <a:gd name="T33" fmla="*/ 1 h 413"/>
                    <a:gd name="T34" fmla="*/ 1 w 500"/>
                    <a:gd name="T35" fmla="*/ 1 h 413"/>
                    <a:gd name="T36" fmla="*/ 1 w 500"/>
                    <a:gd name="T37" fmla="*/ 1 h 413"/>
                    <a:gd name="T38" fmla="*/ 1 w 500"/>
                    <a:gd name="T39" fmla="*/ 1 h 413"/>
                    <a:gd name="T40" fmla="*/ 1 w 500"/>
                    <a:gd name="T41" fmla="*/ 1 h 413"/>
                    <a:gd name="T42" fmla="*/ 1 w 500"/>
                    <a:gd name="T43" fmla="*/ 1 h 413"/>
                    <a:gd name="T44" fmla="*/ 1 w 500"/>
                    <a:gd name="T45" fmla="*/ 1 h 413"/>
                    <a:gd name="T46" fmla="*/ 1 w 500"/>
                    <a:gd name="T47" fmla="*/ 1 h 413"/>
                    <a:gd name="T48" fmla="*/ 1 w 500"/>
                    <a:gd name="T49" fmla="*/ 1 h 413"/>
                    <a:gd name="T50" fmla="*/ 1 w 500"/>
                    <a:gd name="T51" fmla="*/ 1 h 413"/>
                    <a:gd name="T52" fmla="*/ 0 w 500"/>
                    <a:gd name="T53" fmla="*/ 1 h 413"/>
                    <a:gd name="T54" fmla="*/ 1 w 500"/>
                    <a:gd name="T55" fmla="*/ 1 h 413"/>
                    <a:gd name="T56" fmla="*/ 1 w 500"/>
                    <a:gd name="T57" fmla="*/ 1 h 413"/>
                    <a:gd name="T58" fmla="*/ 1 w 500"/>
                    <a:gd name="T59" fmla="*/ 1 h 413"/>
                    <a:gd name="T60" fmla="*/ 1 w 500"/>
                    <a:gd name="T61" fmla="*/ 1 h 413"/>
                    <a:gd name="T62" fmla="*/ 1 w 500"/>
                    <a:gd name="T63" fmla="*/ 1 h 413"/>
                    <a:gd name="T64" fmla="*/ 1 w 500"/>
                    <a:gd name="T65" fmla="*/ 1 h 413"/>
                    <a:gd name="T66" fmla="*/ 1 w 500"/>
                    <a:gd name="T67" fmla="*/ 1 h 413"/>
                    <a:gd name="T68" fmla="*/ 1 w 500"/>
                    <a:gd name="T69" fmla="*/ 0 h 413"/>
                    <a:gd name="T70" fmla="*/ 1 w 500"/>
                    <a:gd name="T71" fmla="*/ 1 h 413"/>
                    <a:gd name="T72" fmla="*/ 1 w 500"/>
                    <a:gd name="T73" fmla="*/ 1 h 413"/>
                    <a:gd name="T74" fmla="*/ 1 w 500"/>
                    <a:gd name="T75" fmla="*/ 1 h 413"/>
                    <a:gd name="T76" fmla="*/ 1 w 500"/>
                    <a:gd name="T77" fmla="*/ 1 h 413"/>
                    <a:gd name="T78" fmla="*/ 1 w 500"/>
                    <a:gd name="T79" fmla="*/ 1 h 413"/>
                    <a:gd name="T80" fmla="*/ 1 w 500"/>
                    <a:gd name="T81" fmla="*/ 1 h 413"/>
                    <a:gd name="T82" fmla="*/ 1 w 500"/>
                    <a:gd name="T83" fmla="*/ 1 h 413"/>
                    <a:gd name="T84" fmla="*/ 1 w 500"/>
                    <a:gd name="T85" fmla="*/ 1 h 4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0" h="413">
                      <a:moveTo>
                        <a:pt x="500" y="113"/>
                      </a:moveTo>
                      <a:lnTo>
                        <a:pt x="406" y="413"/>
                      </a:lnTo>
                      <a:lnTo>
                        <a:pt x="421" y="377"/>
                      </a:lnTo>
                      <a:lnTo>
                        <a:pt x="431" y="343"/>
                      </a:lnTo>
                      <a:lnTo>
                        <a:pt x="437" y="312"/>
                      </a:lnTo>
                      <a:lnTo>
                        <a:pt x="439" y="286"/>
                      </a:lnTo>
                      <a:lnTo>
                        <a:pt x="439" y="262"/>
                      </a:lnTo>
                      <a:lnTo>
                        <a:pt x="437" y="243"/>
                      </a:lnTo>
                      <a:lnTo>
                        <a:pt x="433" y="229"/>
                      </a:lnTo>
                      <a:lnTo>
                        <a:pt x="431" y="217"/>
                      </a:lnTo>
                      <a:lnTo>
                        <a:pt x="427" y="211"/>
                      </a:lnTo>
                      <a:lnTo>
                        <a:pt x="426" y="209"/>
                      </a:lnTo>
                      <a:lnTo>
                        <a:pt x="416" y="214"/>
                      </a:lnTo>
                      <a:lnTo>
                        <a:pt x="405" y="226"/>
                      </a:lnTo>
                      <a:lnTo>
                        <a:pt x="394" y="242"/>
                      </a:lnTo>
                      <a:lnTo>
                        <a:pt x="385" y="262"/>
                      </a:lnTo>
                      <a:lnTo>
                        <a:pt x="376" y="283"/>
                      </a:lnTo>
                      <a:lnTo>
                        <a:pt x="369" y="303"/>
                      </a:lnTo>
                      <a:lnTo>
                        <a:pt x="363" y="322"/>
                      </a:lnTo>
                      <a:lnTo>
                        <a:pt x="358" y="337"/>
                      </a:lnTo>
                      <a:lnTo>
                        <a:pt x="356" y="348"/>
                      </a:lnTo>
                      <a:lnTo>
                        <a:pt x="355" y="352"/>
                      </a:lnTo>
                      <a:lnTo>
                        <a:pt x="370" y="302"/>
                      </a:lnTo>
                      <a:lnTo>
                        <a:pt x="379" y="264"/>
                      </a:lnTo>
                      <a:lnTo>
                        <a:pt x="382" y="235"/>
                      </a:lnTo>
                      <a:lnTo>
                        <a:pt x="381" y="214"/>
                      </a:lnTo>
                      <a:lnTo>
                        <a:pt x="376" y="201"/>
                      </a:lnTo>
                      <a:lnTo>
                        <a:pt x="370" y="192"/>
                      </a:lnTo>
                      <a:lnTo>
                        <a:pt x="363" y="189"/>
                      </a:lnTo>
                      <a:lnTo>
                        <a:pt x="356" y="188"/>
                      </a:lnTo>
                      <a:lnTo>
                        <a:pt x="351" y="188"/>
                      </a:lnTo>
                      <a:lnTo>
                        <a:pt x="350" y="188"/>
                      </a:lnTo>
                      <a:lnTo>
                        <a:pt x="337" y="192"/>
                      </a:lnTo>
                      <a:lnTo>
                        <a:pt x="324" y="203"/>
                      </a:lnTo>
                      <a:lnTo>
                        <a:pt x="311" y="216"/>
                      </a:lnTo>
                      <a:lnTo>
                        <a:pt x="296" y="231"/>
                      </a:lnTo>
                      <a:lnTo>
                        <a:pt x="283" y="248"/>
                      </a:lnTo>
                      <a:lnTo>
                        <a:pt x="271" y="265"/>
                      </a:lnTo>
                      <a:lnTo>
                        <a:pt x="261" y="280"/>
                      </a:lnTo>
                      <a:lnTo>
                        <a:pt x="252" y="292"/>
                      </a:lnTo>
                      <a:lnTo>
                        <a:pt x="248" y="300"/>
                      </a:lnTo>
                      <a:lnTo>
                        <a:pt x="245" y="304"/>
                      </a:lnTo>
                      <a:lnTo>
                        <a:pt x="292" y="224"/>
                      </a:lnTo>
                      <a:lnTo>
                        <a:pt x="305" y="202"/>
                      </a:lnTo>
                      <a:lnTo>
                        <a:pt x="309" y="185"/>
                      </a:lnTo>
                      <a:lnTo>
                        <a:pt x="308" y="174"/>
                      </a:lnTo>
                      <a:lnTo>
                        <a:pt x="302" y="167"/>
                      </a:lnTo>
                      <a:lnTo>
                        <a:pt x="293" y="164"/>
                      </a:lnTo>
                      <a:lnTo>
                        <a:pt x="282" y="163"/>
                      </a:lnTo>
                      <a:lnTo>
                        <a:pt x="271" y="163"/>
                      </a:lnTo>
                      <a:lnTo>
                        <a:pt x="261" y="165"/>
                      </a:lnTo>
                      <a:lnTo>
                        <a:pt x="255" y="166"/>
                      </a:lnTo>
                      <a:lnTo>
                        <a:pt x="251" y="167"/>
                      </a:lnTo>
                      <a:lnTo>
                        <a:pt x="0" y="325"/>
                      </a:lnTo>
                      <a:lnTo>
                        <a:pt x="244" y="152"/>
                      </a:lnTo>
                      <a:lnTo>
                        <a:pt x="243" y="136"/>
                      </a:lnTo>
                      <a:lnTo>
                        <a:pt x="232" y="129"/>
                      </a:lnTo>
                      <a:lnTo>
                        <a:pt x="213" y="129"/>
                      </a:lnTo>
                      <a:lnTo>
                        <a:pt x="189" y="134"/>
                      </a:lnTo>
                      <a:lnTo>
                        <a:pt x="163" y="141"/>
                      </a:lnTo>
                      <a:lnTo>
                        <a:pt x="136" y="152"/>
                      </a:lnTo>
                      <a:lnTo>
                        <a:pt x="109" y="161"/>
                      </a:lnTo>
                      <a:lnTo>
                        <a:pt x="89" y="171"/>
                      </a:lnTo>
                      <a:lnTo>
                        <a:pt x="75" y="178"/>
                      </a:lnTo>
                      <a:lnTo>
                        <a:pt x="69" y="180"/>
                      </a:lnTo>
                      <a:lnTo>
                        <a:pt x="410" y="4"/>
                      </a:lnTo>
                      <a:lnTo>
                        <a:pt x="411" y="4"/>
                      </a:lnTo>
                      <a:lnTo>
                        <a:pt x="416" y="3"/>
                      </a:lnTo>
                      <a:lnTo>
                        <a:pt x="423" y="1"/>
                      </a:lnTo>
                      <a:lnTo>
                        <a:pt x="431" y="0"/>
                      </a:lnTo>
                      <a:lnTo>
                        <a:pt x="439" y="0"/>
                      </a:lnTo>
                      <a:lnTo>
                        <a:pt x="449" y="2"/>
                      </a:lnTo>
                      <a:lnTo>
                        <a:pt x="456" y="7"/>
                      </a:lnTo>
                      <a:lnTo>
                        <a:pt x="462" y="15"/>
                      </a:lnTo>
                      <a:lnTo>
                        <a:pt x="466" y="27"/>
                      </a:lnTo>
                      <a:lnTo>
                        <a:pt x="467" y="44"/>
                      </a:lnTo>
                      <a:lnTo>
                        <a:pt x="467" y="46"/>
                      </a:lnTo>
                      <a:lnTo>
                        <a:pt x="467" y="50"/>
                      </a:lnTo>
                      <a:lnTo>
                        <a:pt x="467" y="57"/>
                      </a:lnTo>
                      <a:lnTo>
                        <a:pt x="467" y="65"/>
                      </a:lnTo>
                      <a:lnTo>
                        <a:pt x="469" y="73"/>
                      </a:lnTo>
                      <a:lnTo>
                        <a:pt x="472" y="84"/>
                      </a:lnTo>
                      <a:lnTo>
                        <a:pt x="476" y="92"/>
                      </a:lnTo>
                      <a:lnTo>
                        <a:pt x="482" y="101"/>
                      </a:lnTo>
                      <a:lnTo>
                        <a:pt x="491" y="108"/>
                      </a:lnTo>
                      <a:lnTo>
                        <a:pt x="500" y="113"/>
                      </a:lnTo>
                      <a:close/>
                    </a:path>
                  </a:pathLst>
                </a:custGeom>
                <a:solidFill>
                  <a:srgbClr val="FFD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110" name="Freeform 111"/>
                <p:cNvSpPr>
                  <a:spLocks/>
                </p:cNvSpPr>
                <p:nvPr/>
              </p:nvSpPr>
              <p:spPr bwMode="auto">
                <a:xfrm rot="2163528">
                  <a:off x="4686" y="1877"/>
                  <a:ext cx="278" cy="229"/>
                </a:xfrm>
                <a:custGeom>
                  <a:avLst/>
                  <a:gdLst>
                    <a:gd name="T0" fmla="*/ 1 w 496"/>
                    <a:gd name="T1" fmla="*/ 1 h 409"/>
                    <a:gd name="T2" fmla="*/ 1 w 496"/>
                    <a:gd name="T3" fmla="*/ 1 h 409"/>
                    <a:gd name="T4" fmla="*/ 1 w 496"/>
                    <a:gd name="T5" fmla="*/ 1 h 409"/>
                    <a:gd name="T6" fmla="*/ 1 w 496"/>
                    <a:gd name="T7" fmla="*/ 1 h 409"/>
                    <a:gd name="T8" fmla="*/ 1 w 496"/>
                    <a:gd name="T9" fmla="*/ 1 h 409"/>
                    <a:gd name="T10" fmla="*/ 1 w 496"/>
                    <a:gd name="T11" fmla="*/ 1 h 409"/>
                    <a:gd name="T12" fmla="*/ 1 w 496"/>
                    <a:gd name="T13" fmla="*/ 1 h 409"/>
                    <a:gd name="T14" fmla="*/ 1 w 496"/>
                    <a:gd name="T15" fmla="*/ 1 h 409"/>
                    <a:gd name="T16" fmla="*/ 1 w 496"/>
                    <a:gd name="T17" fmla="*/ 1 h 409"/>
                    <a:gd name="T18" fmla="*/ 1 w 496"/>
                    <a:gd name="T19" fmla="*/ 1 h 409"/>
                    <a:gd name="T20" fmla="*/ 1 w 496"/>
                    <a:gd name="T21" fmla="*/ 1 h 409"/>
                    <a:gd name="T22" fmla="*/ 1 w 496"/>
                    <a:gd name="T23" fmla="*/ 1 h 409"/>
                    <a:gd name="T24" fmla="*/ 1 w 496"/>
                    <a:gd name="T25" fmla="*/ 1 h 409"/>
                    <a:gd name="T26" fmla="*/ 1 w 496"/>
                    <a:gd name="T27" fmla="*/ 1 h 409"/>
                    <a:gd name="T28" fmla="*/ 1 w 496"/>
                    <a:gd name="T29" fmla="*/ 1 h 409"/>
                    <a:gd name="T30" fmla="*/ 1 w 496"/>
                    <a:gd name="T31" fmla="*/ 1 h 409"/>
                    <a:gd name="T32" fmla="*/ 1 w 496"/>
                    <a:gd name="T33" fmla="*/ 1 h 409"/>
                    <a:gd name="T34" fmla="*/ 1 w 496"/>
                    <a:gd name="T35" fmla="*/ 1 h 409"/>
                    <a:gd name="T36" fmla="*/ 1 w 496"/>
                    <a:gd name="T37" fmla="*/ 1 h 409"/>
                    <a:gd name="T38" fmla="*/ 1 w 496"/>
                    <a:gd name="T39" fmla="*/ 1 h 409"/>
                    <a:gd name="T40" fmla="*/ 1 w 496"/>
                    <a:gd name="T41" fmla="*/ 1 h 409"/>
                    <a:gd name="T42" fmla="*/ 1 w 496"/>
                    <a:gd name="T43" fmla="*/ 1 h 409"/>
                    <a:gd name="T44" fmla="*/ 1 w 496"/>
                    <a:gd name="T45" fmla="*/ 1 h 409"/>
                    <a:gd name="T46" fmla="*/ 1 w 496"/>
                    <a:gd name="T47" fmla="*/ 1 h 409"/>
                    <a:gd name="T48" fmla="*/ 1 w 496"/>
                    <a:gd name="T49" fmla="*/ 1 h 409"/>
                    <a:gd name="T50" fmla="*/ 1 w 496"/>
                    <a:gd name="T51" fmla="*/ 1 h 409"/>
                    <a:gd name="T52" fmla="*/ 0 w 496"/>
                    <a:gd name="T53" fmla="*/ 1 h 409"/>
                    <a:gd name="T54" fmla="*/ 1 w 496"/>
                    <a:gd name="T55" fmla="*/ 1 h 409"/>
                    <a:gd name="T56" fmla="*/ 1 w 496"/>
                    <a:gd name="T57" fmla="*/ 1 h 409"/>
                    <a:gd name="T58" fmla="*/ 1 w 496"/>
                    <a:gd name="T59" fmla="*/ 1 h 409"/>
                    <a:gd name="T60" fmla="*/ 1 w 496"/>
                    <a:gd name="T61" fmla="*/ 1 h 409"/>
                    <a:gd name="T62" fmla="*/ 1 w 496"/>
                    <a:gd name="T63" fmla="*/ 1 h 409"/>
                    <a:gd name="T64" fmla="*/ 1 w 496"/>
                    <a:gd name="T65" fmla="*/ 1 h 409"/>
                    <a:gd name="T66" fmla="*/ 1 w 496"/>
                    <a:gd name="T67" fmla="*/ 1 h 409"/>
                    <a:gd name="T68" fmla="*/ 1 w 496"/>
                    <a:gd name="T69" fmla="*/ 0 h 409"/>
                    <a:gd name="T70" fmla="*/ 1 w 496"/>
                    <a:gd name="T71" fmla="*/ 1 h 409"/>
                    <a:gd name="T72" fmla="*/ 1 w 496"/>
                    <a:gd name="T73" fmla="*/ 1 h 409"/>
                    <a:gd name="T74" fmla="*/ 1 w 496"/>
                    <a:gd name="T75" fmla="*/ 1 h 409"/>
                    <a:gd name="T76" fmla="*/ 1 w 496"/>
                    <a:gd name="T77" fmla="*/ 1 h 409"/>
                    <a:gd name="T78" fmla="*/ 1 w 496"/>
                    <a:gd name="T79" fmla="*/ 1 h 409"/>
                    <a:gd name="T80" fmla="*/ 1 w 496"/>
                    <a:gd name="T81" fmla="*/ 1 h 409"/>
                    <a:gd name="T82" fmla="*/ 1 w 496"/>
                    <a:gd name="T83" fmla="*/ 1 h 409"/>
                    <a:gd name="T84" fmla="*/ 1 w 496"/>
                    <a:gd name="T85" fmla="*/ 1 h 409"/>
                    <a:gd name="T86" fmla="*/ 1 w 496"/>
                    <a:gd name="T87" fmla="*/ 1 h 4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96" h="409">
                      <a:moveTo>
                        <a:pt x="496" y="112"/>
                      </a:moveTo>
                      <a:lnTo>
                        <a:pt x="403" y="409"/>
                      </a:lnTo>
                      <a:lnTo>
                        <a:pt x="418" y="372"/>
                      </a:lnTo>
                      <a:lnTo>
                        <a:pt x="429" y="339"/>
                      </a:lnTo>
                      <a:lnTo>
                        <a:pt x="435" y="309"/>
                      </a:lnTo>
                      <a:lnTo>
                        <a:pt x="438" y="283"/>
                      </a:lnTo>
                      <a:lnTo>
                        <a:pt x="436" y="259"/>
                      </a:lnTo>
                      <a:lnTo>
                        <a:pt x="434" y="240"/>
                      </a:lnTo>
                      <a:lnTo>
                        <a:pt x="432" y="226"/>
                      </a:lnTo>
                      <a:lnTo>
                        <a:pt x="428" y="215"/>
                      </a:lnTo>
                      <a:lnTo>
                        <a:pt x="426" y="208"/>
                      </a:lnTo>
                      <a:lnTo>
                        <a:pt x="424" y="206"/>
                      </a:lnTo>
                      <a:lnTo>
                        <a:pt x="413" y="211"/>
                      </a:lnTo>
                      <a:lnTo>
                        <a:pt x="402" y="223"/>
                      </a:lnTo>
                      <a:lnTo>
                        <a:pt x="392" y="239"/>
                      </a:lnTo>
                      <a:lnTo>
                        <a:pt x="383" y="259"/>
                      </a:lnTo>
                      <a:lnTo>
                        <a:pt x="374" y="279"/>
                      </a:lnTo>
                      <a:lnTo>
                        <a:pt x="367" y="299"/>
                      </a:lnTo>
                      <a:lnTo>
                        <a:pt x="361" y="318"/>
                      </a:lnTo>
                      <a:lnTo>
                        <a:pt x="357" y="334"/>
                      </a:lnTo>
                      <a:lnTo>
                        <a:pt x="354" y="343"/>
                      </a:lnTo>
                      <a:lnTo>
                        <a:pt x="353" y="348"/>
                      </a:lnTo>
                      <a:lnTo>
                        <a:pt x="368" y="298"/>
                      </a:lnTo>
                      <a:lnTo>
                        <a:pt x="377" y="260"/>
                      </a:lnTo>
                      <a:lnTo>
                        <a:pt x="379" y="232"/>
                      </a:lnTo>
                      <a:lnTo>
                        <a:pt x="378" y="211"/>
                      </a:lnTo>
                      <a:lnTo>
                        <a:pt x="374" y="197"/>
                      </a:lnTo>
                      <a:lnTo>
                        <a:pt x="367" y="189"/>
                      </a:lnTo>
                      <a:lnTo>
                        <a:pt x="361" y="185"/>
                      </a:lnTo>
                      <a:lnTo>
                        <a:pt x="354" y="184"/>
                      </a:lnTo>
                      <a:lnTo>
                        <a:pt x="349" y="185"/>
                      </a:lnTo>
                      <a:lnTo>
                        <a:pt x="348" y="185"/>
                      </a:lnTo>
                      <a:lnTo>
                        <a:pt x="335" y="190"/>
                      </a:lnTo>
                      <a:lnTo>
                        <a:pt x="322" y="200"/>
                      </a:lnTo>
                      <a:lnTo>
                        <a:pt x="309" y="213"/>
                      </a:lnTo>
                      <a:lnTo>
                        <a:pt x="295" y="228"/>
                      </a:lnTo>
                      <a:lnTo>
                        <a:pt x="281" y="245"/>
                      </a:lnTo>
                      <a:lnTo>
                        <a:pt x="270" y="261"/>
                      </a:lnTo>
                      <a:lnTo>
                        <a:pt x="260" y="277"/>
                      </a:lnTo>
                      <a:lnTo>
                        <a:pt x="252" y="289"/>
                      </a:lnTo>
                      <a:lnTo>
                        <a:pt x="246" y="297"/>
                      </a:lnTo>
                      <a:lnTo>
                        <a:pt x="245" y="301"/>
                      </a:lnTo>
                      <a:lnTo>
                        <a:pt x="290" y="222"/>
                      </a:lnTo>
                      <a:lnTo>
                        <a:pt x="303" y="200"/>
                      </a:lnTo>
                      <a:lnTo>
                        <a:pt x="308" y="183"/>
                      </a:lnTo>
                      <a:lnTo>
                        <a:pt x="306" y="171"/>
                      </a:lnTo>
                      <a:lnTo>
                        <a:pt x="301" y="165"/>
                      </a:lnTo>
                      <a:lnTo>
                        <a:pt x="291" y="162"/>
                      </a:lnTo>
                      <a:lnTo>
                        <a:pt x="280" y="160"/>
                      </a:lnTo>
                      <a:lnTo>
                        <a:pt x="270" y="160"/>
                      </a:lnTo>
                      <a:lnTo>
                        <a:pt x="260" y="163"/>
                      </a:lnTo>
                      <a:lnTo>
                        <a:pt x="253" y="164"/>
                      </a:lnTo>
                      <a:lnTo>
                        <a:pt x="250" y="164"/>
                      </a:lnTo>
                      <a:lnTo>
                        <a:pt x="0" y="322"/>
                      </a:lnTo>
                      <a:lnTo>
                        <a:pt x="243" y="150"/>
                      </a:lnTo>
                      <a:lnTo>
                        <a:pt x="242" y="134"/>
                      </a:lnTo>
                      <a:lnTo>
                        <a:pt x="231" y="127"/>
                      </a:lnTo>
                      <a:lnTo>
                        <a:pt x="212" y="127"/>
                      </a:lnTo>
                      <a:lnTo>
                        <a:pt x="189" y="132"/>
                      </a:lnTo>
                      <a:lnTo>
                        <a:pt x="162" y="139"/>
                      </a:lnTo>
                      <a:lnTo>
                        <a:pt x="135" y="150"/>
                      </a:lnTo>
                      <a:lnTo>
                        <a:pt x="110" y="159"/>
                      </a:lnTo>
                      <a:lnTo>
                        <a:pt x="90" y="169"/>
                      </a:lnTo>
                      <a:lnTo>
                        <a:pt x="75" y="175"/>
                      </a:lnTo>
                      <a:lnTo>
                        <a:pt x="71" y="177"/>
                      </a:lnTo>
                      <a:lnTo>
                        <a:pt x="407" y="5"/>
                      </a:lnTo>
                      <a:lnTo>
                        <a:pt x="408" y="5"/>
                      </a:lnTo>
                      <a:lnTo>
                        <a:pt x="413" y="3"/>
                      </a:lnTo>
                      <a:lnTo>
                        <a:pt x="420" y="1"/>
                      </a:lnTo>
                      <a:lnTo>
                        <a:pt x="427" y="0"/>
                      </a:lnTo>
                      <a:lnTo>
                        <a:pt x="436" y="0"/>
                      </a:lnTo>
                      <a:lnTo>
                        <a:pt x="445" y="2"/>
                      </a:lnTo>
                      <a:lnTo>
                        <a:pt x="452" y="7"/>
                      </a:lnTo>
                      <a:lnTo>
                        <a:pt x="458" y="15"/>
                      </a:lnTo>
                      <a:lnTo>
                        <a:pt x="461" y="27"/>
                      </a:lnTo>
                      <a:lnTo>
                        <a:pt x="461" y="44"/>
                      </a:lnTo>
                      <a:lnTo>
                        <a:pt x="461" y="45"/>
                      </a:lnTo>
                      <a:lnTo>
                        <a:pt x="461" y="50"/>
                      </a:lnTo>
                      <a:lnTo>
                        <a:pt x="463" y="56"/>
                      </a:lnTo>
                      <a:lnTo>
                        <a:pt x="463" y="64"/>
                      </a:lnTo>
                      <a:lnTo>
                        <a:pt x="465" y="74"/>
                      </a:lnTo>
                      <a:lnTo>
                        <a:pt x="467" y="83"/>
                      </a:lnTo>
                      <a:lnTo>
                        <a:pt x="472" y="93"/>
                      </a:lnTo>
                      <a:lnTo>
                        <a:pt x="478" y="101"/>
                      </a:lnTo>
                      <a:lnTo>
                        <a:pt x="486" y="108"/>
                      </a:lnTo>
                      <a:lnTo>
                        <a:pt x="496" y="113"/>
                      </a:lnTo>
                      <a:lnTo>
                        <a:pt x="496" y="112"/>
                      </a:lnTo>
                      <a:close/>
                    </a:path>
                  </a:pathLst>
                </a:custGeom>
                <a:solidFill>
                  <a:srgbClr val="FFE2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111" name="Freeform 112"/>
                <p:cNvSpPr>
                  <a:spLocks/>
                </p:cNvSpPr>
                <p:nvPr/>
              </p:nvSpPr>
              <p:spPr bwMode="auto">
                <a:xfrm rot="2163528">
                  <a:off x="4688" y="1878"/>
                  <a:ext cx="276" cy="227"/>
                </a:xfrm>
                <a:custGeom>
                  <a:avLst/>
                  <a:gdLst>
                    <a:gd name="T0" fmla="*/ 1 w 490"/>
                    <a:gd name="T1" fmla="*/ 1 h 404"/>
                    <a:gd name="T2" fmla="*/ 1 w 490"/>
                    <a:gd name="T3" fmla="*/ 1 h 404"/>
                    <a:gd name="T4" fmla="*/ 1 w 490"/>
                    <a:gd name="T5" fmla="*/ 1 h 404"/>
                    <a:gd name="T6" fmla="*/ 1 w 490"/>
                    <a:gd name="T7" fmla="*/ 1 h 404"/>
                    <a:gd name="T8" fmla="*/ 1 w 490"/>
                    <a:gd name="T9" fmla="*/ 1 h 404"/>
                    <a:gd name="T10" fmla="*/ 1 w 490"/>
                    <a:gd name="T11" fmla="*/ 1 h 404"/>
                    <a:gd name="T12" fmla="*/ 1 w 490"/>
                    <a:gd name="T13" fmla="*/ 1 h 404"/>
                    <a:gd name="T14" fmla="*/ 1 w 490"/>
                    <a:gd name="T15" fmla="*/ 1 h 404"/>
                    <a:gd name="T16" fmla="*/ 1 w 490"/>
                    <a:gd name="T17" fmla="*/ 1 h 404"/>
                    <a:gd name="T18" fmla="*/ 1 w 490"/>
                    <a:gd name="T19" fmla="*/ 1 h 404"/>
                    <a:gd name="T20" fmla="*/ 1 w 490"/>
                    <a:gd name="T21" fmla="*/ 1 h 404"/>
                    <a:gd name="T22" fmla="*/ 1 w 490"/>
                    <a:gd name="T23" fmla="*/ 1 h 404"/>
                    <a:gd name="T24" fmla="*/ 1 w 490"/>
                    <a:gd name="T25" fmla="*/ 1 h 404"/>
                    <a:gd name="T26" fmla="*/ 1 w 490"/>
                    <a:gd name="T27" fmla="*/ 1 h 404"/>
                    <a:gd name="T28" fmla="*/ 1 w 490"/>
                    <a:gd name="T29" fmla="*/ 1 h 404"/>
                    <a:gd name="T30" fmla="*/ 1 w 490"/>
                    <a:gd name="T31" fmla="*/ 1 h 404"/>
                    <a:gd name="T32" fmla="*/ 1 w 490"/>
                    <a:gd name="T33" fmla="*/ 1 h 404"/>
                    <a:gd name="T34" fmla="*/ 1 w 490"/>
                    <a:gd name="T35" fmla="*/ 1 h 404"/>
                    <a:gd name="T36" fmla="*/ 1 w 490"/>
                    <a:gd name="T37" fmla="*/ 1 h 404"/>
                    <a:gd name="T38" fmla="*/ 1 w 490"/>
                    <a:gd name="T39" fmla="*/ 1 h 404"/>
                    <a:gd name="T40" fmla="*/ 1 w 490"/>
                    <a:gd name="T41" fmla="*/ 1 h 404"/>
                    <a:gd name="T42" fmla="*/ 1 w 490"/>
                    <a:gd name="T43" fmla="*/ 1 h 404"/>
                    <a:gd name="T44" fmla="*/ 1 w 490"/>
                    <a:gd name="T45" fmla="*/ 1 h 404"/>
                    <a:gd name="T46" fmla="*/ 1 w 490"/>
                    <a:gd name="T47" fmla="*/ 1 h 404"/>
                    <a:gd name="T48" fmla="*/ 1 w 490"/>
                    <a:gd name="T49" fmla="*/ 1 h 404"/>
                    <a:gd name="T50" fmla="*/ 1 w 490"/>
                    <a:gd name="T51" fmla="*/ 1 h 404"/>
                    <a:gd name="T52" fmla="*/ 0 w 490"/>
                    <a:gd name="T53" fmla="*/ 1 h 404"/>
                    <a:gd name="T54" fmla="*/ 1 w 490"/>
                    <a:gd name="T55" fmla="*/ 1 h 404"/>
                    <a:gd name="T56" fmla="*/ 1 w 490"/>
                    <a:gd name="T57" fmla="*/ 1 h 404"/>
                    <a:gd name="T58" fmla="*/ 1 w 490"/>
                    <a:gd name="T59" fmla="*/ 1 h 404"/>
                    <a:gd name="T60" fmla="*/ 1 w 490"/>
                    <a:gd name="T61" fmla="*/ 1 h 404"/>
                    <a:gd name="T62" fmla="*/ 1 w 490"/>
                    <a:gd name="T63" fmla="*/ 1 h 404"/>
                    <a:gd name="T64" fmla="*/ 1 w 490"/>
                    <a:gd name="T65" fmla="*/ 1 h 404"/>
                    <a:gd name="T66" fmla="*/ 1 w 490"/>
                    <a:gd name="T67" fmla="*/ 1 h 404"/>
                    <a:gd name="T68" fmla="*/ 1 w 490"/>
                    <a:gd name="T69" fmla="*/ 0 h 404"/>
                    <a:gd name="T70" fmla="*/ 1 w 490"/>
                    <a:gd name="T71" fmla="*/ 1 h 404"/>
                    <a:gd name="T72" fmla="*/ 1 w 490"/>
                    <a:gd name="T73" fmla="*/ 1 h 404"/>
                    <a:gd name="T74" fmla="*/ 1 w 490"/>
                    <a:gd name="T75" fmla="*/ 1 h 404"/>
                    <a:gd name="T76" fmla="*/ 1 w 490"/>
                    <a:gd name="T77" fmla="*/ 1 h 404"/>
                    <a:gd name="T78" fmla="*/ 1 w 490"/>
                    <a:gd name="T79" fmla="*/ 1 h 404"/>
                    <a:gd name="T80" fmla="*/ 1 w 490"/>
                    <a:gd name="T81" fmla="*/ 1 h 404"/>
                    <a:gd name="T82" fmla="*/ 1 w 490"/>
                    <a:gd name="T83" fmla="*/ 1 h 404"/>
                    <a:gd name="T84" fmla="*/ 1 w 490"/>
                    <a:gd name="T85" fmla="*/ 1 h 4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90" h="404">
                      <a:moveTo>
                        <a:pt x="490" y="112"/>
                      </a:moveTo>
                      <a:lnTo>
                        <a:pt x="398" y="404"/>
                      </a:lnTo>
                      <a:lnTo>
                        <a:pt x="413" y="369"/>
                      </a:lnTo>
                      <a:lnTo>
                        <a:pt x="424" y="335"/>
                      </a:lnTo>
                      <a:lnTo>
                        <a:pt x="430" y="306"/>
                      </a:lnTo>
                      <a:lnTo>
                        <a:pt x="433" y="279"/>
                      </a:lnTo>
                      <a:lnTo>
                        <a:pt x="431" y="256"/>
                      </a:lnTo>
                      <a:lnTo>
                        <a:pt x="430" y="238"/>
                      </a:lnTo>
                      <a:lnTo>
                        <a:pt x="427" y="222"/>
                      </a:lnTo>
                      <a:lnTo>
                        <a:pt x="423" y="212"/>
                      </a:lnTo>
                      <a:lnTo>
                        <a:pt x="421" y="205"/>
                      </a:lnTo>
                      <a:lnTo>
                        <a:pt x="419" y="202"/>
                      </a:lnTo>
                      <a:lnTo>
                        <a:pt x="409" y="208"/>
                      </a:lnTo>
                      <a:lnTo>
                        <a:pt x="398" y="220"/>
                      </a:lnTo>
                      <a:lnTo>
                        <a:pt x="387" y="237"/>
                      </a:lnTo>
                      <a:lnTo>
                        <a:pt x="379" y="256"/>
                      </a:lnTo>
                      <a:lnTo>
                        <a:pt x="371" y="276"/>
                      </a:lnTo>
                      <a:lnTo>
                        <a:pt x="363" y="296"/>
                      </a:lnTo>
                      <a:lnTo>
                        <a:pt x="357" y="314"/>
                      </a:lnTo>
                      <a:lnTo>
                        <a:pt x="353" y="329"/>
                      </a:lnTo>
                      <a:lnTo>
                        <a:pt x="350" y="340"/>
                      </a:lnTo>
                      <a:lnTo>
                        <a:pt x="349" y="344"/>
                      </a:lnTo>
                      <a:lnTo>
                        <a:pt x="363" y="295"/>
                      </a:lnTo>
                      <a:lnTo>
                        <a:pt x="372" y="257"/>
                      </a:lnTo>
                      <a:lnTo>
                        <a:pt x="375" y="228"/>
                      </a:lnTo>
                      <a:lnTo>
                        <a:pt x="374" y="208"/>
                      </a:lnTo>
                      <a:lnTo>
                        <a:pt x="369" y="195"/>
                      </a:lnTo>
                      <a:lnTo>
                        <a:pt x="363" y="187"/>
                      </a:lnTo>
                      <a:lnTo>
                        <a:pt x="356" y="183"/>
                      </a:lnTo>
                      <a:lnTo>
                        <a:pt x="350" y="182"/>
                      </a:lnTo>
                      <a:lnTo>
                        <a:pt x="346" y="182"/>
                      </a:lnTo>
                      <a:lnTo>
                        <a:pt x="343" y="182"/>
                      </a:lnTo>
                      <a:lnTo>
                        <a:pt x="331" y="188"/>
                      </a:lnTo>
                      <a:lnTo>
                        <a:pt x="318" y="197"/>
                      </a:lnTo>
                      <a:lnTo>
                        <a:pt x="305" y="210"/>
                      </a:lnTo>
                      <a:lnTo>
                        <a:pt x="292" y="226"/>
                      </a:lnTo>
                      <a:lnTo>
                        <a:pt x="279" y="243"/>
                      </a:lnTo>
                      <a:lnTo>
                        <a:pt x="267" y="258"/>
                      </a:lnTo>
                      <a:lnTo>
                        <a:pt x="256" y="273"/>
                      </a:lnTo>
                      <a:lnTo>
                        <a:pt x="249" y="285"/>
                      </a:lnTo>
                      <a:lnTo>
                        <a:pt x="243" y="294"/>
                      </a:lnTo>
                      <a:lnTo>
                        <a:pt x="242" y="296"/>
                      </a:lnTo>
                      <a:lnTo>
                        <a:pt x="287" y="219"/>
                      </a:lnTo>
                      <a:lnTo>
                        <a:pt x="299" y="196"/>
                      </a:lnTo>
                      <a:lnTo>
                        <a:pt x="304" y="181"/>
                      </a:lnTo>
                      <a:lnTo>
                        <a:pt x="303" y="169"/>
                      </a:lnTo>
                      <a:lnTo>
                        <a:pt x="297" y="162"/>
                      </a:lnTo>
                      <a:lnTo>
                        <a:pt x="288" y="158"/>
                      </a:lnTo>
                      <a:lnTo>
                        <a:pt x="278" y="157"/>
                      </a:lnTo>
                      <a:lnTo>
                        <a:pt x="267" y="158"/>
                      </a:lnTo>
                      <a:lnTo>
                        <a:pt x="257" y="159"/>
                      </a:lnTo>
                      <a:lnTo>
                        <a:pt x="250" y="162"/>
                      </a:lnTo>
                      <a:lnTo>
                        <a:pt x="248" y="162"/>
                      </a:lnTo>
                      <a:lnTo>
                        <a:pt x="0" y="317"/>
                      </a:lnTo>
                      <a:lnTo>
                        <a:pt x="240" y="146"/>
                      </a:lnTo>
                      <a:lnTo>
                        <a:pt x="240" y="132"/>
                      </a:lnTo>
                      <a:lnTo>
                        <a:pt x="228" y="125"/>
                      </a:lnTo>
                      <a:lnTo>
                        <a:pt x="210" y="125"/>
                      </a:lnTo>
                      <a:lnTo>
                        <a:pt x="186" y="130"/>
                      </a:lnTo>
                      <a:lnTo>
                        <a:pt x="160" y="137"/>
                      </a:lnTo>
                      <a:lnTo>
                        <a:pt x="133" y="146"/>
                      </a:lnTo>
                      <a:lnTo>
                        <a:pt x="108" y="157"/>
                      </a:lnTo>
                      <a:lnTo>
                        <a:pt x="88" y="166"/>
                      </a:lnTo>
                      <a:lnTo>
                        <a:pt x="74" y="172"/>
                      </a:lnTo>
                      <a:lnTo>
                        <a:pt x="69" y="175"/>
                      </a:lnTo>
                      <a:lnTo>
                        <a:pt x="402" y="5"/>
                      </a:lnTo>
                      <a:lnTo>
                        <a:pt x="403" y="5"/>
                      </a:lnTo>
                      <a:lnTo>
                        <a:pt x="408" y="2"/>
                      </a:lnTo>
                      <a:lnTo>
                        <a:pt x="413" y="1"/>
                      </a:lnTo>
                      <a:lnTo>
                        <a:pt x="422" y="0"/>
                      </a:lnTo>
                      <a:lnTo>
                        <a:pt x="430" y="0"/>
                      </a:lnTo>
                      <a:lnTo>
                        <a:pt x="439" y="2"/>
                      </a:lnTo>
                      <a:lnTo>
                        <a:pt x="446" y="7"/>
                      </a:lnTo>
                      <a:lnTo>
                        <a:pt x="452" y="14"/>
                      </a:lnTo>
                      <a:lnTo>
                        <a:pt x="455" y="26"/>
                      </a:lnTo>
                      <a:lnTo>
                        <a:pt x="455" y="43"/>
                      </a:lnTo>
                      <a:lnTo>
                        <a:pt x="455" y="45"/>
                      </a:lnTo>
                      <a:lnTo>
                        <a:pt x="455" y="49"/>
                      </a:lnTo>
                      <a:lnTo>
                        <a:pt x="455" y="56"/>
                      </a:lnTo>
                      <a:lnTo>
                        <a:pt x="456" y="64"/>
                      </a:lnTo>
                      <a:lnTo>
                        <a:pt x="459" y="73"/>
                      </a:lnTo>
                      <a:lnTo>
                        <a:pt x="461" y="82"/>
                      </a:lnTo>
                      <a:lnTo>
                        <a:pt x="466" y="92"/>
                      </a:lnTo>
                      <a:lnTo>
                        <a:pt x="472" y="100"/>
                      </a:lnTo>
                      <a:lnTo>
                        <a:pt x="479" y="107"/>
                      </a:lnTo>
                      <a:lnTo>
                        <a:pt x="490" y="112"/>
                      </a:lnTo>
                      <a:close/>
                    </a:path>
                  </a:pathLst>
                </a:custGeom>
                <a:solidFill>
                  <a:srgbClr val="FFE5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112" name="Freeform 113"/>
                <p:cNvSpPr>
                  <a:spLocks/>
                </p:cNvSpPr>
                <p:nvPr/>
              </p:nvSpPr>
              <p:spPr bwMode="auto">
                <a:xfrm rot="2163528">
                  <a:off x="4691" y="1879"/>
                  <a:ext cx="271" cy="225"/>
                </a:xfrm>
                <a:custGeom>
                  <a:avLst/>
                  <a:gdLst>
                    <a:gd name="T0" fmla="*/ 1 w 485"/>
                    <a:gd name="T1" fmla="*/ 1 h 400"/>
                    <a:gd name="T2" fmla="*/ 1 w 485"/>
                    <a:gd name="T3" fmla="*/ 1 h 400"/>
                    <a:gd name="T4" fmla="*/ 1 w 485"/>
                    <a:gd name="T5" fmla="*/ 1 h 400"/>
                    <a:gd name="T6" fmla="*/ 1 w 485"/>
                    <a:gd name="T7" fmla="*/ 1 h 400"/>
                    <a:gd name="T8" fmla="*/ 1 w 485"/>
                    <a:gd name="T9" fmla="*/ 1 h 400"/>
                    <a:gd name="T10" fmla="*/ 1 w 485"/>
                    <a:gd name="T11" fmla="*/ 1 h 400"/>
                    <a:gd name="T12" fmla="*/ 1 w 485"/>
                    <a:gd name="T13" fmla="*/ 1 h 400"/>
                    <a:gd name="T14" fmla="*/ 1 w 485"/>
                    <a:gd name="T15" fmla="*/ 1 h 400"/>
                    <a:gd name="T16" fmla="*/ 1 w 485"/>
                    <a:gd name="T17" fmla="*/ 1 h 400"/>
                    <a:gd name="T18" fmla="*/ 1 w 485"/>
                    <a:gd name="T19" fmla="*/ 1 h 400"/>
                    <a:gd name="T20" fmla="*/ 1 w 485"/>
                    <a:gd name="T21" fmla="*/ 1 h 400"/>
                    <a:gd name="T22" fmla="*/ 1 w 485"/>
                    <a:gd name="T23" fmla="*/ 1 h 400"/>
                    <a:gd name="T24" fmla="*/ 1 w 485"/>
                    <a:gd name="T25" fmla="*/ 1 h 400"/>
                    <a:gd name="T26" fmla="*/ 1 w 485"/>
                    <a:gd name="T27" fmla="*/ 1 h 400"/>
                    <a:gd name="T28" fmla="*/ 1 w 485"/>
                    <a:gd name="T29" fmla="*/ 1 h 400"/>
                    <a:gd name="T30" fmla="*/ 1 w 485"/>
                    <a:gd name="T31" fmla="*/ 1 h 400"/>
                    <a:gd name="T32" fmla="*/ 1 w 485"/>
                    <a:gd name="T33" fmla="*/ 1 h 400"/>
                    <a:gd name="T34" fmla="*/ 1 w 485"/>
                    <a:gd name="T35" fmla="*/ 1 h 400"/>
                    <a:gd name="T36" fmla="*/ 1 w 485"/>
                    <a:gd name="T37" fmla="*/ 1 h 400"/>
                    <a:gd name="T38" fmla="*/ 1 w 485"/>
                    <a:gd name="T39" fmla="*/ 1 h 400"/>
                    <a:gd name="T40" fmla="*/ 1 w 485"/>
                    <a:gd name="T41" fmla="*/ 1 h 400"/>
                    <a:gd name="T42" fmla="*/ 1 w 485"/>
                    <a:gd name="T43" fmla="*/ 1 h 400"/>
                    <a:gd name="T44" fmla="*/ 1 w 485"/>
                    <a:gd name="T45" fmla="*/ 1 h 400"/>
                    <a:gd name="T46" fmla="*/ 1 w 485"/>
                    <a:gd name="T47" fmla="*/ 1 h 400"/>
                    <a:gd name="T48" fmla="*/ 1 w 485"/>
                    <a:gd name="T49" fmla="*/ 1 h 400"/>
                    <a:gd name="T50" fmla="*/ 1 w 485"/>
                    <a:gd name="T51" fmla="*/ 1 h 400"/>
                    <a:gd name="T52" fmla="*/ 0 w 485"/>
                    <a:gd name="T53" fmla="*/ 1 h 400"/>
                    <a:gd name="T54" fmla="*/ 1 w 485"/>
                    <a:gd name="T55" fmla="*/ 1 h 400"/>
                    <a:gd name="T56" fmla="*/ 1 w 485"/>
                    <a:gd name="T57" fmla="*/ 1 h 400"/>
                    <a:gd name="T58" fmla="*/ 1 w 485"/>
                    <a:gd name="T59" fmla="*/ 1 h 400"/>
                    <a:gd name="T60" fmla="*/ 1 w 485"/>
                    <a:gd name="T61" fmla="*/ 1 h 400"/>
                    <a:gd name="T62" fmla="*/ 1 w 485"/>
                    <a:gd name="T63" fmla="*/ 1 h 400"/>
                    <a:gd name="T64" fmla="*/ 1 w 485"/>
                    <a:gd name="T65" fmla="*/ 1 h 400"/>
                    <a:gd name="T66" fmla="*/ 1 w 485"/>
                    <a:gd name="T67" fmla="*/ 1 h 400"/>
                    <a:gd name="T68" fmla="*/ 1 w 485"/>
                    <a:gd name="T69" fmla="*/ 0 h 400"/>
                    <a:gd name="T70" fmla="*/ 1 w 485"/>
                    <a:gd name="T71" fmla="*/ 1 h 400"/>
                    <a:gd name="T72" fmla="*/ 1 w 485"/>
                    <a:gd name="T73" fmla="*/ 1 h 400"/>
                    <a:gd name="T74" fmla="*/ 1 w 485"/>
                    <a:gd name="T75" fmla="*/ 1 h 400"/>
                    <a:gd name="T76" fmla="*/ 1 w 485"/>
                    <a:gd name="T77" fmla="*/ 1 h 400"/>
                    <a:gd name="T78" fmla="*/ 1 w 485"/>
                    <a:gd name="T79" fmla="*/ 1 h 400"/>
                    <a:gd name="T80" fmla="*/ 1 w 485"/>
                    <a:gd name="T81" fmla="*/ 1 h 400"/>
                    <a:gd name="T82" fmla="*/ 1 w 485"/>
                    <a:gd name="T83" fmla="*/ 1 h 400"/>
                    <a:gd name="T84" fmla="*/ 1 w 485"/>
                    <a:gd name="T85" fmla="*/ 1 h 400"/>
                    <a:gd name="T86" fmla="*/ 1 w 485"/>
                    <a:gd name="T87" fmla="*/ 1 h 4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5" h="400">
                      <a:moveTo>
                        <a:pt x="483" y="111"/>
                      </a:moveTo>
                      <a:lnTo>
                        <a:pt x="395" y="400"/>
                      </a:lnTo>
                      <a:lnTo>
                        <a:pt x="411" y="364"/>
                      </a:lnTo>
                      <a:lnTo>
                        <a:pt x="420" y="331"/>
                      </a:lnTo>
                      <a:lnTo>
                        <a:pt x="426" y="301"/>
                      </a:lnTo>
                      <a:lnTo>
                        <a:pt x="429" y="275"/>
                      </a:lnTo>
                      <a:lnTo>
                        <a:pt x="429" y="252"/>
                      </a:lnTo>
                      <a:lnTo>
                        <a:pt x="426" y="234"/>
                      </a:lnTo>
                      <a:lnTo>
                        <a:pt x="423" y="219"/>
                      </a:lnTo>
                      <a:lnTo>
                        <a:pt x="419" y="208"/>
                      </a:lnTo>
                      <a:lnTo>
                        <a:pt x="417" y="202"/>
                      </a:lnTo>
                      <a:lnTo>
                        <a:pt x="415" y="200"/>
                      </a:lnTo>
                      <a:lnTo>
                        <a:pt x="405" y="205"/>
                      </a:lnTo>
                      <a:lnTo>
                        <a:pt x="394" y="217"/>
                      </a:lnTo>
                      <a:lnTo>
                        <a:pt x="384" y="233"/>
                      </a:lnTo>
                      <a:lnTo>
                        <a:pt x="375" y="252"/>
                      </a:lnTo>
                      <a:lnTo>
                        <a:pt x="367" y="272"/>
                      </a:lnTo>
                      <a:lnTo>
                        <a:pt x="359" y="291"/>
                      </a:lnTo>
                      <a:lnTo>
                        <a:pt x="353" y="311"/>
                      </a:lnTo>
                      <a:lnTo>
                        <a:pt x="350" y="325"/>
                      </a:lnTo>
                      <a:lnTo>
                        <a:pt x="346" y="335"/>
                      </a:lnTo>
                      <a:lnTo>
                        <a:pt x="346" y="339"/>
                      </a:lnTo>
                      <a:lnTo>
                        <a:pt x="361" y="291"/>
                      </a:lnTo>
                      <a:lnTo>
                        <a:pt x="369" y="253"/>
                      </a:lnTo>
                      <a:lnTo>
                        <a:pt x="373" y="225"/>
                      </a:lnTo>
                      <a:lnTo>
                        <a:pt x="371" y="205"/>
                      </a:lnTo>
                      <a:lnTo>
                        <a:pt x="367" y="192"/>
                      </a:lnTo>
                      <a:lnTo>
                        <a:pt x="361" y="185"/>
                      </a:lnTo>
                      <a:lnTo>
                        <a:pt x="353" y="180"/>
                      </a:lnTo>
                      <a:lnTo>
                        <a:pt x="348" y="179"/>
                      </a:lnTo>
                      <a:lnTo>
                        <a:pt x="343" y="180"/>
                      </a:lnTo>
                      <a:lnTo>
                        <a:pt x="340" y="180"/>
                      </a:lnTo>
                      <a:lnTo>
                        <a:pt x="328" y="185"/>
                      </a:lnTo>
                      <a:lnTo>
                        <a:pt x="317" y="194"/>
                      </a:lnTo>
                      <a:lnTo>
                        <a:pt x="302" y="207"/>
                      </a:lnTo>
                      <a:lnTo>
                        <a:pt x="289" y="223"/>
                      </a:lnTo>
                      <a:lnTo>
                        <a:pt x="276" y="239"/>
                      </a:lnTo>
                      <a:lnTo>
                        <a:pt x="264" y="255"/>
                      </a:lnTo>
                      <a:lnTo>
                        <a:pt x="255" y="270"/>
                      </a:lnTo>
                      <a:lnTo>
                        <a:pt x="246" y="282"/>
                      </a:lnTo>
                      <a:lnTo>
                        <a:pt x="241" y="289"/>
                      </a:lnTo>
                      <a:lnTo>
                        <a:pt x="239" y="293"/>
                      </a:lnTo>
                      <a:lnTo>
                        <a:pt x="284" y="215"/>
                      </a:lnTo>
                      <a:lnTo>
                        <a:pt x="296" y="194"/>
                      </a:lnTo>
                      <a:lnTo>
                        <a:pt x="301" y="177"/>
                      </a:lnTo>
                      <a:lnTo>
                        <a:pt x="300" y="167"/>
                      </a:lnTo>
                      <a:lnTo>
                        <a:pt x="294" y="160"/>
                      </a:lnTo>
                      <a:lnTo>
                        <a:pt x="286" y="156"/>
                      </a:lnTo>
                      <a:lnTo>
                        <a:pt x="275" y="155"/>
                      </a:lnTo>
                      <a:lnTo>
                        <a:pt x="264" y="156"/>
                      </a:lnTo>
                      <a:lnTo>
                        <a:pt x="255" y="157"/>
                      </a:lnTo>
                      <a:lnTo>
                        <a:pt x="247" y="158"/>
                      </a:lnTo>
                      <a:lnTo>
                        <a:pt x="245" y="160"/>
                      </a:lnTo>
                      <a:lnTo>
                        <a:pt x="0" y="314"/>
                      </a:lnTo>
                      <a:lnTo>
                        <a:pt x="238" y="144"/>
                      </a:lnTo>
                      <a:lnTo>
                        <a:pt x="237" y="130"/>
                      </a:lnTo>
                      <a:lnTo>
                        <a:pt x="226" y="123"/>
                      </a:lnTo>
                      <a:lnTo>
                        <a:pt x="208" y="123"/>
                      </a:lnTo>
                      <a:lnTo>
                        <a:pt x="185" y="127"/>
                      </a:lnTo>
                      <a:lnTo>
                        <a:pt x="159" y="135"/>
                      </a:lnTo>
                      <a:lnTo>
                        <a:pt x="133" y="144"/>
                      </a:lnTo>
                      <a:lnTo>
                        <a:pt x="108" y="155"/>
                      </a:lnTo>
                      <a:lnTo>
                        <a:pt x="88" y="163"/>
                      </a:lnTo>
                      <a:lnTo>
                        <a:pt x="73" y="170"/>
                      </a:lnTo>
                      <a:lnTo>
                        <a:pt x="69" y="173"/>
                      </a:lnTo>
                      <a:lnTo>
                        <a:pt x="398" y="5"/>
                      </a:lnTo>
                      <a:lnTo>
                        <a:pt x="399" y="5"/>
                      </a:lnTo>
                      <a:lnTo>
                        <a:pt x="404" y="3"/>
                      </a:lnTo>
                      <a:lnTo>
                        <a:pt x="409" y="1"/>
                      </a:lnTo>
                      <a:lnTo>
                        <a:pt x="418" y="0"/>
                      </a:lnTo>
                      <a:lnTo>
                        <a:pt x="425" y="0"/>
                      </a:lnTo>
                      <a:lnTo>
                        <a:pt x="433" y="3"/>
                      </a:lnTo>
                      <a:lnTo>
                        <a:pt x="440" y="7"/>
                      </a:lnTo>
                      <a:lnTo>
                        <a:pt x="446" y="15"/>
                      </a:lnTo>
                      <a:lnTo>
                        <a:pt x="450" y="26"/>
                      </a:lnTo>
                      <a:lnTo>
                        <a:pt x="450" y="43"/>
                      </a:lnTo>
                      <a:lnTo>
                        <a:pt x="450" y="44"/>
                      </a:lnTo>
                      <a:lnTo>
                        <a:pt x="450" y="49"/>
                      </a:lnTo>
                      <a:lnTo>
                        <a:pt x="450" y="55"/>
                      </a:lnTo>
                      <a:lnTo>
                        <a:pt x="451" y="63"/>
                      </a:lnTo>
                      <a:lnTo>
                        <a:pt x="454" y="73"/>
                      </a:lnTo>
                      <a:lnTo>
                        <a:pt x="456" y="82"/>
                      </a:lnTo>
                      <a:lnTo>
                        <a:pt x="461" y="92"/>
                      </a:lnTo>
                      <a:lnTo>
                        <a:pt x="467" y="100"/>
                      </a:lnTo>
                      <a:lnTo>
                        <a:pt x="474" y="107"/>
                      </a:lnTo>
                      <a:lnTo>
                        <a:pt x="485" y="112"/>
                      </a:lnTo>
                      <a:lnTo>
                        <a:pt x="483" y="111"/>
                      </a:lnTo>
                      <a:close/>
                    </a:path>
                  </a:pathLst>
                </a:custGeom>
                <a:solidFill>
                  <a:srgbClr val="FFE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113" name="Freeform 114"/>
                <p:cNvSpPr>
                  <a:spLocks/>
                </p:cNvSpPr>
                <p:nvPr/>
              </p:nvSpPr>
              <p:spPr bwMode="auto">
                <a:xfrm rot="2163528">
                  <a:off x="4692" y="1880"/>
                  <a:ext cx="270" cy="222"/>
                </a:xfrm>
                <a:custGeom>
                  <a:avLst/>
                  <a:gdLst>
                    <a:gd name="T0" fmla="*/ 1 w 479"/>
                    <a:gd name="T1" fmla="*/ 1 h 395"/>
                    <a:gd name="T2" fmla="*/ 1 w 479"/>
                    <a:gd name="T3" fmla="*/ 1 h 395"/>
                    <a:gd name="T4" fmla="*/ 1 w 479"/>
                    <a:gd name="T5" fmla="*/ 1 h 395"/>
                    <a:gd name="T6" fmla="*/ 1 w 479"/>
                    <a:gd name="T7" fmla="*/ 1 h 395"/>
                    <a:gd name="T8" fmla="*/ 1 w 479"/>
                    <a:gd name="T9" fmla="*/ 1 h 395"/>
                    <a:gd name="T10" fmla="*/ 1 w 479"/>
                    <a:gd name="T11" fmla="*/ 1 h 395"/>
                    <a:gd name="T12" fmla="*/ 1 w 479"/>
                    <a:gd name="T13" fmla="*/ 1 h 395"/>
                    <a:gd name="T14" fmla="*/ 1 w 479"/>
                    <a:gd name="T15" fmla="*/ 1 h 395"/>
                    <a:gd name="T16" fmla="*/ 1 w 479"/>
                    <a:gd name="T17" fmla="*/ 1 h 395"/>
                    <a:gd name="T18" fmla="*/ 1 w 479"/>
                    <a:gd name="T19" fmla="*/ 1 h 395"/>
                    <a:gd name="T20" fmla="*/ 1 w 479"/>
                    <a:gd name="T21" fmla="*/ 1 h 395"/>
                    <a:gd name="T22" fmla="*/ 1 w 479"/>
                    <a:gd name="T23" fmla="*/ 1 h 395"/>
                    <a:gd name="T24" fmla="*/ 1 w 479"/>
                    <a:gd name="T25" fmla="*/ 1 h 395"/>
                    <a:gd name="T26" fmla="*/ 1 w 479"/>
                    <a:gd name="T27" fmla="*/ 1 h 395"/>
                    <a:gd name="T28" fmla="*/ 1 w 479"/>
                    <a:gd name="T29" fmla="*/ 1 h 395"/>
                    <a:gd name="T30" fmla="*/ 1 w 479"/>
                    <a:gd name="T31" fmla="*/ 1 h 395"/>
                    <a:gd name="T32" fmla="*/ 1 w 479"/>
                    <a:gd name="T33" fmla="*/ 1 h 395"/>
                    <a:gd name="T34" fmla="*/ 1 w 479"/>
                    <a:gd name="T35" fmla="*/ 1 h 395"/>
                    <a:gd name="T36" fmla="*/ 1 w 479"/>
                    <a:gd name="T37" fmla="*/ 1 h 395"/>
                    <a:gd name="T38" fmla="*/ 1 w 479"/>
                    <a:gd name="T39" fmla="*/ 1 h 395"/>
                    <a:gd name="T40" fmla="*/ 1 w 479"/>
                    <a:gd name="T41" fmla="*/ 1 h 395"/>
                    <a:gd name="T42" fmla="*/ 1 w 479"/>
                    <a:gd name="T43" fmla="*/ 1 h 395"/>
                    <a:gd name="T44" fmla="*/ 1 w 479"/>
                    <a:gd name="T45" fmla="*/ 1 h 395"/>
                    <a:gd name="T46" fmla="*/ 1 w 479"/>
                    <a:gd name="T47" fmla="*/ 1 h 395"/>
                    <a:gd name="T48" fmla="*/ 1 w 479"/>
                    <a:gd name="T49" fmla="*/ 1 h 395"/>
                    <a:gd name="T50" fmla="*/ 1 w 479"/>
                    <a:gd name="T51" fmla="*/ 1 h 395"/>
                    <a:gd name="T52" fmla="*/ 0 w 479"/>
                    <a:gd name="T53" fmla="*/ 1 h 395"/>
                    <a:gd name="T54" fmla="*/ 1 w 479"/>
                    <a:gd name="T55" fmla="*/ 1 h 395"/>
                    <a:gd name="T56" fmla="*/ 1 w 479"/>
                    <a:gd name="T57" fmla="*/ 1 h 395"/>
                    <a:gd name="T58" fmla="*/ 1 w 479"/>
                    <a:gd name="T59" fmla="*/ 1 h 395"/>
                    <a:gd name="T60" fmla="*/ 1 w 479"/>
                    <a:gd name="T61" fmla="*/ 1 h 395"/>
                    <a:gd name="T62" fmla="*/ 1 w 479"/>
                    <a:gd name="T63" fmla="*/ 1 h 395"/>
                    <a:gd name="T64" fmla="*/ 1 w 479"/>
                    <a:gd name="T65" fmla="*/ 1 h 395"/>
                    <a:gd name="T66" fmla="*/ 1 w 479"/>
                    <a:gd name="T67" fmla="*/ 1 h 395"/>
                    <a:gd name="T68" fmla="*/ 1 w 479"/>
                    <a:gd name="T69" fmla="*/ 0 h 395"/>
                    <a:gd name="T70" fmla="*/ 1 w 479"/>
                    <a:gd name="T71" fmla="*/ 1 h 395"/>
                    <a:gd name="T72" fmla="*/ 1 w 479"/>
                    <a:gd name="T73" fmla="*/ 1 h 395"/>
                    <a:gd name="T74" fmla="*/ 1 w 479"/>
                    <a:gd name="T75" fmla="*/ 1 h 395"/>
                    <a:gd name="T76" fmla="*/ 1 w 479"/>
                    <a:gd name="T77" fmla="*/ 1 h 395"/>
                    <a:gd name="T78" fmla="*/ 1 w 479"/>
                    <a:gd name="T79" fmla="*/ 1 h 395"/>
                    <a:gd name="T80" fmla="*/ 1 w 479"/>
                    <a:gd name="T81" fmla="*/ 1 h 395"/>
                    <a:gd name="T82" fmla="*/ 1 w 479"/>
                    <a:gd name="T83" fmla="*/ 1 h 395"/>
                    <a:gd name="T84" fmla="*/ 1 w 479"/>
                    <a:gd name="T85" fmla="*/ 1 h 395"/>
                    <a:gd name="T86" fmla="*/ 1 w 479"/>
                    <a:gd name="T87" fmla="*/ 1 h 3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9" h="395">
                      <a:moveTo>
                        <a:pt x="478" y="111"/>
                      </a:moveTo>
                      <a:lnTo>
                        <a:pt x="391" y="395"/>
                      </a:lnTo>
                      <a:lnTo>
                        <a:pt x="407" y="359"/>
                      </a:lnTo>
                      <a:lnTo>
                        <a:pt x="416" y="326"/>
                      </a:lnTo>
                      <a:lnTo>
                        <a:pt x="422" y="298"/>
                      </a:lnTo>
                      <a:lnTo>
                        <a:pt x="425" y="271"/>
                      </a:lnTo>
                      <a:lnTo>
                        <a:pt x="425" y="249"/>
                      </a:lnTo>
                      <a:lnTo>
                        <a:pt x="422" y="231"/>
                      </a:lnTo>
                      <a:lnTo>
                        <a:pt x="419" y="217"/>
                      </a:lnTo>
                      <a:lnTo>
                        <a:pt x="416" y="206"/>
                      </a:lnTo>
                      <a:lnTo>
                        <a:pt x="414" y="199"/>
                      </a:lnTo>
                      <a:lnTo>
                        <a:pt x="413" y="197"/>
                      </a:lnTo>
                      <a:lnTo>
                        <a:pt x="402" y="203"/>
                      </a:lnTo>
                      <a:lnTo>
                        <a:pt x="391" y="213"/>
                      </a:lnTo>
                      <a:lnTo>
                        <a:pt x="380" y="230"/>
                      </a:lnTo>
                      <a:lnTo>
                        <a:pt x="372" y="249"/>
                      </a:lnTo>
                      <a:lnTo>
                        <a:pt x="364" y="268"/>
                      </a:lnTo>
                      <a:lnTo>
                        <a:pt x="357" y="288"/>
                      </a:lnTo>
                      <a:lnTo>
                        <a:pt x="351" y="306"/>
                      </a:lnTo>
                      <a:lnTo>
                        <a:pt x="347" y="321"/>
                      </a:lnTo>
                      <a:lnTo>
                        <a:pt x="344" y="331"/>
                      </a:lnTo>
                      <a:lnTo>
                        <a:pt x="342" y="334"/>
                      </a:lnTo>
                      <a:lnTo>
                        <a:pt x="358" y="287"/>
                      </a:lnTo>
                      <a:lnTo>
                        <a:pt x="366" y="250"/>
                      </a:lnTo>
                      <a:lnTo>
                        <a:pt x="369" y="222"/>
                      </a:lnTo>
                      <a:lnTo>
                        <a:pt x="367" y="203"/>
                      </a:lnTo>
                      <a:lnTo>
                        <a:pt x="364" y="189"/>
                      </a:lnTo>
                      <a:lnTo>
                        <a:pt x="358" y="181"/>
                      </a:lnTo>
                      <a:lnTo>
                        <a:pt x="351" y="178"/>
                      </a:lnTo>
                      <a:lnTo>
                        <a:pt x="345" y="176"/>
                      </a:lnTo>
                      <a:lnTo>
                        <a:pt x="340" y="176"/>
                      </a:lnTo>
                      <a:lnTo>
                        <a:pt x="338" y="178"/>
                      </a:lnTo>
                      <a:lnTo>
                        <a:pt x="326" y="182"/>
                      </a:lnTo>
                      <a:lnTo>
                        <a:pt x="314" y="191"/>
                      </a:lnTo>
                      <a:lnTo>
                        <a:pt x="299" y="204"/>
                      </a:lnTo>
                      <a:lnTo>
                        <a:pt x="286" y="219"/>
                      </a:lnTo>
                      <a:lnTo>
                        <a:pt x="274" y="236"/>
                      </a:lnTo>
                      <a:lnTo>
                        <a:pt x="262" y="251"/>
                      </a:lnTo>
                      <a:lnTo>
                        <a:pt x="252" y="266"/>
                      </a:lnTo>
                      <a:lnTo>
                        <a:pt x="245" y="277"/>
                      </a:lnTo>
                      <a:lnTo>
                        <a:pt x="239" y="286"/>
                      </a:lnTo>
                      <a:lnTo>
                        <a:pt x="237" y="289"/>
                      </a:lnTo>
                      <a:lnTo>
                        <a:pt x="282" y="213"/>
                      </a:lnTo>
                      <a:lnTo>
                        <a:pt x="293" y="191"/>
                      </a:lnTo>
                      <a:lnTo>
                        <a:pt x="298" y="175"/>
                      </a:lnTo>
                      <a:lnTo>
                        <a:pt x="297" y="163"/>
                      </a:lnTo>
                      <a:lnTo>
                        <a:pt x="292" y="157"/>
                      </a:lnTo>
                      <a:lnTo>
                        <a:pt x="283" y="154"/>
                      </a:lnTo>
                      <a:lnTo>
                        <a:pt x="272" y="153"/>
                      </a:lnTo>
                      <a:lnTo>
                        <a:pt x="261" y="153"/>
                      </a:lnTo>
                      <a:lnTo>
                        <a:pt x="253" y="155"/>
                      </a:lnTo>
                      <a:lnTo>
                        <a:pt x="246" y="156"/>
                      </a:lnTo>
                      <a:lnTo>
                        <a:pt x="243" y="157"/>
                      </a:lnTo>
                      <a:lnTo>
                        <a:pt x="0" y="310"/>
                      </a:lnTo>
                      <a:lnTo>
                        <a:pt x="236" y="142"/>
                      </a:lnTo>
                      <a:lnTo>
                        <a:pt x="235" y="128"/>
                      </a:lnTo>
                      <a:lnTo>
                        <a:pt x="224" y="121"/>
                      </a:lnTo>
                      <a:lnTo>
                        <a:pt x="206" y="121"/>
                      </a:lnTo>
                      <a:lnTo>
                        <a:pt x="184" y="125"/>
                      </a:lnTo>
                      <a:lnTo>
                        <a:pt x="158" y="132"/>
                      </a:lnTo>
                      <a:lnTo>
                        <a:pt x="131" y="142"/>
                      </a:lnTo>
                      <a:lnTo>
                        <a:pt x="108" y="151"/>
                      </a:lnTo>
                      <a:lnTo>
                        <a:pt x="87" y="161"/>
                      </a:lnTo>
                      <a:lnTo>
                        <a:pt x="74" y="167"/>
                      </a:lnTo>
                      <a:lnTo>
                        <a:pt x="68" y="169"/>
                      </a:lnTo>
                      <a:lnTo>
                        <a:pt x="394" y="5"/>
                      </a:lnTo>
                      <a:lnTo>
                        <a:pt x="395" y="4"/>
                      </a:lnTo>
                      <a:lnTo>
                        <a:pt x="400" y="3"/>
                      </a:lnTo>
                      <a:lnTo>
                        <a:pt x="405" y="2"/>
                      </a:lnTo>
                      <a:lnTo>
                        <a:pt x="413" y="0"/>
                      </a:lnTo>
                      <a:lnTo>
                        <a:pt x="421" y="0"/>
                      </a:lnTo>
                      <a:lnTo>
                        <a:pt x="428" y="3"/>
                      </a:lnTo>
                      <a:lnTo>
                        <a:pt x="435" y="6"/>
                      </a:lnTo>
                      <a:lnTo>
                        <a:pt x="441" y="15"/>
                      </a:lnTo>
                      <a:lnTo>
                        <a:pt x="444" y="27"/>
                      </a:lnTo>
                      <a:lnTo>
                        <a:pt x="445" y="42"/>
                      </a:lnTo>
                      <a:lnTo>
                        <a:pt x="445" y="44"/>
                      </a:lnTo>
                      <a:lnTo>
                        <a:pt x="445" y="48"/>
                      </a:lnTo>
                      <a:lnTo>
                        <a:pt x="445" y="55"/>
                      </a:lnTo>
                      <a:lnTo>
                        <a:pt x="446" y="63"/>
                      </a:lnTo>
                      <a:lnTo>
                        <a:pt x="447" y="72"/>
                      </a:lnTo>
                      <a:lnTo>
                        <a:pt x="451" y="81"/>
                      </a:lnTo>
                      <a:lnTo>
                        <a:pt x="456" y="91"/>
                      </a:lnTo>
                      <a:lnTo>
                        <a:pt x="461" y="99"/>
                      </a:lnTo>
                      <a:lnTo>
                        <a:pt x="469" y="106"/>
                      </a:lnTo>
                      <a:lnTo>
                        <a:pt x="479" y="111"/>
                      </a:lnTo>
                      <a:lnTo>
                        <a:pt x="478" y="111"/>
                      </a:lnTo>
                      <a:close/>
                    </a:path>
                  </a:pathLst>
                </a:custGeom>
                <a:solidFill>
                  <a:srgbClr val="FFEB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114" name="Freeform 115"/>
                <p:cNvSpPr>
                  <a:spLocks/>
                </p:cNvSpPr>
                <p:nvPr/>
              </p:nvSpPr>
              <p:spPr bwMode="auto">
                <a:xfrm rot="2163528">
                  <a:off x="4696" y="1881"/>
                  <a:ext cx="265" cy="220"/>
                </a:xfrm>
                <a:custGeom>
                  <a:avLst/>
                  <a:gdLst>
                    <a:gd name="T0" fmla="*/ 1 w 474"/>
                    <a:gd name="T1" fmla="*/ 1 h 390"/>
                    <a:gd name="T2" fmla="*/ 1 w 474"/>
                    <a:gd name="T3" fmla="*/ 1 h 390"/>
                    <a:gd name="T4" fmla="*/ 1 w 474"/>
                    <a:gd name="T5" fmla="*/ 1 h 390"/>
                    <a:gd name="T6" fmla="*/ 1 w 474"/>
                    <a:gd name="T7" fmla="*/ 1 h 390"/>
                    <a:gd name="T8" fmla="*/ 1 w 474"/>
                    <a:gd name="T9" fmla="*/ 1 h 390"/>
                    <a:gd name="T10" fmla="*/ 1 w 474"/>
                    <a:gd name="T11" fmla="*/ 1 h 390"/>
                    <a:gd name="T12" fmla="*/ 1 w 474"/>
                    <a:gd name="T13" fmla="*/ 1 h 390"/>
                    <a:gd name="T14" fmla="*/ 1 w 474"/>
                    <a:gd name="T15" fmla="*/ 1 h 390"/>
                    <a:gd name="T16" fmla="*/ 1 w 474"/>
                    <a:gd name="T17" fmla="*/ 1 h 390"/>
                    <a:gd name="T18" fmla="*/ 1 w 474"/>
                    <a:gd name="T19" fmla="*/ 1 h 390"/>
                    <a:gd name="T20" fmla="*/ 1 w 474"/>
                    <a:gd name="T21" fmla="*/ 1 h 390"/>
                    <a:gd name="T22" fmla="*/ 1 w 474"/>
                    <a:gd name="T23" fmla="*/ 1 h 390"/>
                    <a:gd name="T24" fmla="*/ 1 w 474"/>
                    <a:gd name="T25" fmla="*/ 1 h 390"/>
                    <a:gd name="T26" fmla="*/ 1 w 474"/>
                    <a:gd name="T27" fmla="*/ 1 h 390"/>
                    <a:gd name="T28" fmla="*/ 1 w 474"/>
                    <a:gd name="T29" fmla="*/ 1 h 390"/>
                    <a:gd name="T30" fmla="*/ 1 w 474"/>
                    <a:gd name="T31" fmla="*/ 1 h 390"/>
                    <a:gd name="T32" fmla="*/ 1 w 474"/>
                    <a:gd name="T33" fmla="*/ 1 h 390"/>
                    <a:gd name="T34" fmla="*/ 1 w 474"/>
                    <a:gd name="T35" fmla="*/ 1 h 390"/>
                    <a:gd name="T36" fmla="*/ 1 w 474"/>
                    <a:gd name="T37" fmla="*/ 1 h 390"/>
                    <a:gd name="T38" fmla="*/ 1 w 474"/>
                    <a:gd name="T39" fmla="*/ 1 h 390"/>
                    <a:gd name="T40" fmla="*/ 1 w 474"/>
                    <a:gd name="T41" fmla="*/ 1 h 390"/>
                    <a:gd name="T42" fmla="*/ 1 w 474"/>
                    <a:gd name="T43" fmla="*/ 1 h 390"/>
                    <a:gd name="T44" fmla="*/ 1 w 474"/>
                    <a:gd name="T45" fmla="*/ 1 h 390"/>
                    <a:gd name="T46" fmla="*/ 1 w 474"/>
                    <a:gd name="T47" fmla="*/ 1 h 390"/>
                    <a:gd name="T48" fmla="*/ 1 w 474"/>
                    <a:gd name="T49" fmla="*/ 1 h 390"/>
                    <a:gd name="T50" fmla="*/ 1 w 474"/>
                    <a:gd name="T51" fmla="*/ 1 h 390"/>
                    <a:gd name="T52" fmla="*/ 0 w 474"/>
                    <a:gd name="T53" fmla="*/ 1 h 390"/>
                    <a:gd name="T54" fmla="*/ 1 w 474"/>
                    <a:gd name="T55" fmla="*/ 1 h 390"/>
                    <a:gd name="T56" fmla="*/ 1 w 474"/>
                    <a:gd name="T57" fmla="*/ 1 h 390"/>
                    <a:gd name="T58" fmla="*/ 1 w 474"/>
                    <a:gd name="T59" fmla="*/ 1 h 390"/>
                    <a:gd name="T60" fmla="*/ 1 w 474"/>
                    <a:gd name="T61" fmla="*/ 1 h 390"/>
                    <a:gd name="T62" fmla="*/ 1 w 474"/>
                    <a:gd name="T63" fmla="*/ 1 h 390"/>
                    <a:gd name="T64" fmla="*/ 1 w 474"/>
                    <a:gd name="T65" fmla="*/ 1 h 390"/>
                    <a:gd name="T66" fmla="*/ 1 w 474"/>
                    <a:gd name="T67" fmla="*/ 1 h 390"/>
                    <a:gd name="T68" fmla="*/ 1 w 474"/>
                    <a:gd name="T69" fmla="*/ 0 h 390"/>
                    <a:gd name="T70" fmla="*/ 1 w 474"/>
                    <a:gd name="T71" fmla="*/ 1 h 390"/>
                    <a:gd name="T72" fmla="*/ 1 w 474"/>
                    <a:gd name="T73" fmla="*/ 1 h 390"/>
                    <a:gd name="T74" fmla="*/ 1 w 474"/>
                    <a:gd name="T75" fmla="*/ 1 h 390"/>
                    <a:gd name="T76" fmla="*/ 1 w 474"/>
                    <a:gd name="T77" fmla="*/ 1 h 390"/>
                    <a:gd name="T78" fmla="*/ 1 w 474"/>
                    <a:gd name="T79" fmla="*/ 1 h 390"/>
                    <a:gd name="T80" fmla="*/ 1 w 474"/>
                    <a:gd name="T81" fmla="*/ 1 h 390"/>
                    <a:gd name="T82" fmla="*/ 1 w 474"/>
                    <a:gd name="T83" fmla="*/ 1 h 390"/>
                    <a:gd name="T84" fmla="*/ 1 w 474"/>
                    <a:gd name="T85" fmla="*/ 1 h 390"/>
                    <a:gd name="T86" fmla="*/ 1 w 474"/>
                    <a:gd name="T87" fmla="*/ 1 h 3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4" h="390">
                      <a:moveTo>
                        <a:pt x="473" y="109"/>
                      </a:moveTo>
                      <a:lnTo>
                        <a:pt x="388" y="390"/>
                      </a:lnTo>
                      <a:lnTo>
                        <a:pt x="403" y="354"/>
                      </a:lnTo>
                      <a:lnTo>
                        <a:pt x="413" y="322"/>
                      </a:lnTo>
                      <a:lnTo>
                        <a:pt x="418" y="292"/>
                      </a:lnTo>
                      <a:lnTo>
                        <a:pt x="421" y="267"/>
                      </a:lnTo>
                      <a:lnTo>
                        <a:pt x="421" y="245"/>
                      </a:lnTo>
                      <a:lnTo>
                        <a:pt x="418" y="227"/>
                      </a:lnTo>
                      <a:lnTo>
                        <a:pt x="416" y="212"/>
                      </a:lnTo>
                      <a:lnTo>
                        <a:pt x="412" y="202"/>
                      </a:lnTo>
                      <a:lnTo>
                        <a:pt x="410" y="195"/>
                      </a:lnTo>
                      <a:lnTo>
                        <a:pt x="409" y="193"/>
                      </a:lnTo>
                      <a:lnTo>
                        <a:pt x="398" y="198"/>
                      </a:lnTo>
                      <a:lnTo>
                        <a:pt x="387" y="210"/>
                      </a:lnTo>
                      <a:lnTo>
                        <a:pt x="378" y="225"/>
                      </a:lnTo>
                      <a:lnTo>
                        <a:pt x="368" y="245"/>
                      </a:lnTo>
                      <a:lnTo>
                        <a:pt x="361" y="264"/>
                      </a:lnTo>
                      <a:lnTo>
                        <a:pt x="354" y="284"/>
                      </a:lnTo>
                      <a:lnTo>
                        <a:pt x="348" y="302"/>
                      </a:lnTo>
                      <a:lnTo>
                        <a:pt x="343" y="316"/>
                      </a:lnTo>
                      <a:lnTo>
                        <a:pt x="341" y="327"/>
                      </a:lnTo>
                      <a:lnTo>
                        <a:pt x="340" y="330"/>
                      </a:lnTo>
                      <a:lnTo>
                        <a:pt x="355" y="283"/>
                      </a:lnTo>
                      <a:lnTo>
                        <a:pt x="362" y="246"/>
                      </a:lnTo>
                      <a:lnTo>
                        <a:pt x="366" y="218"/>
                      </a:lnTo>
                      <a:lnTo>
                        <a:pt x="365" y="198"/>
                      </a:lnTo>
                      <a:lnTo>
                        <a:pt x="360" y="185"/>
                      </a:lnTo>
                      <a:lnTo>
                        <a:pt x="354" y="178"/>
                      </a:lnTo>
                      <a:lnTo>
                        <a:pt x="348" y="173"/>
                      </a:lnTo>
                      <a:lnTo>
                        <a:pt x="341" y="172"/>
                      </a:lnTo>
                      <a:lnTo>
                        <a:pt x="337" y="173"/>
                      </a:lnTo>
                      <a:lnTo>
                        <a:pt x="335" y="173"/>
                      </a:lnTo>
                      <a:lnTo>
                        <a:pt x="323" y="178"/>
                      </a:lnTo>
                      <a:lnTo>
                        <a:pt x="311" y="187"/>
                      </a:lnTo>
                      <a:lnTo>
                        <a:pt x="298" y="201"/>
                      </a:lnTo>
                      <a:lnTo>
                        <a:pt x="285" y="215"/>
                      </a:lnTo>
                      <a:lnTo>
                        <a:pt x="272" y="231"/>
                      </a:lnTo>
                      <a:lnTo>
                        <a:pt x="260" y="247"/>
                      </a:lnTo>
                      <a:lnTo>
                        <a:pt x="250" y="261"/>
                      </a:lnTo>
                      <a:lnTo>
                        <a:pt x="242" y="273"/>
                      </a:lnTo>
                      <a:lnTo>
                        <a:pt x="237" y="281"/>
                      </a:lnTo>
                      <a:lnTo>
                        <a:pt x="236" y="284"/>
                      </a:lnTo>
                      <a:lnTo>
                        <a:pt x="280" y="209"/>
                      </a:lnTo>
                      <a:lnTo>
                        <a:pt x="292" y="187"/>
                      </a:lnTo>
                      <a:lnTo>
                        <a:pt x="297" y="171"/>
                      </a:lnTo>
                      <a:lnTo>
                        <a:pt x="295" y="160"/>
                      </a:lnTo>
                      <a:lnTo>
                        <a:pt x="289" y="153"/>
                      </a:lnTo>
                      <a:lnTo>
                        <a:pt x="280" y="149"/>
                      </a:lnTo>
                      <a:lnTo>
                        <a:pt x="270" y="149"/>
                      </a:lnTo>
                      <a:lnTo>
                        <a:pt x="260" y="149"/>
                      </a:lnTo>
                      <a:lnTo>
                        <a:pt x="250" y="151"/>
                      </a:lnTo>
                      <a:lnTo>
                        <a:pt x="244" y="153"/>
                      </a:lnTo>
                      <a:lnTo>
                        <a:pt x="241" y="153"/>
                      </a:lnTo>
                      <a:lnTo>
                        <a:pt x="0" y="305"/>
                      </a:lnTo>
                      <a:lnTo>
                        <a:pt x="233" y="139"/>
                      </a:lnTo>
                      <a:lnTo>
                        <a:pt x="233" y="124"/>
                      </a:lnTo>
                      <a:lnTo>
                        <a:pt x="223" y="117"/>
                      </a:lnTo>
                      <a:lnTo>
                        <a:pt x="205" y="117"/>
                      </a:lnTo>
                      <a:lnTo>
                        <a:pt x="182" y="122"/>
                      </a:lnTo>
                      <a:lnTo>
                        <a:pt x="157" y="129"/>
                      </a:lnTo>
                      <a:lnTo>
                        <a:pt x="131" y="139"/>
                      </a:lnTo>
                      <a:lnTo>
                        <a:pt x="107" y="148"/>
                      </a:lnTo>
                      <a:lnTo>
                        <a:pt x="87" y="158"/>
                      </a:lnTo>
                      <a:lnTo>
                        <a:pt x="74" y="164"/>
                      </a:lnTo>
                      <a:lnTo>
                        <a:pt x="68" y="166"/>
                      </a:lnTo>
                      <a:lnTo>
                        <a:pt x="390" y="4"/>
                      </a:lnTo>
                      <a:lnTo>
                        <a:pt x="391" y="3"/>
                      </a:lnTo>
                      <a:lnTo>
                        <a:pt x="396" y="2"/>
                      </a:lnTo>
                      <a:lnTo>
                        <a:pt x="401" y="1"/>
                      </a:lnTo>
                      <a:lnTo>
                        <a:pt x="409" y="0"/>
                      </a:lnTo>
                      <a:lnTo>
                        <a:pt x="416" y="0"/>
                      </a:lnTo>
                      <a:lnTo>
                        <a:pt x="424" y="1"/>
                      </a:lnTo>
                      <a:lnTo>
                        <a:pt x="430" y="6"/>
                      </a:lnTo>
                      <a:lnTo>
                        <a:pt x="436" y="14"/>
                      </a:lnTo>
                      <a:lnTo>
                        <a:pt x="438" y="25"/>
                      </a:lnTo>
                      <a:lnTo>
                        <a:pt x="438" y="41"/>
                      </a:lnTo>
                      <a:lnTo>
                        <a:pt x="438" y="42"/>
                      </a:lnTo>
                      <a:lnTo>
                        <a:pt x="438" y="47"/>
                      </a:lnTo>
                      <a:lnTo>
                        <a:pt x="440" y="53"/>
                      </a:lnTo>
                      <a:lnTo>
                        <a:pt x="441" y="61"/>
                      </a:lnTo>
                      <a:lnTo>
                        <a:pt x="442" y="71"/>
                      </a:lnTo>
                      <a:lnTo>
                        <a:pt x="446" y="80"/>
                      </a:lnTo>
                      <a:lnTo>
                        <a:pt x="450" y="90"/>
                      </a:lnTo>
                      <a:lnTo>
                        <a:pt x="456" y="98"/>
                      </a:lnTo>
                      <a:lnTo>
                        <a:pt x="463" y="104"/>
                      </a:lnTo>
                      <a:lnTo>
                        <a:pt x="474" y="109"/>
                      </a:lnTo>
                      <a:lnTo>
                        <a:pt x="473" y="109"/>
                      </a:lnTo>
                      <a:close/>
                    </a:path>
                  </a:pathLst>
                </a:custGeom>
                <a:solidFill>
                  <a:srgbClr val="FFEE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115" name="Freeform 116"/>
                <p:cNvSpPr>
                  <a:spLocks/>
                </p:cNvSpPr>
                <p:nvPr/>
              </p:nvSpPr>
              <p:spPr bwMode="auto">
                <a:xfrm rot="2163528">
                  <a:off x="4699" y="1883"/>
                  <a:ext cx="263" cy="216"/>
                </a:xfrm>
                <a:custGeom>
                  <a:avLst/>
                  <a:gdLst>
                    <a:gd name="T0" fmla="*/ 1 w 467"/>
                    <a:gd name="T1" fmla="*/ 1 h 384"/>
                    <a:gd name="T2" fmla="*/ 1 w 467"/>
                    <a:gd name="T3" fmla="*/ 1 h 384"/>
                    <a:gd name="T4" fmla="*/ 1 w 467"/>
                    <a:gd name="T5" fmla="*/ 1 h 384"/>
                    <a:gd name="T6" fmla="*/ 1 w 467"/>
                    <a:gd name="T7" fmla="*/ 1 h 384"/>
                    <a:gd name="T8" fmla="*/ 1 w 467"/>
                    <a:gd name="T9" fmla="*/ 1 h 384"/>
                    <a:gd name="T10" fmla="*/ 1 w 467"/>
                    <a:gd name="T11" fmla="*/ 1 h 384"/>
                    <a:gd name="T12" fmla="*/ 1 w 467"/>
                    <a:gd name="T13" fmla="*/ 1 h 384"/>
                    <a:gd name="T14" fmla="*/ 1 w 467"/>
                    <a:gd name="T15" fmla="*/ 1 h 384"/>
                    <a:gd name="T16" fmla="*/ 1 w 467"/>
                    <a:gd name="T17" fmla="*/ 1 h 384"/>
                    <a:gd name="T18" fmla="*/ 1 w 467"/>
                    <a:gd name="T19" fmla="*/ 1 h 384"/>
                    <a:gd name="T20" fmla="*/ 1 w 467"/>
                    <a:gd name="T21" fmla="*/ 1 h 384"/>
                    <a:gd name="T22" fmla="*/ 1 w 467"/>
                    <a:gd name="T23" fmla="*/ 1 h 384"/>
                    <a:gd name="T24" fmla="*/ 1 w 467"/>
                    <a:gd name="T25" fmla="*/ 1 h 384"/>
                    <a:gd name="T26" fmla="*/ 1 w 467"/>
                    <a:gd name="T27" fmla="*/ 1 h 384"/>
                    <a:gd name="T28" fmla="*/ 1 w 467"/>
                    <a:gd name="T29" fmla="*/ 1 h 384"/>
                    <a:gd name="T30" fmla="*/ 1 w 467"/>
                    <a:gd name="T31" fmla="*/ 1 h 384"/>
                    <a:gd name="T32" fmla="*/ 1 w 467"/>
                    <a:gd name="T33" fmla="*/ 1 h 384"/>
                    <a:gd name="T34" fmla="*/ 1 w 467"/>
                    <a:gd name="T35" fmla="*/ 1 h 384"/>
                    <a:gd name="T36" fmla="*/ 1 w 467"/>
                    <a:gd name="T37" fmla="*/ 1 h 384"/>
                    <a:gd name="T38" fmla="*/ 1 w 467"/>
                    <a:gd name="T39" fmla="*/ 1 h 384"/>
                    <a:gd name="T40" fmla="*/ 1 w 467"/>
                    <a:gd name="T41" fmla="*/ 1 h 384"/>
                    <a:gd name="T42" fmla="*/ 1 w 467"/>
                    <a:gd name="T43" fmla="*/ 1 h 384"/>
                    <a:gd name="T44" fmla="*/ 1 w 467"/>
                    <a:gd name="T45" fmla="*/ 1 h 384"/>
                    <a:gd name="T46" fmla="*/ 1 w 467"/>
                    <a:gd name="T47" fmla="*/ 1 h 384"/>
                    <a:gd name="T48" fmla="*/ 1 w 467"/>
                    <a:gd name="T49" fmla="*/ 1 h 384"/>
                    <a:gd name="T50" fmla="*/ 1 w 467"/>
                    <a:gd name="T51" fmla="*/ 1 h 384"/>
                    <a:gd name="T52" fmla="*/ 0 w 467"/>
                    <a:gd name="T53" fmla="*/ 1 h 384"/>
                    <a:gd name="T54" fmla="*/ 1 w 467"/>
                    <a:gd name="T55" fmla="*/ 1 h 384"/>
                    <a:gd name="T56" fmla="*/ 1 w 467"/>
                    <a:gd name="T57" fmla="*/ 1 h 384"/>
                    <a:gd name="T58" fmla="*/ 1 w 467"/>
                    <a:gd name="T59" fmla="*/ 1 h 384"/>
                    <a:gd name="T60" fmla="*/ 1 w 467"/>
                    <a:gd name="T61" fmla="*/ 1 h 384"/>
                    <a:gd name="T62" fmla="*/ 1 w 467"/>
                    <a:gd name="T63" fmla="*/ 1 h 384"/>
                    <a:gd name="T64" fmla="*/ 1 w 467"/>
                    <a:gd name="T65" fmla="*/ 1 h 384"/>
                    <a:gd name="T66" fmla="*/ 1 w 467"/>
                    <a:gd name="T67" fmla="*/ 1 h 384"/>
                    <a:gd name="T68" fmla="*/ 1 w 467"/>
                    <a:gd name="T69" fmla="*/ 0 h 384"/>
                    <a:gd name="T70" fmla="*/ 1 w 467"/>
                    <a:gd name="T71" fmla="*/ 1 h 384"/>
                    <a:gd name="T72" fmla="*/ 1 w 467"/>
                    <a:gd name="T73" fmla="*/ 1 h 384"/>
                    <a:gd name="T74" fmla="*/ 1 w 467"/>
                    <a:gd name="T75" fmla="*/ 1 h 384"/>
                    <a:gd name="T76" fmla="*/ 1 w 467"/>
                    <a:gd name="T77" fmla="*/ 1 h 384"/>
                    <a:gd name="T78" fmla="*/ 1 w 467"/>
                    <a:gd name="T79" fmla="*/ 1 h 384"/>
                    <a:gd name="T80" fmla="*/ 1 w 467"/>
                    <a:gd name="T81" fmla="*/ 1 h 384"/>
                    <a:gd name="T82" fmla="*/ 1 w 467"/>
                    <a:gd name="T83" fmla="*/ 1 h 384"/>
                    <a:gd name="T84" fmla="*/ 1 w 467"/>
                    <a:gd name="T85" fmla="*/ 1 h 384"/>
                    <a:gd name="T86" fmla="*/ 1 w 467"/>
                    <a:gd name="T87" fmla="*/ 1 h 3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67" h="384">
                      <a:moveTo>
                        <a:pt x="467" y="108"/>
                      </a:moveTo>
                      <a:lnTo>
                        <a:pt x="383" y="384"/>
                      </a:lnTo>
                      <a:lnTo>
                        <a:pt x="399" y="349"/>
                      </a:lnTo>
                      <a:lnTo>
                        <a:pt x="408" y="317"/>
                      </a:lnTo>
                      <a:lnTo>
                        <a:pt x="414" y="289"/>
                      </a:lnTo>
                      <a:lnTo>
                        <a:pt x="417" y="264"/>
                      </a:lnTo>
                      <a:lnTo>
                        <a:pt x="416" y="241"/>
                      </a:lnTo>
                      <a:lnTo>
                        <a:pt x="413" y="223"/>
                      </a:lnTo>
                      <a:lnTo>
                        <a:pt x="411" y="209"/>
                      </a:lnTo>
                      <a:lnTo>
                        <a:pt x="407" y="198"/>
                      </a:lnTo>
                      <a:lnTo>
                        <a:pt x="405" y="192"/>
                      </a:lnTo>
                      <a:lnTo>
                        <a:pt x="404" y="190"/>
                      </a:lnTo>
                      <a:lnTo>
                        <a:pt x="393" y="196"/>
                      </a:lnTo>
                      <a:lnTo>
                        <a:pt x="383" y="207"/>
                      </a:lnTo>
                      <a:lnTo>
                        <a:pt x="374" y="222"/>
                      </a:lnTo>
                      <a:lnTo>
                        <a:pt x="364" y="241"/>
                      </a:lnTo>
                      <a:lnTo>
                        <a:pt x="356" y="260"/>
                      </a:lnTo>
                      <a:lnTo>
                        <a:pt x="350" y="280"/>
                      </a:lnTo>
                      <a:lnTo>
                        <a:pt x="344" y="297"/>
                      </a:lnTo>
                      <a:lnTo>
                        <a:pt x="339" y="312"/>
                      </a:lnTo>
                      <a:lnTo>
                        <a:pt x="337" y="322"/>
                      </a:lnTo>
                      <a:lnTo>
                        <a:pt x="336" y="326"/>
                      </a:lnTo>
                      <a:lnTo>
                        <a:pt x="350" y="279"/>
                      </a:lnTo>
                      <a:lnTo>
                        <a:pt x="358" y="242"/>
                      </a:lnTo>
                      <a:lnTo>
                        <a:pt x="362" y="215"/>
                      </a:lnTo>
                      <a:lnTo>
                        <a:pt x="360" y="195"/>
                      </a:lnTo>
                      <a:lnTo>
                        <a:pt x="356" y="183"/>
                      </a:lnTo>
                      <a:lnTo>
                        <a:pt x="350" y="175"/>
                      </a:lnTo>
                      <a:lnTo>
                        <a:pt x="343" y="171"/>
                      </a:lnTo>
                      <a:lnTo>
                        <a:pt x="337" y="170"/>
                      </a:lnTo>
                      <a:lnTo>
                        <a:pt x="332" y="170"/>
                      </a:lnTo>
                      <a:lnTo>
                        <a:pt x="331" y="171"/>
                      </a:lnTo>
                      <a:lnTo>
                        <a:pt x="319" y="176"/>
                      </a:lnTo>
                      <a:lnTo>
                        <a:pt x="307" y="184"/>
                      </a:lnTo>
                      <a:lnTo>
                        <a:pt x="294" y="197"/>
                      </a:lnTo>
                      <a:lnTo>
                        <a:pt x="281" y="213"/>
                      </a:lnTo>
                      <a:lnTo>
                        <a:pt x="268" y="228"/>
                      </a:lnTo>
                      <a:lnTo>
                        <a:pt x="257" y="244"/>
                      </a:lnTo>
                      <a:lnTo>
                        <a:pt x="246" y="258"/>
                      </a:lnTo>
                      <a:lnTo>
                        <a:pt x="239" y="270"/>
                      </a:lnTo>
                      <a:lnTo>
                        <a:pt x="234" y="278"/>
                      </a:lnTo>
                      <a:lnTo>
                        <a:pt x="232" y="280"/>
                      </a:lnTo>
                      <a:lnTo>
                        <a:pt x="276" y="205"/>
                      </a:lnTo>
                      <a:lnTo>
                        <a:pt x="288" y="184"/>
                      </a:lnTo>
                      <a:lnTo>
                        <a:pt x="293" y="169"/>
                      </a:lnTo>
                      <a:lnTo>
                        <a:pt x="292" y="158"/>
                      </a:lnTo>
                      <a:lnTo>
                        <a:pt x="286" y="151"/>
                      </a:lnTo>
                      <a:lnTo>
                        <a:pt x="277" y="147"/>
                      </a:lnTo>
                      <a:lnTo>
                        <a:pt x="267" y="146"/>
                      </a:lnTo>
                      <a:lnTo>
                        <a:pt x="256" y="147"/>
                      </a:lnTo>
                      <a:lnTo>
                        <a:pt x="248" y="148"/>
                      </a:lnTo>
                      <a:lnTo>
                        <a:pt x="240" y="150"/>
                      </a:lnTo>
                      <a:lnTo>
                        <a:pt x="238" y="151"/>
                      </a:lnTo>
                      <a:lnTo>
                        <a:pt x="0" y="301"/>
                      </a:lnTo>
                      <a:lnTo>
                        <a:pt x="231" y="137"/>
                      </a:lnTo>
                      <a:lnTo>
                        <a:pt x="230" y="122"/>
                      </a:lnTo>
                      <a:lnTo>
                        <a:pt x="220" y="115"/>
                      </a:lnTo>
                      <a:lnTo>
                        <a:pt x="202" y="115"/>
                      </a:lnTo>
                      <a:lnTo>
                        <a:pt x="180" y="120"/>
                      </a:lnTo>
                      <a:lnTo>
                        <a:pt x="155" y="127"/>
                      </a:lnTo>
                      <a:lnTo>
                        <a:pt x="130" y="137"/>
                      </a:lnTo>
                      <a:lnTo>
                        <a:pt x="106" y="146"/>
                      </a:lnTo>
                      <a:lnTo>
                        <a:pt x="85" y="154"/>
                      </a:lnTo>
                      <a:lnTo>
                        <a:pt x="72" y="161"/>
                      </a:lnTo>
                      <a:lnTo>
                        <a:pt x="68" y="164"/>
                      </a:lnTo>
                      <a:lnTo>
                        <a:pt x="385" y="5"/>
                      </a:lnTo>
                      <a:lnTo>
                        <a:pt x="387" y="3"/>
                      </a:lnTo>
                      <a:lnTo>
                        <a:pt x="391" y="2"/>
                      </a:lnTo>
                      <a:lnTo>
                        <a:pt x="396" y="1"/>
                      </a:lnTo>
                      <a:lnTo>
                        <a:pt x="402" y="0"/>
                      </a:lnTo>
                      <a:lnTo>
                        <a:pt x="411" y="0"/>
                      </a:lnTo>
                      <a:lnTo>
                        <a:pt x="418" y="1"/>
                      </a:lnTo>
                      <a:lnTo>
                        <a:pt x="424" y="6"/>
                      </a:lnTo>
                      <a:lnTo>
                        <a:pt x="429" y="13"/>
                      </a:lnTo>
                      <a:lnTo>
                        <a:pt x="432" y="25"/>
                      </a:lnTo>
                      <a:lnTo>
                        <a:pt x="432" y="40"/>
                      </a:lnTo>
                      <a:lnTo>
                        <a:pt x="432" y="43"/>
                      </a:lnTo>
                      <a:lnTo>
                        <a:pt x="432" y="46"/>
                      </a:lnTo>
                      <a:lnTo>
                        <a:pt x="433" y="53"/>
                      </a:lnTo>
                      <a:lnTo>
                        <a:pt x="435" y="62"/>
                      </a:lnTo>
                      <a:lnTo>
                        <a:pt x="436" y="70"/>
                      </a:lnTo>
                      <a:lnTo>
                        <a:pt x="439" y="79"/>
                      </a:lnTo>
                      <a:lnTo>
                        <a:pt x="443" y="89"/>
                      </a:lnTo>
                      <a:lnTo>
                        <a:pt x="450" y="97"/>
                      </a:lnTo>
                      <a:lnTo>
                        <a:pt x="457" y="104"/>
                      </a:lnTo>
                      <a:lnTo>
                        <a:pt x="467" y="109"/>
                      </a:lnTo>
                      <a:lnTo>
                        <a:pt x="467" y="108"/>
                      </a:lnTo>
                      <a:close/>
                    </a:path>
                  </a:pathLst>
                </a:custGeom>
                <a:solidFill>
                  <a:srgbClr val="FF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116" name="Freeform 117"/>
                <p:cNvSpPr>
                  <a:spLocks/>
                </p:cNvSpPr>
                <p:nvPr/>
              </p:nvSpPr>
              <p:spPr bwMode="auto">
                <a:xfrm rot="2163528">
                  <a:off x="4701" y="1883"/>
                  <a:ext cx="260" cy="214"/>
                </a:xfrm>
                <a:custGeom>
                  <a:avLst/>
                  <a:gdLst>
                    <a:gd name="T0" fmla="*/ 1 w 463"/>
                    <a:gd name="T1" fmla="*/ 1 h 380"/>
                    <a:gd name="T2" fmla="*/ 1 w 463"/>
                    <a:gd name="T3" fmla="*/ 1 h 380"/>
                    <a:gd name="T4" fmla="*/ 1 w 463"/>
                    <a:gd name="T5" fmla="*/ 1 h 380"/>
                    <a:gd name="T6" fmla="*/ 1 w 463"/>
                    <a:gd name="T7" fmla="*/ 1 h 380"/>
                    <a:gd name="T8" fmla="*/ 1 w 463"/>
                    <a:gd name="T9" fmla="*/ 1 h 380"/>
                    <a:gd name="T10" fmla="*/ 1 w 463"/>
                    <a:gd name="T11" fmla="*/ 1 h 380"/>
                    <a:gd name="T12" fmla="*/ 1 w 463"/>
                    <a:gd name="T13" fmla="*/ 1 h 380"/>
                    <a:gd name="T14" fmla="*/ 1 w 463"/>
                    <a:gd name="T15" fmla="*/ 1 h 380"/>
                    <a:gd name="T16" fmla="*/ 1 w 463"/>
                    <a:gd name="T17" fmla="*/ 1 h 380"/>
                    <a:gd name="T18" fmla="*/ 1 w 463"/>
                    <a:gd name="T19" fmla="*/ 1 h 380"/>
                    <a:gd name="T20" fmla="*/ 1 w 463"/>
                    <a:gd name="T21" fmla="*/ 1 h 380"/>
                    <a:gd name="T22" fmla="*/ 1 w 463"/>
                    <a:gd name="T23" fmla="*/ 1 h 380"/>
                    <a:gd name="T24" fmla="*/ 1 w 463"/>
                    <a:gd name="T25" fmla="*/ 1 h 380"/>
                    <a:gd name="T26" fmla="*/ 1 w 463"/>
                    <a:gd name="T27" fmla="*/ 1 h 380"/>
                    <a:gd name="T28" fmla="*/ 1 w 463"/>
                    <a:gd name="T29" fmla="*/ 1 h 380"/>
                    <a:gd name="T30" fmla="*/ 1 w 463"/>
                    <a:gd name="T31" fmla="*/ 1 h 380"/>
                    <a:gd name="T32" fmla="*/ 1 w 463"/>
                    <a:gd name="T33" fmla="*/ 1 h 380"/>
                    <a:gd name="T34" fmla="*/ 1 w 463"/>
                    <a:gd name="T35" fmla="*/ 1 h 380"/>
                    <a:gd name="T36" fmla="*/ 1 w 463"/>
                    <a:gd name="T37" fmla="*/ 1 h 380"/>
                    <a:gd name="T38" fmla="*/ 1 w 463"/>
                    <a:gd name="T39" fmla="*/ 1 h 380"/>
                    <a:gd name="T40" fmla="*/ 1 w 463"/>
                    <a:gd name="T41" fmla="*/ 1 h 380"/>
                    <a:gd name="T42" fmla="*/ 1 w 463"/>
                    <a:gd name="T43" fmla="*/ 1 h 380"/>
                    <a:gd name="T44" fmla="*/ 1 w 463"/>
                    <a:gd name="T45" fmla="*/ 1 h 380"/>
                    <a:gd name="T46" fmla="*/ 1 w 463"/>
                    <a:gd name="T47" fmla="*/ 1 h 380"/>
                    <a:gd name="T48" fmla="*/ 1 w 463"/>
                    <a:gd name="T49" fmla="*/ 1 h 380"/>
                    <a:gd name="T50" fmla="*/ 1 w 463"/>
                    <a:gd name="T51" fmla="*/ 1 h 380"/>
                    <a:gd name="T52" fmla="*/ 0 w 463"/>
                    <a:gd name="T53" fmla="*/ 1 h 380"/>
                    <a:gd name="T54" fmla="*/ 1 w 463"/>
                    <a:gd name="T55" fmla="*/ 1 h 380"/>
                    <a:gd name="T56" fmla="*/ 1 w 463"/>
                    <a:gd name="T57" fmla="*/ 1 h 380"/>
                    <a:gd name="T58" fmla="*/ 1 w 463"/>
                    <a:gd name="T59" fmla="*/ 1 h 380"/>
                    <a:gd name="T60" fmla="*/ 1 w 463"/>
                    <a:gd name="T61" fmla="*/ 1 h 380"/>
                    <a:gd name="T62" fmla="*/ 1 w 463"/>
                    <a:gd name="T63" fmla="*/ 1 h 380"/>
                    <a:gd name="T64" fmla="*/ 1 w 463"/>
                    <a:gd name="T65" fmla="*/ 1 h 380"/>
                    <a:gd name="T66" fmla="*/ 1 w 463"/>
                    <a:gd name="T67" fmla="*/ 1 h 380"/>
                    <a:gd name="T68" fmla="*/ 1 w 463"/>
                    <a:gd name="T69" fmla="*/ 0 h 380"/>
                    <a:gd name="T70" fmla="*/ 1 w 463"/>
                    <a:gd name="T71" fmla="*/ 1 h 380"/>
                    <a:gd name="T72" fmla="*/ 1 w 463"/>
                    <a:gd name="T73" fmla="*/ 1 h 380"/>
                    <a:gd name="T74" fmla="*/ 1 w 463"/>
                    <a:gd name="T75" fmla="*/ 1 h 380"/>
                    <a:gd name="T76" fmla="*/ 1 w 463"/>
                    <a:gd name="T77" fmla="*/ 1 h 380"/>
                    <a:gd name="T78" fmla="*/ 1 w 463"/>
                    <a:gd name="T79" fmla="*/ 1 h 380"/>
                    <a:gd name="T80" fmla="*/ 1 w 463"/>
                    <a:gd name="T81" fmla="*/ 1 h 380"/>
                    <a:gd name="T82" fmla="*/ 1 w 463"/>
                    <a:gd name="T83" fmla="*/ 1 h 380"/>
                    <a:gd name="T84" fmla="*/ 1 w 463"/>
                    <a:gd name="T85" fmla="*/ 1 h 3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3" h="380">
                      <a:moveTo>
                        <a:pt x="463" y="109"/>
                      </a:moveTo>
                      <a:lnTo>
                        <a:pt x="382" y="380"/>
                      </a:lnTo>
                      <a:lnTo>
                        <a:pt x="396" y="346"/>
                      </a:lnTo>
                      <a:lnTo>
                        <a:pt x="405" y="315"/>
                      </a:lnTo>
                      <a:lnTo>
                        <a:pt x="411" y="286"/>
                      </a:lnTo>
                      <a:lnTo>
                        <a:pt x="414" y="261"/>
                      </a:lnTo>
                      <a:lnTo>
                        <a:pt x="413" y="239"/>
                      </a:lnTo>
                      <a:lnTo>
                        <a:pt x="411" y="221"/>
                      </a:lnTo>
                      <a:lnTo>
                        <a:pt x="408" y="207"/>
                      </a:lnTo>
                      <a:lnTo>
                        <a:pt x="404" y="197"/>
                      </a:lnTo>
                      <a:lnTo>
                        <a:pt x="402" y="190"/>
                      </a:lnTo>
                      <a:lnTo>
                        <a:pt x="402" y="188"/>
                      </a:lnTo>
                      <a:lnTo>
                        <a:pt x="391" y="194"/>
                      </a:lnTo>
                      <a:lnTo>
                        <a:pt x="380" y="204"/>
                      </a:lnTo>
                      <a:lnTo>
                        <a:pt x="371" y="220"/>
                      </a:lnTo>
                      <a:lnTo>
                        <a:pt x="363" y="239"/>
                      </a:lnTo>
                      <a:lnTo>
                        <a:pt x="354" y="258"/>
                      </a:lnTo>
                      <a:lnTo>
                        <a:pt x="347" y="277"/>
                      </a:lnTo>
                      <a:lnTo>
                        <a:pt x="342" y="295"/>
                      </a:lnTo>
                      <a:lnTo>
                        <a:pt x="337" y="309"/>
                      </a:lnTo>
                      <a:lnTo>
                        <a:pt x="335" y="318"/>
                      </a:lnTo>
                      <a:lnTo>
                        <a:pt x="334" y="322"/>
                      </a:lnTo>
                      <a:lnTo>
                        <a:pt x="348" y="276"/>
                      </a:lnTo>
                      <a:lnTo>
                        <a:pt x="357" y="240"/>
                      </a:lnTo>
                      <a:lnTo>
                        <a:pt x="359" y="213"/>
                      </a:lnTo>
                      <a:lnTo>
                        <a:pt x="358" y="194"/>
                      </a:lnTo>
                      <a:lnTo>
                        <a:pt x="354" y="181"/>
                      </a:lnTo>
                      <a:lnTo>
                        <a:pt x="348" y="173"/>
                      </a:lnTo>
                      <a:lnTo>
                        <a:pt x="341" y="169"/>
                      </a:lnTo>
                      <a:lnTo>
                        <a:pt x="335" y="169"/>
                      </a:lnTo>
                      <a:lnTo>
                        <a:pt x="330" y="169"/>
                      </a:lnTo>
                      <a:lnTo>
                        <a:pt x="329" y="169"/>
                      </a:lnTo>
                      <a:lnTo>
                        <a:pt x="317" y="173"/>
                      </a:lnTo>
                      <a:lnTo>
                        <a:pt x="305" y="183"/>
                      </a:lnTo>
                      <a:lnTo>
                        <a:pt x="292" y="195"/>
                      </a:lnTo>
                      <a:lnTo>
                        <a:pt x="279" y="210"/>
                      </a:lnTo>
                      <a:lnTo>
                        <a:pt x="267" y="226"/>
                      </a:lnTo>
                      <a:lnTo>
                        <a:pt x="255" y="241"/>
                      </a:lnTo>
                      <a:lnTo>
                        <a:pt x="246" y="255"/>
                      </a:lnTo>
                      <a:lnTo>
                        <a:pt x="239" y="267"/>
                      </a:lnTo>
                      <a:lnTo>
                        <a:pt x="233" y="274"/>
                      </a:lnTo>
                      <a:lnTo>
                        <a:pt x="231" y="278"/>
                      </a:lnTo>
                      <a:lnTo>
                        <a:pt x="274" y="203"/>
                      </a:lnTo>
                      <a:lnTo>
                        <a:pt x="286" y="182"/>
                      </a:lnTo>
                      <a:lnTo>
                        <a:pt x="291" y="166"/>
                      </a:lnTo>
                      <a:lnTo>
                        <a:pt x="290" y="156"/>
                      </a:lnTo>
                      <a:lnTo>
                        <a:pt x="284" y="150"/>
                      </a:lnTo>
                      <a:lnTo>
                        <a:pt x="276" y="146"/>
                      </a:lnTo>
                      <a:lnTo>
                        <a:pt x="266" y="145"/>
                      </a:lnTo>
                      <a:lnTo>
                        <a:pt x="255" y="146"/>
                      </a:lnTo>
                      <a:lnTo>
                        <a:pt x="246" y="147"/>
                      </a:lnTo>
                      <a:lnTo>
                        <a:pt x="240" y="148"/>
                      </a:lnTo>
                      <a:lnTo>
                        <a:pt x="237" y="150"/>
                      </a:lnTo>
                      <a:lnTo>
                        <a:pt x="0" y="298"/>
                      </a:lnTo>
                      <a:lnTo>
                        <a:pt x="230" y="135"/>
                      </a:lnTo>
                      <a:lnTo>
                        <a:pt x="229" y="121"/>
                      </a:lnTo>
                      <a:lnTo>
                        <a:pt x="218" y="114"/>
                      </a:lnTo>
                      <a:lnTo>
                        <a:pt x="202" y="114"/>
                      </a:lnTo>
                      <a:lnTo>
                        <a:pt x="179" y="119"/>
                      </a:lnTo>
                      <a:lnTo>
                        <a:pt x="154" y="126"/>
                      </a:lnTo>
                      <a:lnTo>
                        <a:pt x="129" y="135"/>
                      </a:lnTo>
                      <a:lnTo>
                        <a:pt x="106" y="145"/>
                      </a:lnTo>
                      <a:lnTo>
                        <a:pt x="86" y="153"/>
                      </a:lnTo>
                      <a:lnTo>
                        <a:pt x="73" y="159"/>
                      </a:lnTo>
                      <a:lnTo>
                        <a:pt x="68" y="161"/>
                      </a:lnTo>
                      <a:lnTo>
                        <a:pt x="382" y="5"/>
                      </a:lnTo>
                      <a:lnTo>
                        <a:pt x="384" y="5"/>
                      </a:lnTo>
                      <a:lnTo>
                        <a:pt x="388" y="3"/>
                      </a:lnTo>
                      <a:lnTo>
                        <a:pt x="392" y="1"/>
                      </a:lnTo>
                      <a:lnTo>
                        <a:pt x="399" y="0"/>
                      </a:lnTo>
                      <a:lnTo>
                        <a:pt x="407" y="1"/>
                      </a:lnTo>
                      <a:lnTo>
                        <a:pt x="414" y="2"/>
                      </a:lnTo>
                      <a:lnTo>
                        <a:pt x="420" y="7"/>
                      </a:lnTo>
                      <a:lnTo>
                        <a:pt x="424" y="14"/>
                      </a:lnTo>
                      <a:lnTo>
                        <a:pt x="428" y="26"/>
                      </a:lnTo>
                      <a:lnTo>
                        <a:pt x="428" y="41"/>
                      </a:lnTo>
                      <a:lnTo>
                        <a:pt x="428" y="43"/>
                      </a:lnTo>
                      <a:lnTo>
                        <a:pt x="428" y="47"/>
                      </a:lnTo>
                      <a:lnTo>
                        <a:pt x="428" y="53"/>
                      </a:lnTo>
                      <a:lnTo>
                        <a:pt x="429" y="62"/>
                      </a:lnTo>
                      <a:lnTo>
                        <a:pt x="432" y="71"/>
                      </a:lnTo>
                      <a:lnTo>
                        <a:pt x="435" y="81"/>
                      </a:lnTo>
                      <a:lnTo>
                        <a:pt x="439" y="89"/>
                      </a:lnTo>
                      <a:lnTo>
                        <a:pt x="445" y="97"/>
                      </a:lnTo>
                      <a:lnTo>
                        <a:pt x="453" y="104"/>
                      </a:lnTo>
                      <a:lnTo>
                        <a:pt x="463" y="109"/>
                      </a:lnTo>
                      <a:close/>
                    </a:path>
                  </a:pathLst>
                </a:custGeom>
                <a:solidFill>
                  <a:srgbClr val="FF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117" name="Freeform 118"/>
                <p:cNvSpPr>
                  <a:spLocks/>
                </p:cNvSpPr>
                <p:nvPr/>
              </p:nvSpPr>
              <p:spPr bwMode="auto">
                <a:xfrm rot="2163528">
                  <a:off x="4705" y="1885"/>
                  <a:ext cx="256" cy="211"/>
                </a:xfrm>
                <a:custGeom>
                  <a:avLst/>
                  <a:gdLst>
                    <a:gd name="T0" fmla="*/ 1 w 456"/>
                    <a:gd name="T1" fmla="*/ 1 h 376"/>
                    <a:gd name="T2" fmla="*/ 1 w 456"/>
                    <a:gd name="T3" fmla="*/ 1 h 376"/>
                    <a:gd name="T4" fmla="*/ 1 w 456"/>
                    <a:gd name="T5" fmla="*/ 1 h 376"/>
                    <a:gd name="T6" fmla="*/ 1 w 456"/>
                    <a:gd name="T7" fmla="*/ 1 h 376"/>
                    <a:gd name="T8" fmla="*/ 1 w 456"/>
                    <a:gd name="T9" fmla="*/ 1 h 376"/>
                    <a:gd name="T10" fmla="*/ 1 w 456"/>
                    <a:gd name="T11" fmla="*/ 1 h 376"/>
                    <a:gd name="T12" fmla="*/ 1 w 456"/>
                    <a:gd name="T13" fmla="*/ 1 h 376"/>
                    <a:gd name="T14" fmla="*/ 1 w 456"/>
                    <a:gd name="T15" fmla="*/ 1 h 376"/>
                    <a:gd name="T16" fmla="*/ 1 w 456"/>
                    <a:gd name="T17" fmla="*/ 1 h 376"/>
                    <a:gd name="T18" fmla="*/ 1 w 456"/>
                    <a:gd name="T19" fmla="*/ 1 h 376"/>
                    <a:gd name="T20" fmla="*/ 1 w 456"/>
                    <a:gd name="T21" fmla="*/ 1 h 376"/>
                    <a:gd name="T22" fmla="*/ 1 w 456"/>
                    <a:gd name="T23" fmla="*/ 1 h 376"/>
                    <a:gd name="T24" fmla="*/ 1 w 456"/>
                    <a:gd name="T25" fmla="*/ 1 h 376"/>
                    <a:gd name="T26" fmla="*/ 1 w 456"/>
                    <a:gd name="T27" fmla="*/ 1 h 376"/>
                    <a:gd name="T28" fmla="*/ 1 w 456"/>
                    <a:gd name="T29" fmla="*/ 1 h 376"/>
                    <a:gd name="T30" fmla="*/ 1 w 456"/>
                    <a:gd name="T31" fmla="*/ 1 h 376"/>
                    <a:gd name="T32" fmla="*/ 1 w 456"/>
                    <a:gd name="T33" fmla="*/ 1 h 376"/>
                    <a:gd name="T34" fmla="*/ 1 w 456"/>
                    <a:gd name="T35" fmla="*/ 1 h 376"/>
                    <a:gd name="T36" fmla="*/ 1 w 456"/>
                    <a:gd name="T37" fmla="*/ 1 h 376"/>
                    <a:gd name="T38" fmla="*/ 1 w 456"/>
                    <a:gd name="T39" fmla="*/ 1 h 376"/>
                    <a:gd name="T40" fmla="*/ 1 w 456"/>
                    <a:gd name="T41" fmla="*/ 1 h 376"/>
                    <a:gd name="T42" fmla="*/ 1 w 456"/>
                    <a:gd name="T43" fmla="*/ 1 h 376"/>
                    <a:gd name="T44" fmla="*/ 1 w 456"/>
                    <a:gd name="T45" fmla="*/ 1 h 376"/>
                    <a:gd name="T46" fmla="*/ 1 w 456"/>
                    <a:gd name="T47" fmla="*/ 1 h 376"/>
                    <a:gd name="T48" fmla="*/ 1 w 456"/>
                    <a:gd name="T49" fmla="*/ 1 h 376"/>
                    <a:gd name="T50" fmla="*/ 1 w 456"/>
                    <a:gd name="T51" fmla="*/ 1 h 376"/>
                    <a:gd name="T52" fmla="*/ 0 w 456"/>
                    <a:gd name="T53" fmla="*/ 1 h 376"/>
                    <a:gd name="T54" fmla="*/ 1 w 456"/>
                    <a:gd name="T55" fmla="*/ 1 h 376"/>
                    <a:gd name="T56" fmla="*/ 1 w 456"/>
                    <a:gd name="T57" fmla="*/ 1 h 376"/>
                    <a:gd name="T58" fmla="*/ 1 w 456"/>
                    <a:gd name="T59" fmla="*/ 1 h 376"/>
                    <a:gd name="T60" fmla="*/ 1 w 456"/>
                    <a:gd name="T61" fmla="*/ 1 h 376"/>
                    <a:gd name="T62" fmla="*/ 1 w 456"/>
                    <a:gd name="T63" fmla="*/ 1 h 376"/>
                    <a:gd name="T64" fmla="*/ 1 w 456"/>
                    <a:gd name="T65" fmla="*/ 1 h 376"/>
                    <a:gd name="T66" fmla="*/ 1 w 456"/>
                    <a:gd name="T67" fmla="*/ 1 h 376"/>
                    <a:gd name="T68" fmla="*/ 1 w 456"/>
                    <a:gd name="T69" fmla="*/ 0 h 376"/>
                    <a:gd name="T70" fmla="*/ 1 w 456"/>
                    <a:gd name="T71" fmla="*/ 1 h 376"/>
                    <a:gd name="T72" fmla="*/ 1 w 456"/>
                    <a:gd name="T73" fmla="*/ 1 h 376"/>
                    <a:gd name="T74" fmla="*/ 1 w 456"/>
                    <a:gd name="T75" fmla="*/ 1 h 376"/>
                    <a:gd name="T76" fmla="*/ 1 w 456"/>
                    <a:gd name="T77" fmla="*/ 1 h 376"/>
                    <a:gd name="T78" fmla="*/ 1 w 456"/>
                    <a:gd name="T79" fmla="*/ 1 h 376"/>
                    <a:gd name="T80" fmla="*/ 1 w 456"/>
                    <a:gd name="T81" fmla="*/ 1 h 376"/>
                    <a:gd name="T82" fmla="*/ 1 w 456"/>
                    <a:gd name="T83" fmla="*/ 1 h 376"/>
                    <a:gd name="T84" fmla="*/ 1 w 456"/>
                    <a:gd name="T85" fmla="*/ 1 h 3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6" h="376">
                      <a:moveTo>
                        <a:pt x="456" y="108"/>
                      </a:moveTo>
                      <a:lnTo>
                        <a:pt x="377" y="376"/>
                      </a:lnTo>
                      <a:lnTo>
                        <a:pt x="391" y="341"/>
                      </a:lnTo>
                      <a:lnTo>
                        <a:pt x="402" y="310"/>
                      </a:lnTo>
                      <a:lnTo>
                        <a:pt x="406" y="282"/>
                      </a:lnTo>
                      <a:lnTo>
                        <a:pt x="409" y="257"/>
                      </a:lnTo>
                      <a:lnTo>
                        <a:pt x="409" y="235"/>
                      </a:lnTo>
                      <a:lnTo>
                        <a:pt x="406" y="218"/>
                      </a:lnTo>
                      <a:lnTo>
                        <a:pt x="403" y="203"/>
                      </a:lnTo>
                      <a:lnTo>
                        <a:pt x="400" y="194"/>
                      </a:lnTo>
                      <a:lnTo>
                        <a:pt x="398" y="188"/>
                      </a:lnTo>
                      <a:lnTo>
                        <a:pt x="397" y="185"/>
                      </a:lnTo>
                      <a:lnTo>
                        <a:pt x="386" y="190"/>
                      </a:lnTo>
                      <a:lnTo>
                        <a:pt x="377" y="201"/>
                      </a:lnTo>
                      <a:lnTo>
                        <a:pt x="367" y="216"/>
                      </a:lnTo>
                      <a:lnTo>
                        <a:pt x="358" y="235"/>
                      </a:lnTo>
                      <a:lnTo>
                        <a:pt x="350" y="254"/>
                      </a:lnTo>
                      <a:lnTo>
                        <a:pt x="343" y="273"/>
                      </a:lnTo>
                      <a:lnTo>
                        <a:pt x="337" y="291"/>
                      </a:lnTo>
                      <a:lnTo>
                        <a:pt x="334" y="306"/>
                      </a:lnTo>
                      <a:lnTo>
                        <a:pt x="331" y="315"/>
                      </a:lnTo>
                      <a:lnTo>
                        <a:pt x="330" y="319"/>
                      </a:lnTo>
                      <a:lnTo>
                        <a:pt x="344" y="272"/>
                      </a:lnTo>
                      <a:lnTo>
                        <a:pt x="352" y="237"/>
                      </a:lnTo>
                      <a:lnTo>
                        <a:pt x="355" y="209"/>
                      </a:lnTo>
                      <a:lnTo>
                        <a:pt x="354" y="190"/>
                      </a:lnTo>
                      <a:lnTo>
                        <a:pt x="349" y="177"/>
                      </a:lnTo>
                      <a:lnTo>
                        <a:pt x="343" y="170"/>
                      </a:lnTo>
                      <a:lnTo>
                        <a:pt x="337" y="166"/>
                      </a:lnTo>
                      <a:lnTo>
                        <a:pt x="331" y="165"/>
                      </a:lnTo>
                      <a:lnTo>
                        <a:pt x="327" y="165"/>
                      </a:lnTo>
                      <a:lnTo>
                        <a:pt x="325" y="166"/>
                      </a:lnTo>
                      <a:lnTo>
                        <a:pt x="313" y="171"/>
                      </a:lnTo>
                      <a:lnTo>
                        <a:pt x="301" y="180"/>
                      </a:lnTo>
                      <a:lnTo>
                        <a:pt x="288" y="193"/>
                      </a:lnTo>
                      <a:lnTo>
                        <a:pt x="275" y="207"/>
                      </a:lnTo>
                      <a:lnTo>
                        <a:pt x="263" y="222"/>
                      </a:lnTo>
                      <a:lnTo>
                        <a:pt x="253" y="238"/>
                      </a:lnTo>
                      <a:lnTo>
                        <a:pt x="243" y="252"/>
                      </a:lnTo>
                      <a:lnTo>
                        <a:pt x="235" y="263"/>
                      </a:lnTo>
                      <a:lnTo>
                        <a:pt x="230" y="271"/>
                      </a:lnTo>
                      <a:lnTo>
                        <a:pt x="229" y="273"/>
                      </a:lnTo>
                      <a:lnTo>
                        <a:pt x="272" y="201"/>
                      </a:lnTo>
                      <a:lnTo>
                        <a:pt x="282" y="180"/>
                      </a:lnTo>
                      <a:lnTo>
                        <a:pt x="287" y="164"/>
                      </a:lnTo>
                      <a:lnTo>
                        <a:pt x="286" y="153"/>
                      </a:lnTo>
                      <a:lnTo>
                        <a:pt x="281" y="147"/>
                      </a:lnTo>
                      <a:lnTo>
                        <a:pt x="272" y="144"/>
                      </a:lnTo>
                      <a:lnTo>
                        <a:pt x="262" y="143"/>
                      </a:lnTo>
                      <a:lnTo>
                        <a:pt x="251" y="143"/>
                      </a:lnTo>
                      <a:lnTo>
                        <a:pt x="243" y="145"/>
                      </a:lnTo>
                      <a:lnTo>
                        <a:pt x="236" y="146"/>
                      </a:lnTo>
                      <a:lnTo>
                        <a:pt x="234" y="146"/>
                      </a:lnTo>
                      <a:lnTo>
                        <a:pt x="0" y="294"/>
                      </a:lnTo>
                      <a:lnTo>
                        <a:pt x="228" y="132"/>
                      </a:lnTo>
                      <a:lnTo>
                        <a:pt x="226" y="119"/>
                      </a:lnTo>
                      <a:lnTo>
                        <a:pt x="216" y="112"/>
                      </a:lnTo>
                      <a:lnTo>
                        <a:pt x="199" y="112"/>
                      </a:lnTo>
                      <a:lnTo>
                        <a:pt x="176" y="117"/>
                      </a:lnTo>
                      <a:lnTo>
                        <a:pt x="153" y="124"/>
                      </a:lnTo>
                      <a:lnTo>
                        <a:pt x="128" y="133"/>
                      </a:lnTo>
                      <a:lnTo>
                        <a:pt x="105" y="143"/>
                      </a:lnTo>
                      <a:lnTo>
                        <a:pt x="85" y="151"/>
                      </a:lnTo>
                      <a:lnTo>
                        <a:pt x="72" y="157"/>
                      </a:lnTo>
                      <a:lnTo>
                        <a:pt x="67" y="159"/>
                      </a:lnTo>
                      <a:lnTo>
                        <a:pt x="377" y="5"/>
                      </a:lnTo>
                      <a:lnTo>
                        <a:pt x="379" y="5"/>
                      </a:lnTo>
                      <a:lnTo>
                        <a:pt x="383" y="4"/>
                      </a:lnTo>
                      <a:lnTo>
                        <a:pt x="387" y="1"/>
                      </a:lnTo>
                      <a:lnTo>
                        <a:pt x="394" y="0"/>
                      </a:lnTo>
                      <a:lnTo>
                        <a:pt x="400" y="0"/>
                      </a:lnTo>
                      <a:lnTo>
                        <a:pt x="408" y="2"/>
                      </a:lnTo>
                      <a:lnTo>
                        <a:pt x="414" y="7"/>
                      </a:lnTo>
                      <a:lnTo>
                        <a:pt x="418" y="14"/>
                      </a:lnTo>
                      <a:lnTo>
                        <a:pt x="421" y="25"/>
                      </a:lnTo>
                      <a:lnTo>
                        <a:pt x="422" y="40"/>
                      </a:lnTo>
                      <a:lnTo>
                        <a:pt x="422" y="43"/>
                      </a:lnTo>
                      <a:lnTo>
                        <a:pt x="422" y="46"/>
                      </a:lnTo>
                      <a:lnTo>
                        <a:pt x="422" y="54"/>
                      </a:lnTo>
                      <a:lnTo>
                        <a:pt x="423" y="62"/>
                      </a:lnTo>
                      <a:lnTo>
                        <a:pt x="425" y="70"/>
                      </a:lnTo>
                      <a:lnTo>
                        <a:pt x="429" y="80"/>
                      </a:lnTo>
                      <a:lnTo>
                        <a:pt x="433" y="89"/>
                      </a:lnTo>
                      <a:lnTo>
                        <a:pt x="439" y="97"/>
                      </a:lnTo>
                      <a:lnTo>
                        <a:pt x="447" y="103"/>
                      </a:lnTo>
                      <a:lnTo>
                        <a:pt x="456" y="108"/>
                      </a:lnTo>
                      <a:close/>
                    </a:path>
                  </a:pathLst>
                </a:custGeom>
                <a:solidFill>
                  <a:srgbClr val="FFF6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118" name="Freeform 119"/>
                <p:cNvSpPr>
                  <a:spLocks/>
                </p:cNvSpPr>
                <p:nvPr/>
              </p:nvSpPr>
              <p:spPr bwMode="auto">
                <a:xfrm rot="2163528">
                  <a:off x="4707" y="1885"/>
                  <a:ext cx="254" cy="210"/>
                </a:xfrm>
                <a:custGeom>
                  <a:avLst/>
                  <a:gdLst>
                    <a:gd name="T0" fmla="*/ 1 w 451"/>
                    <a:gd name="T1" fmla="*/ 1 h 371"/>
                    <a:gd name="T2" fmla="*/ 1 w 451"/>
                    <a:gd name="T3" fmla="*/ 1 h 371"/>
                    <a:gd name="T4" fmla="*/ 1 w 451"/>
                    <a:gd name="T5" fmla="*/ 1 h 371"/>
                    <a:gd name="T6" fmla="*/ 1 w 451"/>
                    <a:gd name="T7" fmla="*/ 1 h 371"/>
                    <a:gd name="T8" fmla="*/ 1 w 451"/>
                    <a:gd name="T9" fmla="*/ 1 h 371"/>
                    <a:gd name="T10" fmla="*/ 1 w 451"/>
                    <a:gd name="T11" fmla="*/ 1 h 371"/>
                    <a:gd name="T12" fmla="*/ 1 w 451"/>
                    <a:gd name="T13" fmla="*/ 1 h 371"/>
                    <a:gd name="T14" fmla="*/ 1 w 451"/>
                    <a:gd name="T15" fmla="*/ 1 h 371"/>
                    <a:gd name="T16" fmla="*/ 1 w 451"/>
                    <a:gd name="T17" fmla="*/ 1 h 371"/>
                    <a:gd name="T18" fmla="*/ 1 w 451"/>
                    <a:gd name="T19" fmla="*/ 1 h 371"/>
                    <a:gd name="T20" fmla="*/ 1 w 451"/>
                    <a:gd name="T21" fmla="*/ 1 h 371"/>
                    <a:gd name="T22" fmla="*/ 1 w 451"/>
                    <a:gd name="T23" fmla="*/ 1 h 371"/>
                    <a:gd name="T24" fmla="*/ 1 w 451"/>
                    <a:gd name="T25" fmla="*/ 1 h 371"/>
                    <a:gd name="T26" fmla="*/ 1 w 451"/>
                    <a:gd name="T27" fmla="*/ 1 h 371"/>
                    <a:gd name="T28" fmla="*/ 1 w 451"/>
                    <a:gd name="T29" fmla="*/ 1 h 371"/>
                    <a:gd name="T30" fmla="*/ 1 w 451"/>
                    <a:gd name="T31" fmla="*/ 1 h 371"/>
                    <a:gd name="T32" fmla="*/ 1 w 451"/>
                    <a:gd name="T33" fmla="*/ 1 h 371"/>
                    <a:gd name="T34" fmla="*/ 1 w 451"/>
                    <a:gd name="T35" fmla="*/ 1 h 371"/>
                    <a:gd name="T36" fmla="*/ 1 w 451"/>
                    <a:gd name="T37" fmla="*/ 1 h 371"/>
                    <a:gd name="T38" fmla="*/ 1 w 451"/>
                    <a:gd name="T39" fmla="*/ 1 h 371"/>
                    <a:gd name="T40" fmla="*/ 1 w 451"/>
                    <a:gd name="T41" fmla="*/ 1 h 371"/>
                    <a:gd name="T42" fmla="*/ 1 w 451"/>
                    <a:gd name="T43" fmla="*/ 1 h 371"/>
                    <a:gd name="T44" fmla="*/ 1 w 451"/>
                    <a:gd name="T45" fmla="*/ 1 h 371"/>
                    <a:gd name="T46" fmla="*/ 1 w 451"/>
                    <a:gd name="T47" fmla="*/ 1 h 371"/>
                    <a:gd name="T48" fmla="*/ 1 w 451"/>
                    <a:gd name="T49" fmla="*/ 1 h 371"/>
                    <a:gd name="T50" fmla="*/ 1 w 451"/>
                    <a:gd name="T51" fmla="*/ 1 h 371"/>
                    <a:gd name="T52" fmla="*/ 0 w 451"/>
                    <a:gd name="T53" fmla="*/ 1 h 371"/>
                    <a:gd name="T54" fmla="*/ 1 w 451"/>
                    <a:gd name="T55" fmla="*/ 1 h 371"/>
                    <a:gd name="T56" fmla="*/ 1 w 451"/>
                    <a:gd name="T57" fmla="*/ 1 h 371"/>
                    <a:gd name="T58" fmla="*/ 1 w 451"/>
                    <a:gd name="T59" fmla="*/ 1 h 371"/>
                    <a:gd name="T60" fmla="*/ 1 w 451"/>
                    <a:gd name="T61" fmla="*/ 1 h 371"/>
                    <a:gd name="T62" fmla="*/ 1 w 451"/>
                    <a:gd name="T63" fmla="*/ 1 h 371"/>
                    <a:gd name="T64" fmla="*/ 1 w 451"/>
                    <a:gd name="T65" fmla="*/ 1 h 371"/>
                    <a:gd name="T66" fmla="*/ 1 w 451"/>
                    <a:gd name="T67" fmla="*/ 1 h 371"/>
                    <a:gd name="T68" fmla="*/ 1 w 451"/>
                    <a:gd name="T69" fmla="*/ 0 h 371"/>
                    <a:gd name="T70" fmla="*/ 1 w 451"/>
                    <a:gd name="T71" fmla="*/ 1 h 371"/>
                    <a:gd name="T72" fmla="*/ 1 w 451"/>
                    <a:gd name="T73" fmla="*/ 1 h 371"/>
                    <a:gd name="T74" fmla="*/ 1 w 451"/>
                    <a:gd name="T75" fmla="*/ 1 h 371"/>
                    <a:gd name="T76" fmla="*/ 1 w 451"/>
                    <a:gd name="T77" fmla="*/ 1 h 371"/>
                    <a:gd name="T78" fmla="*/ 1 w 451"/>
                    <a:gd name="T79" fmla="*/ 1 h 371"/>
                    <a:gd name="T80" fmla="*/ 1 w 451"/>
                    <a:gd name="T81" fmla="*/ 1 h 371"/>
                    <a:gd name="T82" fmla="*/ 1 w 451"/>
                    <a:gd name="T83" fmla="*/ 1 h 371"/>
                    <a:gd name="T84" fmla="*/ 1 w 451"/>
                    <a:gd name="T85" fmla="*/ 1 h 371"/>
                    <a:gd name="T86" fmla="*/ 1 w 451"/>
                    <a:gd name="T87" fmla="*/ 1 h 3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51" h="371">
                      <a:moveTo>
                        <a:pt x="450" y="107"/>
                      </a:moveTo>
                      <a:lnTo>
                        <a:pt x="374" y="371"/>
                      </a:lnTo>
                      <a:lnTo>
                        <a:pt x="388" y="337"/>
                      </a:lnTo>
                      <a:lnTo>
                        <a:pt x="398" y="306"/>
                      </a:lnTo>
                      <a:lnTo>
                        <a:pt x="402" y="278"/>
                      </a:lnTo>
                      <a:lnTo>
                        <a:pt x="405" y="253"/>
                      </a:lnTo>
                      <a:lnTo>
                        <a:pt x="405" y="232"/>
                      </a:lnTo>
                      <a:lnTo>
                        <a:pt x="402" y="214"/>
                      </a:lnTo>
                      <a:lnTo>
                        <a:pt x="400" y="201"/>
                      </a:lnTo>
                      <a:lnTo>
                        <a:pt x="396" y="190"/>
                      </a:lnTo>
                      <a:lnTo>
                        <a:pt x="394" y="184"/>
                      </a:lnTo>
                      <a:lnTo>
                        <a:pt x="393" y="182"/>
                      </a:lnTo>
                      <a:lnTo>
                        <a:pt x="382" y="188"/>
                      </a:lnTo>
                      <a:lnTo>
                        <a:pt x="373" y="199"/>
                      </a:lnTo>
                      <a:lnTo>
                        <a:pt x="363" y="213"/>
                      </a:lnTo>
                      <a:lnTo>
                        <a:pt x="355" y="231"/>
                      </a:lnTo>
                      <a:lnTo>
                        <a:pt x="346" y="251"/>
                      </a:lnTo>
                      <a:lnTo>
                        <a:pt x="340" y="270"/>
                      </a:lnTo>
                      <a:lnTo>
                        <a:pt x="334" y="287"/>
                      </a:lnTo>
                      <a:lnTo>
                        <a:pt x="331" y="301"/>
                      </a:lnTo>
                      <a:lnTo>
                        <a:pt x="327" y="310"/>
                      </a:lnTo>
                      <a:lnTo>
                        <a:pt x="327" y="314"/>
                      </a:lnTo>
                      <a:lnTo>
                        <a:pt x="340" y="269"/>
                      </a:lnTo>
                      <a:lnTo>
                        <a:pt x="349" y="233"/>
                      </a:lnTo>
                      <a:lnTo>
                        <a:pt x="351" y="206"/>
                      </a:lnTo>
                      <a:lnTo>
                        <a:pt x="350" y="187"/>
                      </a:lnTo>
                      <a:lnTo>
                        <a:pt x="346" y="175"/>
                      </a:lnTo>
                      <a:lnTo>
                        <a:pt x="340" y="168"/>
                      </a:lnTo>
                      <a:lnTo>
                        <a:pt x="334" y="164"/>
                      </a:lnTo>
                      <a:lnTo>
                        <a:pt x="328" y="163"/>
                      </a:lnTo>
                      <a:lnTo>
                        <a:pt x="324" y="163"/>
                      </a:lnTo>
                      <a:lnTo>
                        <a:pt x="323" y="163"/>
                      </a:lnTo>
                      <a:lnTo>
                        <a:pt x="311" y="168"/>
                      </a:lnTo>
                      <a:lnTo>
                        <a:pt x="299" y="177"/>
                      </a:lnTo>
                      <a:lnTo>
                        <a:pt x="286" y="189"/>
                      </a:lnTo>
                      <a:lnTo>
                        <a:pt x="274" y="203"/>
                      </a:lnTo>
                      <a:lnTo>
                        <a:pt x="261" y="219"/>
                      </a:lnTo>
                      <a:lnTo>
                        <a:pt x="250" y="234"/>
                      </a:lnTo>
                      <a:lnTo>
                        <a:pt x="240" y="249"/>
                      </a:lnTo>
                      <a:lnTo>
                        <a:pt x="233" y="259"/>
                      </a:lnTo>
                      <a:lnTo>
                        <a:pt x="228" y="268"/>
                      </a:lnTo>
                      <a:lnTo>
                        <a:pt x="226" y="270"/>
                      </a:lnTo>
                      <a:lnTo>
                        <a:pt x="269" y="198"/>
                      </a:lnTo>
                      <a:lnTo>
                        <a:pt x="281" y="176"/>
                      </a:lnTo>
                      <a:lnTo>
                        <a:pt x="284" y="162"/>
                      </a:lnTo>
                      <a:lnTo>
                        <a:pt x="283" y="151"/>
                      </a:lnTo>
                      <a:lnTo>
                        <a:pt x="278" y="144"/>
                      </a:lnTo>
                      <a:lnTo>
                        <a:pt x="270" y="140"/>
                      </a:lnTo>
                      <a:lnTo>
                        <a:pt x="259" y="140"/>
                      </a:lnTo>
                      <a:lnTo>
                        <a:pt x="250" y="140"/>
                      </a:lnTo>
                      <a:lnTo>
                        <a:pt x="240" y="142"/>
                      </a:lnTo>
                      <a:lnTo>
                        <a:pt x="234" y="144"/>
                      </a:lnTo>
                      <a:lnTo>
                        <a:pt x="232" y="144"/>
                      </a:lnTo>
                      <a:lnTo>
                        <a:pt x="0" y="290"/>
                      </a:lnTo>
                      <a:lnTo>
                        <a:pt x="225" y="130"/>
                      </a:lnTo>
                      <a:lnTo>
                        <a:pt x="224" y="117"/>
                      </a:lnTo>
                      <a:lnTo>
                        <a:pt x="214" y="110"/>
                      </a:lnTo>
                      <a:lnTo>
                        <a:pt x="197" y="110"/>
                      </a:lnTo>
                      <a:lnTo>
                        <a:pt x="176" y="114"/>
                      </a:lnTo>
                      <a:lnTo>
                        <a:pt x="151" y="121"/>
                      </a:lnTo>
                      <a:lnTo>
                        <a:pt x="127" y="130"/>
                      </a:lnTo>
                      <a:lnTo>
                        <a:pt x="103" y="139"/>
                      </a:lnTo>
                      <a:lnTo>
                        <a:pt x="84" y="149"/>
                      </a:lnTo>
                      <a:lnTo>
                        <a:pt x="72" y="155"/>
                      </a:lnTo>
                      <a:lnTo>
                        <a:pt x="66" y="157"/>
                      </a:lnTo>
                      <a:lnTo>
                        <a:pt x="374" y="5"/>
                      </a:lnTo>
                      <a:lnTo>
                        <a:pt x="375" y="5"/>
                      </a:lnTo>
                      <a:lnTo>
                        <a:pt x="379" y="4"/>
                      </a:lnTo>
                      <a:lnTo>
                        <a:pt x="383" y="1"/>
                      </a:lnTo>
                      <a:lnTo>
                        <a:pt x="389" y="0"/>
                      </a:lnTo>
                      <a:lnTo>
                        <a:pt x="396" y="0"/>
                      </a:lnTo>
                      <a:lnTo>
                        <a:pt x="402" y="3"/>
                      </a:lnTo>
                      <a:lnTo>
                        <a:pt x="408" y="6"/>
                      </a:lnTo>
                      <a:lnTo>
                        <a:pt x="413" y="14"/>
                      </a:lnTo>
                      <a:lnTo>
                        <a:pt x="415" y="25"/>
                      </a:lnTo>
                      <a:lnTo>
                        <a:pt x="415" y="41"/>
                      </a:lnTo>
                      <a:lnTo>
                        <a:pt x="415" y="42"/>
                      </a:lnTo>
                      <a:lnTo>
                        <a:pt x="415" y="47"/>
                      </a:lnTo>
                      <a:lnTo>
                        <a:pt x="417" y="53"/>
                      </a:lnTo>
                      <a:lnTo>
                        <a:pt x="418" y="61"/>
                      </a:lnTo>
                      <a:lnTo>
                        <a:pt x="420" y="70"/>
                      </a:lnTo>
                      <a:lnTo>
                        <a:pt x="424" y="80"/>
                      </a:lnTo>
                      <a:lnTo>
                        <a:pt x="427" y="88"/>
                      </a:lnTo>
                      <a:lnTo>
                        <a:pt x="433" y="96"/>
                      </a:lnTo>
                      <a:lnTo>
                        <a:pt x="442" y="104"/>
                      </a:lnTo>
                      <a:lnTo>
                        <a:pt x="451" y="108"/>
                      </a:lnTo>
                      <a:lnTo>
                        <a:pt x="450" y="107"/>
                      </a:lnTo>
                      <a:close/>
                    </a:path>
                  </a:pathLst>
                </a:custGeom>
                <a:solidFill>
                  <a:srgbClr val="FFF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119" name="Freeform 120"/>
                <p:cNvSpPr>
                  <a:spLocks/>
                </p:cNvSpPr>
                <p:nvPr/>
              </p:nvSpPr>
              <p:spPr bwMode="auto">
                <a:xfrm rot="2163528">
                  <a:off x="4710" y="1888"/>
                  <a:ext cx="251" cy="206"/>
                </a:xfrm>
                <a:custGeom>
                  <a:avLst/>
                  <a:gdLst>
                    <a:gd name="T0" fmla="*/ 1 w 446"/>
                    <a:gd name="T1" fmla="*/ 1 h 367"/>
                    <a:gd name="T2" fmla="*/ 1 w 446"/>
                    <a:gd name="T3" fmla="*/ 1 h 367"/>
                    <a:gd name="T4" fmla="*/ 1 w 446"/>
                    <a:gd name="T5" fmla="*/ 1 h 367"/>
                    <a:gd name="T6" fmla="*/ 1 w 446"/>
                    <a:gd name="T7" fmla="*/ 1 h 367"/>
                    <a:gd name="T8" fmla="*/ 1 w 446"/>
                    <a:gd name="T9" fmla="*/ 1 h 367"/>
                    <a:gd name="T10" fmla="*/ 1 w 446"/>
                    <a:gd name="T11" fmla="*/ 1 h 367"/>
                    <a:gd name="T12" fmla="*/ 1 w 446"/>
                    <a:gd name="T13" fmla="*/ 1 h 367"/>
                    <a:gd name="T14" fmla="*/ 1 w 446"/>
                    <a:gd name="T15" fmla="*/ 1 h 367"/>
                    <a:gd name="T16" fmla="*/ 1 w 446"/>
                    <a:gd name="T17" fmla="*/ 1 h 367"/>
                    <a:gd name="T18" fmla="*/ 1 w 446"/>
                    <a:gd name="T19" fmla="*/ 1 h 367"/>
                    <a:gd name="T20" fmla="*/ 1 w 446"/>
                    <a:gd name="T21" fmla="*/ 1 h 367"/>
                    <a:gd name="T22" fmla="*/ 1 w 446"/>
                    <a:gd name="T23" fmla="*/ 1 h 367"/>
                    <a:gd name="T24" fmla="*/ 1 w 446"/>
                    <a:gd name="T25" fmla="*/ 1 h 367"/>
                    <a:gd name="T26" fmla="*/ 1 w 446"/>
                    <a:gd name="T27" fmla="*/ 1 h 367"/>
                    <a:gd name="T28" fmla="*/ 1 w 446"/>
                    <a:gd name="T29" fmla="*/ 1 h 367"/>
                    <a:gd name="T30" fmla="*/ 1 w 446"/>
                    <a:gd name="T31" fmla="*/ 1 h 367"/>
                    <a:gd name="T32" fmla="*/ 1 w 446"/>
                    <a:gd name="T33" fmla="*/ 1 h 367"/>
                    <a:gd name="T34" fmla="*/ 1 w 446"/>
                    <a:gd name="T35" fmla="*/ 1 h 367"/>
                    <a:gd name="T36" fmla="*/ 1 w 446"/>
                    <a:gd name="T37" fmla="*/ 1 h 367"/>
                    <a:gd name="T38" fmla="*/ 1 w 446"/>
                    <a:gd name="T39" fmla="*/ 1 h 367"/>
                    <a:gd name="T40" fmla="*/ 1 w 446"/>
                    <a:gd name="T41" fmla="*/ 1 h 367"/>
                    <a:gd name="T42" fmla="*/ 1 w 446"/>
                    <a:gd name="T43" fmla="*/ 1 h 367"/>
                    <a:gd name="T44" fmla="*/ 1 w 446"/>
                    <a:gd name="T45" fmla="*/ 1 h 367"/>
                    <a:gd name="T46" fmla="*/ 1 w 446"/>
                    <a:gd name="T47" fmla="*/ 1 h 367"/>
                    <a:gd name="T48" fmla="*/ 1 w 446"/>
                    <a:gd name="T49" fmla="*/ 1 h 367"/>
                    <a:gd name="T50" fmla="*/ 1 w 446"/>
                    <a:gd name="T51" fmla="*/ 1 h 367"/>
                    <a:gd name="T52" fmla="*/ 0 w 446"/>
                    <a:gd name="T53" fmla="*/ 1 h 367"/>
                    <a:gd name="T54" fmla="*/ 1 w 446"/>
                    <a:gd name="T55" fmla="*/ 1 h 367"/>
                    <a:gd name="T56" fmla="*/ 1 w 446"/>
                    <a:gd name="T57" fmla="*/ 1 h 367"/>
                    <a:gd name="T58" fmla="*/ 1 w 446"/>
                    <a:gd name="T59" fmla="*/ 1 h 367"/>
                    <a:gd name="T60" fmla="*/ 1 w 446"/>
                    <a:gd name="T61" fmla="*/ 1 h 367"/>
                    <a:gd name="T62" fmla="*/ 1 w 446"/>
                    <a:gd name="T63" fmla="*/ 1 h 367"/>
                    <a:gd name="T64" fmla="*/ 1 w 446"/>
                    <a:gd name="T65" fmla="*/ 1 h 367"/>
                    <a:gd name="T66" fmla="*/ 1 w 446"/>
                    <a:gd name="T67" fmla="*/ 1 h 367"/>
                    <a:gd name="T68" fmla="*/ 1 w 446"/>
                    <a:gd name="T69" fmla="*/ 0 h 367"/>
                    <a:gd name="T70" fmla="*/ 1 w 446"/>
                    <a:gd name="T71" fmla="*/ 1 h 367"/>
                    <a:gd name="T72" fmla="*/ 1 w 446"/>
                    <a:gd name="T73" fmla="*/ 1 h 367"/>
                    <a:gd name="T74" fmla="*/ 1 w 446"/>
                    <a:gd name="T75" fmla="*/ 1 h 367"/>
                    <a:gd name="T76" fmla="*/ 1 w 446"/>
                    <a:gd name="T77" fmla="*/ 1 h 367"/>
                    <a:gd name="T78" fmla="*/ 1 w 446"/>
                    <a:gd name="T79" fmla="*/ 1 h 367"/>
                    <a:gd name="T80" fmla="*/ 1 w 446"/>
                    <a:gd name="T81" fmla="*/ 1 h 367"/>
                    <a:gd name="T82" fmla="*/ 1 w 446"/>
                    <a:gd name="T83" fmla="*/ 1 h 367"/>
                    <a:gd name="T84" fmla="*/ 1 w 446"/>
                    <a:gd name="T85" fmla="*/ 1 h 367"/>
                    <a:gd name="T86" fmla="*/ 1 w 446"/>
                    <a:gd name="T87" fmla="*/ 1 h 3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6" h="367">
                      <a:moveTo>
                        <a:pt x="445" y="107"/>
                      </a:moveTo>
                      <a:lnTo>
                        <a:pt x="370" y="367"/>
                      </a:lnTo>
                      <a:lnTo>
                        <a:pt x="384" y="332"/>
                      </a:lnTo>
                      <a:lnTo>
                        <a:pt x="394" y="302"/>
                      </a:lnTo>
                      <a:lnTo>
                        <a:pt x="400" y="274"/>
                      </a:lnTo>
                      <a:lnTo>
                        <a:pt x="401" y="250"/>
                      </a:lnTo>
                      <a:lnTo>
                        <a:pt x="401" y="229"/>
                      </a:lnTo>
                      <a:lnTo>
                        <a:pt x="398" y="212"/>
                      </a:lnTo>
                      <a:lnTo>
                        <a:pt x="396" y="198"/>
                      </a:lnTo>
                      <a:lnTo>
                        <a:pt x="392" y="187"/>
                      </a:lnTo>
                      <a:lnTo>
                        <a:pt x="390" y="181"/>
                      </a:lnTo>
                      <a:lnTo>
                        <a:pt x="389" y="180"/>
                      </a:lnTo>
                      <a:lnTo>
                        <a:pt x="379" y="185"/>
                      </a:lnTo>
                      <a:lnTo>
                        <a:pt x="370" y="195"/>
                      </a:lnTo>
                      <a:lnTo>
                        <a:pt x="360" y="211"/>
                      </a:lnTo>
                      <a:lnTo>
                        <a:pt x="352" y="227"/>
                      </a:lnTo>
                      <a:lnTo>
                        <a:pt x="344" y="246"/>
                      </a:lnTo>
                      <a:lnTo>
                        <a:pt x="336" y="265"/>
                      </a:lnTo>
                      <a:lnTo>
                        <a:pt x="332" y="283"/>
                      </a:lnTo>
                      <a:lnTo>
                        <a:pt x="327" y="296"/>
                      </a:lnTo>
                      <a:lnTo>
                        <a:pt x="324" y="306"/>
                      </a:lnTo>
                      <a:lnTo>
                        <a:pt x="323" y="309"/>
                      </a:lnTo>
                      <a:lnTo>
                        <a:pt x="338" y="264"/>
                      </a:lnTo>
                      <a:lnTo>
                        <a:pt x="346" y="230"/>
                      </a:lnTo>
                      <a:lnTo>
                        <a:pt x="348" y="204"/>
                      </a:lnTo>
                      <a:lnTo>
                        <a:pt x="347" y="185"/>
                      </a:lnTo>
                      <a:lnTo>
                        <a:pt x="344" y="172"/>
                      </a:lnTo>
                      <a:lnTo>
                        <a:pt x="338" y="164"/>
                      </a:lnTo>
                      <a:lnTo>
                        <a:pt x="332" y="161"/>
                      </a:lnTo>
                      <a:lnTo>
                        <a:pt x="326" y="160"/>
                      </a:lnTo>
                      <a:lnTo>
                        <a:pt x="321" y="161"/>
                      </a:lnTo>
                      <a:lnTo>
                        <a:pt x="319" y="161"/>
                      </a:lnTo>
                      <a:lnTo>
                        <a:pt x="308" y="166"/>
                      </a:lnTo>
                      <a:lnTo>
                        <a:pt x="296" y="174"/>
                      </a:lnTo>
                      <a:lnTo>
                        <a:pt x="283" y="186"/>
                      </a:lnTo>
                      <a:lnTo>
                        <a:pt x="271" y="200"/>
                      </a:lnTo>
                      <a:lnTo>
                        <a:pt x="259" y="216"/>
                      </a:lnTo>
                      <a:lnTo>
                        <a:pt x="248" y="231"/>
                      </a:lnTo>
                      <a:lnTo>
                        <a:pt x="239" y="245"/>
                      </a:lnTo>
                      <a:lnTo>
                        <a:pt x="230" y="256"/>
                      </a:lnTo>
                      <a:lnTo>
                        <a:pt x="226" y="263"/>
                      </a:lnTo>
                      <a:lnTo>
                        <a:pt x="224" y="267"/>
                      </a:lnTo>
                      <a:lnTo>
                        <a:pt x="266" y="194"/>
                      </a:lnTo>
                      <a:lnTo>
                        <a:pt x="278" y="174"/>
                      </a:lnTo>
                      <a:lnTo>
                        <a:pt x="283" y="158"/>
                      </a:lnTo>
                      <a:lnTo>
                        <a:pt x="282" y="148"/>
                      </a:lnTo>
                      <a:lnTo>
                        <a:pt x="276" y="142"/>
                      </a:lnTo>
                      <a:lnTo>
                        <a:pt x="267" y="138"/>
                      </a:lnTo>
                      <a:lnTo>
                        <a:pt x="258" y="137"/>
                      </a:lnTo>
                      <a:lnTo>
                        <a:pt x="247" y="138"/>
                      </a:lnTo>
                      <a:lnTo>
                        <a:pt x="239" y="139"/>
                      </a:lnTo>
                      <a:lnTo>
                        <a:pt x="233" y="141"/>
                      </a:lnTo>
                      <a:lnTo>
                        <a:pt x="230" y="142"/>
                      </a:lnTo>
                      <a:lnTo>
                        <a:pt x="0" y="286"/>
                      </a:lnTo>
                      <a:lnTo>
                        <a:pt x="223" y="128"/>
                      </a:lnTo>
                      <a:lnTo>
                        <a:pt x="222" y="115"/>
                      </a:lnTo>
                      <a:lnTo>
                        <a:pt x="212" y="107"/>
                      </a:lnTo>
                      <a:lnTo>
                        <a:pt x="196" y="107"/>
                      </a:lnTo>
                      <a:lnTo>
                        <a:pt x="174" y="112"/>
                      </a:lnTo>
                      <a:lnTo>
                        <a:pt x="151" y="119"/>
                      </a:lnTo>
                      <a:lnTo>
                        <a:pt x="125" y="128"/>
                      </a:lnTo>
                      <a:lnTo>
                        <a:pt x="103" y="137"/>
                      </a:lnTo>
                      <a:lnTo>
                        <a:pt x="85" y="145"/>
                      </a:lnTo>
                      <a:lnTo>
                        <a:pt x="72" y="151"/>
                      </a:lnTo>
                      <a:lnTo>
                        <a:pt x="67" y="154"/>
                      </a:lnTo>
                      <a:lnTo>
                        <a:pt x="370" y="5"/>
                      </a:lnTo>
                      <a:lnTo>
                        <a:pt x="371" y="5"/>
                      </a:lnTo>
                      <a:lnTo>
                        <a:pt x="375" y="3"/>
                      </a:lnTo>
                      <a:lnTo>
                        <a:pt x="379" y="2"/>
                      </a:lnTo>
                      <a:lnTo>
                        <a:pt x="385" y="0"/>
                      </a:lnTo>
                      <a:lnTo>
                        <a:pt x="391" y="0"/>
                      </a:lnTo>
                      <a:lnTo>
                        <a:pt x="398" y="3"/>
                      </a:lnTo>
                      <a:lnTo>
                        <a:pt x="403" y="6"/>
                      </a:lnTo>
                      <a:lnTo>
                        <a:pt x="408" y="13"/>
                      </a:lnTo>
                      <a:lnTo>
                        <a:pt x="410" y="25"/>
                      </a:lnTo>
                      <a:lnTo>
                        <a:pt x="410" y="40"/>
                      </a:lnTo>
                      <a:lnTo>
                        <a:pt x="410" y="42"/>
                      </a:lnTo>
                      <a:lnTo>
                        <a:pt x="410" y="46"/>
                      </a:lnTo>
                      <a:lnTo>
                        <a:pt x="411" y="53"/>
                      </a:lnTo>
                      <a:lnTo>
                        <a:pt x="413" y="61"/>
                      </a:lnTo>
                      <a:lnTo>
                        <a:pt x="415" y="69"/>
                      </a:lnTo>
                      <a:lnTo>
                        <a:pt x="419" y="79"/>
                      </a:lnTo>
                      <a:lnTo>
                        <a:pt x="422" y="88"/>
                      </a:lnTo>
                      <a:lnTo>
                        <a:pt x="428" y="97"/>
                      </a:lnTo>
                      <a:lnTo>
                        <a:pt x="436" y="103"/>
                      </a:lnTo>
                      <a:lnTo>
                        <a:pt x="446" y="107"/>
                      </a:lnTo>
                      <a:lnTo>
                        <a:pt x="445" y="107"/>
                      </a:lnTo>
                      <a:close/>
                    </a:path>
                  </a:pathLst>
                </a:custGeom>
                <a:solidFill>
                  <a:srgbClr val="FFFC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120" name="Freeform 121"/>
                <p:cNvSpPr>
                  <a:spLocks/>
                </p:cNvSpPr>
                <p:nvPr/>
              </p:nvSpPr>
              <p:spPr bwMode="auto">
                <a:xfrm rot="2163528">
                  <a:off x="4711" y="1888"/>
                  <a:ext cx="249" cy="204"/>
                </a:xfrm>
                <a:custGeom>
                  <a:avLst/>
                  <a:gdLst>
                    <a:gd name="T0" fmla="*/ 1 w 441"/>
                    <a:gd name="T1" fmla="*/ 1 h 361"/>
                    <a:gd name="T2" fmla="*/ 1 w 441"/>
                    <a:gd name="T3" fmla="*/ 1 h 361"/>
                    <a:gd name="T4" fmla="*/ 1 w 441"/>
                    <a:gd name="T5" fmla="*/ 1 h 361"/>
                    <a:gd name="T6" fmla="*/ 1 w 441"/>
                    <a:gd name="T7" fmla="*/ 1 h 361"/>
                    <a:gd name="T8" fmla="*/ 1 w 441"/>
                    <a:gd name="T9" fmla="*/ 1 h 361"/>
                    <a:gd name="T10" fmla="*/ 1 w 441"/>
                    <a:gd name="T11" fmla="*/ 1 h 361"/>
                    <a:gd name="T12" fmla="*/ 1 w 441"/>
                    <a:gd name="T13" fmla="*/ 1 h 361"/>
                    <a:gd name="T14" fmla="*/ 1 w 441"/>
                    <a:gd name="T15" fmla="*/ 1 h 361"/>
                    <a:gd name="T16" fmla="*/ 1 w 441"/>
                    <a:gd name="T17" fmla="*/ 1 h 361"/>
                    <a:gd name="T18" fmla="*/ 1 w 441"/>
                    <a:gd name="T19" fmla="*/ 1 h 361"/>
                    <a:gd name="T20" fmla="*/ 1 w 441"/>
                    <a:gd name="T21" fmla="*/ 1 h 361"/>
                    <a:gd name="T22" fmla="*/ 1 w 441"/>
                    <a:gd name="T23" fmla="*/ 1 h 361"/>
                    <a:gd name="T24" fmla="*/ 1 w 441"/>
                    <a:gd name="T25" fmla="*/ 1 h 361"/>
                    <a:gd name="T26" fmla="*/ 1 w 441"/>
                    <a:gd name="T27" fmla="*/ 1 h 361"/>
                    <a:gd name="T28" fmla="*/ 1 w 441"/>
                    <a:gd name="T29" fmla="*/ 1 h 361"/>
                    <a:gd name="T30" fmla="*/ 1 w 441"/>
                    <a:gd name="T31" fmla="*/ 1 h 361"/>
                    <a:gd name="T32" fmla="*/ 1 w 441"/>
                    <a:gd name="T33" fmla="*/ 1 h 361"/>
                    <a:gd name="T34" fmla="*/ 1 w 441"/>
                    <a:gd name="T35" fmla="*/ 1 h 361"/>
                    <a:gd name="T36" fmla="*/ 1 w 441"/>
                    <a:gd name="T37" fmla="*/ 1 h 361"/>
                    <a:gd name="T38" fmla="*/ 1 w 441"/>
                    <a:gd name="T39" fmla="*/ 1 h 361"/>
                    <a:gd name="T40" fmla="*/ 1 w 441"/>
                    <a:gd name="T41" fmla="*/ 1 h 361"/>
                    <a:gd name="T42" fmla="*/ 1 w 441"/>
                    <a:gd name="T43" fmla="*/ 1 h 361"/>
                    <a:gd name="T44" fmla="*/ 1 w 441"/>
                    <a:gd name="T45" fmla="*/ 1 h 361"/>
                    <a:gd name="T46" fmla="*/ 1 w 441"/>
                    <a:gd name="T47" fmla="*/ 1 h 361"/>
                    <a:gd name="T48" fmla="*/ 1 w 441"/>
                    <a:gd name="T49" fmla="*/ 1 h 361"/>
                    <a:gd name="T50" fmla="*/ 1 w 441"/>
                    <a:gd name="T51" fmla="*/ 1 h 361"/>
                    <a:gd name="T52" fmla="*/ 0 w 441"/>
                    <a:gd name="T53" fmla="*/ 1 h 361"/>
                    <a:gd name="T54" fmla="*/ 1 w 441"/>
                    <a:gd name="T55" fmla="*/ 1 h 361"/>
                    <a:gd name="T56" fmla="*/ 1 w 441"/>
                    <a:gd name="T57" fmla="*/ 1 h 361"/>
                    <a:gd name="T58" fmla="*/ 1 w 441"/>
                    <a:gd name="T59" fmla="*/ 1 h 361"/>
                    <a:gd name="T60" fmla="*/ 1 w 441"/>
                    <a:gd name="T61" fmla="*/ 1 h 361"/>
                    <a:gd name="T62" fmla="*/ 1 w 441"/>
                    <a:gd name="T63" fmla="*/ 1 h 361"/>
                    <a:gd name="T64" fmla="*/ 1 w 441"/>
                    <a:gd name="T65" fmla="*/ 1 h 361"/>
                    <a:gd name="T66" fmla="*/ 1 w 441"/>
                    <a:gd name="T67" fmla="*/ 1 h 361"/>
                    <a:gd name="T68" fmla="*/ 1 w 441"/>
                    <a:gd name="T69" fmla="*/ 0 h 361"/>
                    <a:gd name="T70" fmla="*/ 1 w 441"/>
                    <a:gd name="T71" fmla="*/ 1 h 361"/>
                    <a:gd name="T72" fmla="*/ 1 w 441"/>
                    <a:gd name="T73" fmla="*/ 1 h 361"/>
                    <a:gd name="T74" fmla="*/ 1 w 441"/>
                    <a:gd name="T75" fmla="*/ 1 h 361"/>
                    <a:gd name="T76" fmla="*/ 1 w 441"/>
                    <a:gd name="T77" fmla="*/ 1 h 361"/>
                    <a:gd name="T78" fmla="*/ 1 w 441"/>
                    <a:gd name="T79" fmla="*/ 1 h 361"/>
                    <a:gd name="T80" fmla="*/ 1 w 441"/>
                    <a:gd name="T81" fmla="*/ 1 h 361"/>
                    <a:gd name="T82" fmla="*/ 1 w 441"/>
                    <a:gd name="T83" fmla="*/ 1 h 361"/>
                    <a:gd name="T84" fmla="*/ 1 w 441"/>
                    <a:gd name="T85" fmla="*/ 1 h 361"/>
                    <a:gd name="T86" fmla="*/ 1 w 441"/>
                    <a:gd name="T87" fmla="*/ 1 h 3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1" h="361">
                      <a:moveTo>
                        <a:pt x="440" y="105"/>
                      </a:moveTo>
                      <a:lnTo>
                        <a:pt x="367" y="361"/>
                      </a:lnTo>
                      <a:lnTo>
                        <a:pt x="380" y="328"/>
                      </a:lnTo>
                      <a:lnTo>
                        <a:pt x="390" y="297"/>
                      </a:lnTo>
                      <a:lnTo>
                        <a:pt x="396" y="269"/>
                      </a:lnTo>
                      <a:lnTo>
                        <a:pt x="398" y="246"/>
                      </a:lnTo>
                      <a:lnTo>
                        <a:pt x="397" y="224"/>
                      </a:lnTo>
                      <a:lnTo>
                        <a:pt x="396" y="208"/>
                      </a:lnTo>
                      <a:lnTo>
                        <a:pt x="392" y="193"/>
                      </a:lnTo>
                      <a:lnTo>
                        <a:pt x="390" y="184"/>
                      </a:lnTo>
                      <a:lnTo>
                        <a:pt x="387" y="178"/>
                      </a:lnTo>
                      <a:lnTo>
                        <a:pt x="386" y="176"/>
                      </a:lnTo>
                      <a:lnTo>
                        <a:pt x="375" y="180"/>
                      </a:lnTo>
                      <a:lnTo>
                        <a:pt x="366" y="191"/>
                      </a:lnTo>
                      <a:lnTo>
                        <a:pt x="356" y="206"/>
                      </a:lnTo>
                      <a:lnTo>
                        <a:pt x="348" y="223"/>
                      </a:lnTo>
                      <a:lnTo>
                        <a:pt x="341" y="242"/>
                      </a:lnTo>
                      <a:lnTo>
                        <a:pt x="334" y="261"/>
                      </a:lnTo>
                      <a:lnTo>
                        <a:pt x="329" y="278"/>
                      </a:lnTo>
                      <a:lnTo>
                        <a:pt x="324" y="292"/>
                      </a:lnTo>
                      <a:lnTo>
                        <a:pt x="322" y="302"/>
                      </a:lnTo>
                      <a:lnTo>
                        <a:pt x="320" y="305"/>
                      </a:lnTo>
                      <a:lnTo>
                        <a:pt x="335" y="260"/>
                      </a:lnTo>
                      <a:lnTo>
                        <a:pt x="342" y="225"/>
                      </a:lnTo>
                      <a:lnTo>
                        <a:pt x="346" y="199"/>
                      </a:lnTo>
                      <a:lnTo>
                        <a:pt x="344" y="180"/>
                      </a:lnTo>
                      <a:lnTo>
                        <a:pt x="340" y="168"/>
                      </a:lnTo>
                      <a:lnTo>
                        <a:pt x="335" y="161"/>
                      </a:lnTo>
                      <a:lnTo>
                        <a:pt x="328" y="158"/>
                      </a:lnTo>
                      <a:lnTo>
                        <a:pt x="322" y="156"/>
                      </a:lnTo>
                      <a:lnTo>
                        <a:pt x="318" y="156"/>
                      </a:lnTo>
                      <a:lnTo>
                        <a:pt x="316" y="156"/>
                      </a:lnTo>
                      <a:lnTo>
                        <a:pt x="305" y="161"/>
                      </a:lnTo>
                      <a:lnTo>
                        <a:pt x="293" y="171"/>
                      </a:lnTo>
                      <a:lnTo>
                        <a:pt x="281" y="183"/>
                      </a:lnTo>
                      <a:lnTo>
                        <a:pt x="268" y="197"/>
                      </a:lnTo>
                      <a:lnTo>
                        <a:pt x="256" y="211"/>
                      </a:lnTo>
                      <a:lnTo>
                        <a:pt x="245" y="227"/>
                      </a:lnTo>
                      <a:lnTo>
                        <a:pt x="236" y="240"/>
                      </a:lnTo>
                      <a:lnTo>
                        <a:pt x="229" y="252"/>
                      </a:lnTo>
                      <a:lnTo>
                        <a:pt x="224" y="259"/>
                      </a:lnTo>
                      <a:lnTo>
                        <a:pt x="223" y="261"/>
                      </a:lnTo>
                      <a:lnTo>
                        <a:pt x="264" y="190"/>
                      </a:lnTo>
                      <a:lnTo>
                        <a:pt x="275" y="170"/>
                      </a:lnTo>
                      <a:lnTo>
                        <a:pt x="280" y="155"/>
                      </a:lnTo>
                      <a:lnTo>
                        <a:pt x="279" y="145"/>
                      </a:lnTo>
                      <a:lnTo>
                        <a:pt x="273" y="139"/>
                      </a:lnTo>
                      <a:lnTo>
                        <a:pt x="264" y="135"/>
                      </a:lnTo>
                      <a:lnTo>
                        <a:pt x="255" y="134"/>
                      </a:lnTo>
                      <a:lnTo>
                        <a:pt x="245" y="135"/>
                      </a:lnTo>
                      <a:lnTo>
                        <a:pt x="236" y="136"/>
                      </a:lnTo>
                      <a:lnTo>
                        <a:pt x="230" y="137"/>
                      </a:lnTo>
                      <a:lnTo>
                        <a:pt x="228" y="139"/>
                      </a:lnTo>
                      <a:lnTo>
                        <a:pt x="0" y="281"/>
                      </a:lnTo>
                      <a:lnTo>
                        <a:pt x="222" y="124"/>
                      </a:lnTo>
                      <a:lnTo>
                        <a:pt x="220" y="111"/>
                      </a:lnTo>
                      <a:lnTo>
                        <a:pt x="211" y="104"/>
                      </a:lnTo>
                      <a:lnTo>
                        <a:pt x="194" y="104"/>
                      </a:lnTo>
                      <a:lnTo>
                        <a:pt x="173" y="109"/>
                      </a:lnTo>
                      <a:lnTo>
                        <a:pt x="149" y="116"/>
                      </a:lnTo>
                      <a:lnTo>
                        <a:pt x="125" y="124"/>
                      </a:lnTo>
                      <a:lnTo>
                        <a:pt x="102" y="134"/>
                      </a:lnTo>
                      <a:lnTo>
                        <a:pt x="85" y="142"/>
                      </a:lnTo>
                      <a:lnTo>
                        <a:pt x="71" y="148"/>
                      </a:lnTo>
                      <a:lnTo>
                        <a:pt x="67" y="151"/>
                      </a:lnTo>
                      <a:lnTo>
                        <a:pt x="366" y="4"/>
                      </a:lnTo>
                      <a:lnTo>
                        <a:pt x="367" y="3"/>
                      </a:lnTo>
                      <a:lnTo>
                        <a:pt x="371" y="2"/>
                      </a:lnTo>
                      <a:lnTo>
                        <a:pt x="375" y="1"/>
                      </a:lnTo>
                      <a:lnTo>
                        <a:pt x="380" y="0"/>
                      </a:lnTo>
                      <a:lnTo>
                        <a:pt x="387" y="0"/>
                      </a:lnTo>
                      <a:lnTo>
                        <a:pt x="393" y="2"/>
                      </a:lnTo>
                      <a:lnTo>
                        <a:pt x="398" y="6"/>
                      </a:lnTo>
                      <a:lnTo>
                        <a:pt x="403" y="13"/>
                      </a:lnTo>
                      <a:lnTo>
                        <a:pt x="405" y="23"/>
                      </a:lnTo>
                      <a:lnTo>
                        <a:pt x="405" y="39"/>
                      </a:lnTo>
                      <a:lnTo>
                        <a:pt x="405" y="40"/>
                      </a:lnTo>
                      <a:lnTo>
                        <a:pt x="405" y="45"/>
                      </a:lnTo>
                      <a:lnTo>
                        <a:pt x="406" y="51"/>
                      </a:lnTo>
                      <a:lnTo>
                        <a:pt x="407" y="59"/>
                      </a:lnTo>
                      <a:lnTo>
                        <a:pt x="410" y="69"/>
                      </a:lnTo>
                      <a:lnTo>
                        <a:pt x="412" y="78"/>
                      </a:lnTo>
                      <a:lnTo>
                        <a:pt x="417" y="86"/>
                      </a:lnTo>
                      <a:lnTo>
                        <a:pt x="423" y="95"/>
                      </a:lnTo>
                      <a:lnTo>
                        <a:pt x="431" y="102"/>
                      </a:lnTo>
                      <a:lnTo>
                        <a:pt x="441" y="105"/>
                      </a:lnTo>
                      <a:lnTo>
                        <a:pt x="440"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grpSp>
          <p:grpSp>
            <p:nvGrpSpPr>
              <p:cNvPr id="21" name="Group 142"/>
              <p:cNvGrpSpPr>
                <a:grpSpLocks/>
              </p:cNvGrpSpPr>
              <p:nvPr/>
            </p:nvGrpSpPr>
            <p:grpSpPr bwMode="auto">
              <a:xfrm>
                <a:off x="7913315" y="3123033"/>
                <a:ext cx="619125" cy="768350"/>
                <a:chOff x="4979" y="1215"/>
                <a:chExt cx="484" cy="496"/>
              </a:xfrm>
            </p:grpSpPr>
            <p:sp>
              <p:nvSpPr>
                <p:cNvPr id="23" name="AutoShape 143"/>
                <p:cNvSpPr>
                  <a:spLocks noChangeArrowheads="1"/>
                </p:cNvSpPr>
                <p:nvPr/>
              </p:nvSpPr>
              <p:spPr bwMode="gray">
                <a:xfrm>
                  <a:off x="4979" y="1277"/>
                  <a:ext cx="215" cy="186"/>
                </a:xfrm>
                <a:prstGeom prst="octagon">
                  <a:avLst>
                    <a:gd name="adj" fmla="val 29287"/>
                  </a:avLst>
                </a:prstGeom>
                <a:gradFill rotWithShape="0">
                  <a:gsLst>
                    <a:gs pos="0">
                      <a:srgbClr val="FF9900"/>
                    </a:gs>
                    <a:gs pos="100000">
                      <a:srgbClr val="000000"/>
                    </a:gs>
                  </a:gsLst>
                  <a:path path="shape">
                    <a:fillToRect l="50000" t="50000" r="50000" b="50000"/>
                  </a:path>
                </a:gradFill>
                <a:ln>
                  <a:noFill/>
                </a:ln>
                <a:effectLst/>
                <a:extLst>
                  <a:ext uri="{91240B29-F687-4F45-9708-019B960494DF}">
                    <a14:hiddenLine xmlns:a14="http://schemas.microsoft.com/office/drawing/2010/main" w="12700">
                      <a:solidFill>
                        <a:srgbClr val="0000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solidFill>
                      <a:srgbClr val="FFFFFF"/>
                    </a:solidFill>
                  </a:endParaRPr>
                </a:p>
              </p:txBody>
            </p:sp>
            <p:sp>
              <p:nvSpPr>
                <p:cNvPr id="24" name="AutoShape 144"/>
                <p:cNvSpPr>
                  <a:spLocks noChangeArrowheads="1"/>
                </p:cNvSpPr>
                <p:nvPr/>
              </p:nvSpPr>
              <p:spPr bwMode="gray">
                <a:xfrm>
                  <a:off x="5087" y="1401"/>
                  <a:ext cx="215" cy="186"/>
                </a:xfrm>
                <a:prstGeom prst="octagon">
                  <a:avLst>
                    <a:gd name="adj" fmla="val 29287"/>
                  </a:avLst>
                </a:prstGeom>
                <a:gradFill rotWithShape="0">
                  <a:gsLst>
                    <a:gs pos="0">
                      <a:srgbClr val="FF9900"/>
                    </a:gs>
                    <a:gs pos="100000">
                      <a:srgbClr val="000000"/>
                    </a:gs>
                  </a:gsLst>
                  <a:path path="shape">
                    <a:fillToRect l="50000" t="50000" r="50000" b="50000"/>
                  </a:path>
                </a:gradFill>
                <a:ln>
                  <a:noFill/>
                </a:ln>
                <a:effectLst/>
                <a:extLst>
                  <a:ext uri="{91240B29-F687-4F45-9708-019B960494DF}">
                    <a14:hiddenLine xmlns:a14="http://schemas.microsoft.com/office/drawing/2010/main" w="12700">
                      <a:solidFill>
                        <a:srgbClr val="0000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solidFill>
                      <a:srgbClr val="FFFFFF"/>
                    </a:solidFill>
                  </a:endParaRPr>
                </a:p>
              </p:txBody>
            </p:sp>
            <p:sp>
              <p:nvSpPr>
                <p:cNvPr id="25" name="AutoShape 145"/>
                <p:cNvSpPr>
                  <a:spLocks noChangeArrowheads="1"/>
                </p:cNvSpPr>
                <p:nvPr/>
              </p:nvSpPr>
              <p:spPr bwMode="gray">
                <a:xfrm>
                  <a:off x="5194" y="1525"/>
                  <a:ext cx="215" cy="186"/>
                </a:xfrm>
                <a:prstGeom prst="octagon">
                  <a:avLst>
                    <a:gd name="adj" fmla="val 29287"/>
                  </a:avLst>
                </a:prstGeom>
                <a:gradFill rotWithShape="0">
                  <a:gsLst>
                    <a:gs pos="0">
                      <a:srgbClr val="FF9900"/>
                    </a:gs>
                    <a:gs pos="100000">
                      <a:srgbClr val="000000"/>
                    </a:gs>
                  </a:gsLst>
                  <a:path path="shape">
                    <a:fillToRect l="50000" t="50000" r="50000" b="50000"/>
                  </a:path>
                </a:gradFill>
                <a:ln>
                  <a:noFill/>
                </a:ln>
                <a:effectLst/>
                <a:extLst>
                  <a:ext uri="{91240B29-F687-4F45-9708-019B960494DF}">
                    <a14:hiddenLine xmlns:a14="http://schemas.microsoft.com/office/drawing/2010/main" w="12700">
                      <a:solidFill>
                        <a:srgbClr val="0000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solidFill>
                      <a:srgbClr val="FFFFFF"/>
                    </a:solidFill>
                  </a:endParaRPr>
                </a:p>
              </p:txBody>
            </p:sp>
            <p:sp>
              <p:nvSpPr>
                <p:cNvPr id="26" name="AutoShape 146"/>
                <p:cNvSpPr>
                  <a:spLocks noChangeArrowheads="1"/>
                </p:cNvSpPr>
                <p:nvPr/>
              </p:nvSpPr>
              <p:spPr bwMode="gray">
                <a:xfrm>
                  <a:off x="5248" y="1401"/>
                  <a:ext cx="215" cy="186"/>
                </a:xfrm>
                <a:prstGeom prst="octagon">
                  <a:avLst>
                    <a:gd name="adj" fmla="val 29287"/>
                  </a:avLst>
                </a:prstGeom>
                <a:gradFill rotWithShape="0">
                  <a:gsLst>
                    <a:gs pos="0">
                      <a:srgbClr val="FF9900"/>
                    </a:gs>
                    <a:gs pos="100000">
                      <a:srgbClr val="000000"/>
                    </a:gs>
                  </a:gsLst>
                  <a:path path="shape">
                    <a:fillToRect l="50000" t="50000" r="50000" b="50000"/>
                  </a:path>
                </a:gradFill>
                <a:ln>
                  <a:noFill/>
                </a:ln>
                <a:effectLst/>
                <a:extLst>
                  <a:ext uri="{91240B29-F687-4F45-9708-019B960494DF}">
                    <a14:hiddenLine xmlns:a14="http://schemas.microsoft.com/office/drawing/2010/main" w="12700">
                      <a:solidFill>
                        <a:srgbClr val="0000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solidFill>
                      <a:srgbClr val="FFFFFF"/>
                    </a:solidFill>
                  </a:endParaRPr>
                </a:p>
              </p:txBody>
            </p:sp>
            <p:sp>
              <p:nvSpPr>
                <p:cNvPr id="28" name="AutoShape 147"/>
                <p:cNvSpPr>
                  <a:spLocks noChangeArrowheads="1"/>
                </p:cNvSpPr>
                <p:nvPr/>
              </p:nvSpPr>
              <p:spPr bwMode="gray">
                <a:xfrm>
                  <a:off x="5248" y="1277"/>
                  <a:ext cx="215" cy="186"/>
                </a:xfrm>
                <a:prstGeom prst="octagon">
                  <a:avLst>
                    <a:gd name="adj" fmla="val 29287"/>
                  </a:avLst>
                </a:prstGeom>
                <a:gradFill rotWithShape="0">
                  <a:gsLst>
                    <a:gs pos="0">
                      <a:srgbClr val="FF9900"/>
                    </a:gs>
                    <a:gs pos="100000">
                      <a:srgbClr val="000000"/>
                    </a:gs>
                  </a:gsLst>
                  <a:path path="shape">
                    <a:fillToRect l="50000" t="50000" r="50000" b="50000"/>
                  </a:path>
                </a:gradFill>
                <a:ln>
                  <a:noFill/>
                </a:ln>
                <a:effectLst/>
                <a:extLst>
                  <a:ext uri="{91240B29-F687-4F45-9708-019B960494DF}">
                    <a14:hiddenLine xmlns:a14="http://schemas.microsoft.com/office/drawing/2010/main" w="12700">
                      <a:solidFill>
                        <a:srgbClr val="0000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solidFill>
                      <a:srgbClr val="FFFFFF"/>
                    </a:solidFill>
                  </a:endParaRPr>
                </a:p>
              </p:txBody>
            </p:sp>
            <p:sp>
              <p:nvSpPr>
                <p:cNvPr id="29" name="AutoShape 148"/>
                <p:cNvSpPr>
                  <a:spLocks noChangeArrowheads="1"/>
                </p:cNvSpPr>
                <p:nvPr/>
              </p:nvSpPr>
              <p:spPr bwMode="gray">
                <a:xfrm>
                  <a:off x="5140" y="1215"/>
                  <a:ext cx="215" cy="186"/>
                </a:xfrm>
                <a:prstGeom prst="octagon">
                  <a:avLst>
                    <a:gd name="adj" fmla="val 29287"/>
                  </a:avLst>
                </a:prstGeom>
                <a:gradFill rotWithShape="0">
                  <a:gsLst>
                    <a:gs pos="0">
                      <a:srgbClr val="FF9900"/>
                    </a:gs>
                    <a:gs pos="100000">
                      <a:srgbClr val="000000"/>
                    </a:gs>
                  </a:gsLst>
                  <a:path path="shape">
                    <a:fillToRect l="50000" t="50000" r="50000" b="50000"/>
                  </a:path>
                </a:gradFill>
                <a:ln>
                  <a:noFill/>
                </a:ln>
                <a:effectLst/>
                <a:extLst>
                  <a:ext uri="{91240B29-F687-4F45-9708-019B960494DF}">
                    <a14:hiddenLine xmlns:a14="http://schemas.microsoft.com/office/drawing/2010/main" w="12700">
                      <a:solidFill>
                        <a:srgbClr val="0000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solidFill>
                      <a:srgbClr val="FFFFFF"/>
                    </a:solidFill>
                  </a:endParaRPr>
                </a:p>
              </p:txBody>
            </p:sp>
          </p:grpSp>
        </p:grpSp>
      </p:grpSp>
      <p:grpSp>
        <p:nvGrpSpPr>
          <p:cNvPr id="123" name="Group 122"/>
          <p:cNvGrpSpPr/>
          <p:nvPr/>
        </p:nvGrpSpPr>
        <p:grpSpPr>
          <a:xfrm>
            <a:off x="2536800" y="4223238"/>
            <a:ext cx="3292501" cy="1857242"/>
            <a:chOff x="2457812" y="1143711"/>
            <a:chExt cx="3292501" cy="1857242"/>
          </a:xfrm>
        </p:grpSpPr>
        <p:sp>
          <p:nvSpPr>
            <p:cNvPr id="124" name="Text Box 5"/>
            <p:cNvSpPr txBox="1">
              <a:spLocks noChangeArrowheads="1"/>
            </p:cNvSpPr>
            <p:nvPr/>
          </p:nvSpPr>
          <p:spPr bwMode="auto">
            <a:xfrm>
              <a:off x="3574916" y="1985290"/>
              <a:ext cx="2175397" cy="10156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a:defRPr>
                  <a:solidFill>
                    <a:schemeClr val="tx1"/>
                  </a:solidFill>
                  <a:latin typeface="Arial" charset="0"/>
                  <a:ea typeface="ＭＳ Ｐゴシック" charset="0"/>
                </a:defRPr>
              </a:lvl3pPr>
              <a:lvl4pPr marL="1600200">
                <a:defRPr sz="1600">
                  <a:solidFill>
                    <a:schemeClr val="tx1"/>
                  </a:solidFill>
                  <a:latin typeface="Arial" charset="0"/>
                  <a:ea typeface="ＭＳ Ｐゴシック" charset="0"/>
                </a:defRPr>
              </a:lvl4pPr>
              <a:lvl5pPr marL="2057400">
                <a:defRPr sz="1600">
                  <a:solidFill>
                    <a:schemeClr val="tx1"/>
                  </a:solidFill>
                  <a:latin typeface="Arial" charset="0"/>
                  <a:ea typeface="ＭＳ Ｐゴシック" charset="0"/>
                </a:defRPr>
              </a:lvl5pPr>
              <a:lvl6pPr marL="2514600" eaLnBrk="0" hangingPunct="0">
                <a:defRPr sz="1600">
                  <a:solidFill>
                    <a:schemeClr val="tx1"/>
                  </a:solidFill>
                  <a:latin typeface="Arial" charset="0"/>
                  <a:ea typeface="ＭＳ Ｐゴシック" charset="0"/>
                </a:defRPr>
              </a:lvl6pPr>
              <a:lvl7pPr marL="2971800" eaLnBrk="0" hangingPunct="0">
                <a:defRPr sz="1600">
                  <a:solidFill>
                    <a:schemeClr val="tx1"/>
                  </a:solidFill>
                  <a:latin typeface="Arial" charset="0"/>
                  <a:ea typeface="ＭＳ Ｐゴシック" charset="0"/>
                </a:defRPr>
              </a:lvl7pPr>
              <a:lvl8pPr marL="3429000" eaLnBrk="0" hangingPunct="0">
                <a:defRPr sz="1600">
                  <a:solidFill>
                    <a:schemeClr val="tx1"/>
                  </a:solidFill>
                  <a:latin typeface="Arial" charset="0"/>
                  <a:ea typeface="ＭＳ Ｐゴシック" charset="0"/>
                </a:defRPr>
              </a:lvl8pPr>
              <a:lvl9pPr marL="3886200" eaLnBrk="0" hangingPunct="0">
                <a:defRPr sz="1600">
                  <a:solidFill>
                    <a:schemeClr val="tx1"/>
                  </a:solidFill>
                  <a:latin typeface="Arial" charset="0"/>
                  <a:ea typeface="ＭＳ Ｐゴシック" charset="0"/>
                </a:defRPr>
              </a:lvl9pPr>
            </a:lstStyle>
            <a:p>
              <a:pPr eaLnBrk="0" hangingPunct="0"/>
              <a:r>
                <a:rPr lang="en-US" sz="1200" b="1" dirty="0">
                  <a:solidFill>
                    <a:srgbClr val="00539F">
                      <a:lumMod val="75000"/>
                    </a:srgbClr>
                  </a:solidFill>
                  <a:cs typeface="Arial" charset="0"/>
                </a:rPr>
                <a:t>Increase insulin secretion </a:t>
              </a:r>
              <a:endParaRPr lang="en-US" sz="1200" dirty="0">
                <a:solidFill>
                  <a:srgbClr val="00539F">
                    <a:lumMod val="75000"/>
                  </a:srgbClr>
                </a:solidFill>
                <a:cs typeface="Arial" charset="0"/>
              </a:endParaRPr>
            </a:p>
            <a:p>
              <a:pPr eaLnBrk="0" hangingPunct="0"/>
              <a:r>
                <a:rPr lang="en-US" sz="1200" dirty="0">
                  <a:solidFill>
                    <a:srgbClr val="000000">
                      <a:lumMod val="65000"/>
                      <a:lumOff val="35000"/>
                    </a:srgbClr>
                  </a:solidFill>
                  <a:cs typeface="Arial" charset="0"/>
                </a:rPr>
                <a:t>Sulphonylureas (e.g. glimepiride)</a:t>
              </a:r>
            </a:p>
            <a:p>
              <a:pPr eaLnBrk="0" hangingPunct="0"/>
              <a:r>
                <a:rPr lang="en-US" sz="1200" dirty="0">
                  <a:solidFill>
                    <a:srgbClr val="000000">
                      <a:lumMod val="65000"/>
                      <a:lumOff val="35000"/>
                    </a:srgbClr>
                  </a:solidFill>
                  <a:cs typeface="Arial" charset="0"/>
                </a:rPr>
                <a:t>Non-SU </a:t>
              </a:r>
              <a:r>
                <a:rPr lang="en-US" sz="1200" dirty="0" err="1">
                  <a:solidFill>
                    <a:srgbClr val="000000">
                      <a:lumMod val="65000"/>
                      <a:lumOff val="35000"/>
                    </a:srgbClr>
                  </a:solidFill>
                  <a:cs typeface="Arial" charset="0"/>
                </a:rPr>
                <a:t>secretagogues</a:t>
              </a:r>
              <a:endParaRPr lang="en-US" sz="1200" dirty="0">
                <a:solidFill>
                  <a:srgbClr val="000000">
                    <a:lumMod val="65000"/>
                    <a:lumOff val="35000"/>
                  </a:srgbClr>
                </a:solidFill>
                <a:cs typeface="Arial" charset="0"/>
              </a:endParaRPr>
            </a:p>
            <a:p>
              <a:pPr eaLnBrk="0" hangingPunct="0"/>
              <a:r>
                <a:rPr lang="en-US" sz="1200" dirty="0">
                  <a:solidFill>
                    <a:srgbClr val="000000">
                      <a:lumMod val="65000"/>
                      <a:lumOff val="35000"/>
                    </a:srgbClr>
                  </a:solidFill>
                  <a:cs typeface="Arial" charset="0"/>
                </a:rPr>
                <a:t>(e.g. </a:t>
              </a:r>
              <a:r>
                <a:rPr lang="en-US" sz="1200" dirty="0" err="1">
                  <a:solidFill>
                    <a:srgbClr val="000000">
                      <a:lumMod val="65000"/>
                      <a:lumOff val="35000"/>
                    </a:srgbClr>
                  </a:solidFill>
                  <a:cs typeface="Arial" charset="0"/>
                </a:rPr>
                <a:t>repaglinide</a:t>
              </a:r>
              <a:r>
                <a:rPr lang="en-US" sz="1200" dirty="0">
                  <a:solidFill>
                    <a:srgbClr val="000000">
                      <a:lumMod val="65000"/>
                      <a:lumOff val="35000"/>
                    </a:srgbClr>
                  </a:solidFill>
                  <a:cs typeface="Arial" charset="0"/>
                </a:rPr>
                <a:t>, </a:t>
              </a:r>
              <a:r>
                <a:rPr lang="en-US" sz="1200" dirty="0" err="1">
                  <a:solidFill>
                    <a:srgbClr val="000000">
                      <a:lumMod val="65000"/>
                      <a:lumOff val="35000"/>
                    </a:srgbClr>
                  </a:solidFill>
                  <a:cs typeface="Arial" charset="0"/>
                </a:rPr>
                <a:t>nateglinide</a:t>
              </a:r>
              <a:r>
                <a:rPr lang="en-US" sz="1200" dirty="0">
                  <a:solidFill>
                    <a:srgbClr val="000000">
                      <a:lumMod val="65000"/>
                      <a:lumOff val="35000"/>
                    </a:srgbClr>
                  </a:solidFill>
                  <a:cs typeface="Arial" charset="0"/>
                </a:rPr>
                <a:t>)</a:t>
              </a:r>
            </a:p>
          </p:txBody>
        </p:sp>
        <p:pic>
          <p:nvPicPr>
            <p:cNvPr id="125" name="Picture 124" descr="PANCREA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7812" y="1143711"/>
              <a:ext cx="2032218" cy="130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6" name="Text Box 15"/>
          <p:cNvSpPr txBox="1">
            <a:spLocks noChangeArrowheads="1"/>
          </p:cNvSpPr>
          <p:nvPr/>
        </p:nvSpPr>
        <p:spPr bwMode="auto">
          <a:xfrm>
            <a:off x="9121433" y="3183952"/>
            <a:ext cx="8640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Narrow" charset="0"/>
                <a:ea typeface="ＭＳ Ｐゴシック" charset="0"/>
              </a:defRPr>
            </a:lvl1pPr>
            <a:lvl2pPr marL="742950">
              <a:defRPr sz="2400">
                <a:solidFill>
                  <a:schemeClr val="tx1"/>
                </a:solidFill>
                <a:latin typeface="Arial Narrow" charset="0"/>
                <a:ea typeface="ＭＳ Ｐゴシック" charset="0"/>
              </a:defRPr>
            </a:lvl2pPr>
            <a:lvl3pPr>
              <a:defRPr sz="2000">
                <a:solidFill>
                  <a:schemeClr val="tx1"/>
                </a:solidFill>
                <a:latin typeface="Arial Narrow" charset="0"/>
                <a:ea typeface="ＭＳ Ｐゴシック" charset="0"/>
              </a:defRPr>
            </a:lvl3pPr>
            <a:lvl4pPr>
              <a:defRPr sz="2000">
                <a:solidFill>
                  <a:schemeClr val="tx1"/>
                </a:solidFill>
                <a:latin typeface="Arial Narrow" charset="0"/>
                <a:ea typeface="ＭＳ Ｐゴシック" charset="0"/>
              </a:defRPr>
            </a:lvl4pPr>
            <a:lvl5pPr>
              <a:defRPr>
                <a:solidFill>
                  <a:schemeClr val="tx1"/>
                </a:solidFill>
                <a:latin typeface="Arial Narrow" charset="0"/>
                <a:ea typeface="ＭＳ Ｐゴシック" charset="0"/>
              </a:defRPr>
            </a:lvl5pPr>
            <a:lvl6pPr eaLnBrk="0" hangingPunct="0">
              <a:defRPr>
                <a:solidFill>
                  <a:schemeClr val="tx1"/>
                </a:solidFill>
                <a:latin typeface="Arial Narrow" charset="0"/>
                <a:ea typeface="ＭＳ Ｐゴシック" charset="0"/>
              </a:defRPr>
            </a:lvl6pPr>
            <a:lvl7pPr eaLnBrk="0" hangingPunct="0">
              <a:defRPr>
                <a:solidFill>
                  <a:schemeClr val="tx1"/>
                </a:solidFill>
                <a:latin typeface="Arial Narrow" charset="0"/>
                <a:ea typeface="ＭＳ Ｐゴシック" charset="0"/>
              </a:defRPr>
            </a:lvl7pPr>
            <a:lvl8pPr eaLnBrk="0" hangingPunct="0">
              <a:defRPr>
                <a:solidFill>
                  <a:schemeClr val="tx1"/>
                </a:solidFill>
                <a:latin typeface="Arial Narrow" charset="0"/>
                <a:ea typeface="ＭＳ Ｐゴシック" charset="0"/>
              </a:defRPr>
            </a:lvl8pPr>
            <a:lvl9pPr eaLnBrk="0" hangingPunct="0">
              <a:defRPr>
                <a:solidFill>
                  <a:schemeClr val="tx1"/>
                </a:solidFill>
                <a:latin typeface="Arial Narrow" charset="0"/>
                <a:ea typeface="ＭＳ Ｐゴシック" charset="0"/>
              </a:defRPr>
            </a:lvl9pPr>
          </a:lstStyle>
          <a:p>
            <a:pPr algn="ctr" eaLnBrk="0" hangingPunct="0"/>
            <a:r>
              <a:rPr lang="en-US" sz="1400" dirty="0">
                <a:solidFill>
                  <a:srgbClr val="000000">
                    <a:lumMod val="65000"/>
                    <a:lumOff val="35000"/>
                  </a:srgbClr>
                </a:solidFill>
                <a:latin typeface="Arial" charset="0"/>
                <a:ea typeface="MS PGothic" charset="0"/>
                <a:cs typeface="Arial Unicode MS" charset="0"/>
              </a:rPr>
              <a:t>Gut</a:t>
            </a:r>
          </a:p>
        </p:txBody>
      </p:sp>
      <p:sp>
        <p:nvSpPr>
          <p:cNvPr id="127" name="Text Box 15"/>
          <p:cNvSpPr txBox="1">
            <a:spLocks noChangeArrowheads="1"/>
          </p:cNvSpPr>
          <p:nvPr/>
        </p:nvSpPr>
        <p:spPr bwMode="auto">
          <a:xfrm>
            <a:off x="8403041" y="5169255"/>
            <a:ext cx="13681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Narrow" charset="0"/>
                <a:ea typeface="ＭＳ Ｐゴシック" charset="0"/>
              </a:defRPr>
            </a:lvl1pPr>
            <a:lvl2pPr marL="742950">
              <a:defRPr sz="2400">
                <a:solidFill>
                  <a:schemeClr val="tx1"/>
                </a:solidFill>
                <a:latin typeface="Arial Narrow" charset="0"/>
                <a:ea typeface="ＭＳ Ｐゴシック" charset="0"/>
              </a:defRPr>
            </a:lvl2pPr>
            <a:lvl3pPr>
              <a:defRPr sz="2000">
                <a:solidFill>
                  <a:schemeClr val="tx1"/>
                </a:solidFill>
                <a:latin typeface="Arial Narrow" charset="0"/>
                <a:ea typeface="ＭＳ Ｐゴシック" charset="0"/>
              </a:defRPr>
            </a:lvl3pPr>
            <a:lvl4pPr>
              <a:defRPr sz="2000">
                <a:solidFill>
                  <a:schemeClr val="tx1"/>
                </a:solidFill>
                <a:latin typeface="Arial Narrow" charset="0"/>
                <a:ea typeface="ＭＳ Ｐゴシック" charset="0"/>
              </a:defRPr>
            </a:lvl4pPr>
            <a:lvl5pPr>
              <a:defRPr>
                <a:solidFill>
                  <a:schemeClr val="tx1"/>
                </a:solidFill>
                <a:latin typeface="Arial Narrow" charset="0"/>
                <a:ea typeface="ＭＳ Ｐゴシック" charset="0"/>
              </a:defRPr>
            </a:lvl5pPr>
            <a:lvl6pPr eaLnBrk="0" hangingPunct="0">
              <a:defRPr>
                <a:solidFill>
                  <a:schemeClr val="tx1"/>
                </a:solidFill>
                <a:latin typeface="Arial Narrow" charset="0"/>
                <a:ea typeface="ＭＳ Ｐゴシック" charset="0"/>
              </a:defRPr>
            </a:lvl6pPr>
            <a:lvl7pPr eaLnBrk="0" hangingPunct="0">
              <a:defRPr>
                <a:solidFill>
                  <a:schemeClr val="tx1"/>
                </a:solidFill>
                <a:latin typeface="Arial Narrow" charset="0"/>
                <a:ea typeface="ＭＳ Ｐゴシック" charset="0"/>
              </a:defRPr>
            </a:lvl7pPr>
            <a:lvl8pPr eaLnBrk="0" hangingPunct="0">
              <a:defRPr>
                <a:solidFill>
                  <a:schemeClr val="tx1"/>
                </a:solidFill>
                <a:latin typeface="Arial Narrow" charset="0"/>
                <a:ea typeface="ＭＳ Ｐゴシック" charset="0"/>
              </a:defRPr>
            </a:lvl8pPr>
            <a:lvl9pPr eaLnBrk="0" hangingPunct="0">
              <a:defRPr>
                <a:solidFill>
                  <a:schemeClr val="tx1"/>
                </a:solidFill>
                <a:latin typeface="Arial Narrow" charset="0"/>
                <a:ea typeface="ＭＳ Ｐゴシック" charset="0"/>
              </a:defRPr>
            </a:lvl9pPr>
          </a:lstStyle>
          <a:p>
            <a:pPr algn="ctr" eaLnBrk="0" hangingPunct="0"/>
            <a:r>
              <a:rPr lang="en-US" sz="1400" dirty="0">
                <a:solidFill>
                  <a:srgbClr val="000000">
                    <a:lumMod val="65000"/>
                    <a:lumOff val="35000"/>
                  </a:srgbClr>
                </a:solidFill>
                <a:latin typeface="Arial"/>
              </a:rPr>
              <a:t>Muscle and adipose tissue</a:t>
            </a:r>
            <a:endParaRPr lang="en-US" sz="1400" dirty="0">
              <a:solidFill>
                <a:srgbClr val="000000">
                  <a:lumMod val="65000"/>
                  <a:lumOff val="35000"/>
                </a:srgbClr>
              </a:solidFill>
              <a:latin typeface="Arial"/>
              <a:ea typeface="MS PGothic" charset="0"/>
              <a:cs typeface="Arial Unicode MS" charset="0"/>
            </a:endParaRPr>
          </a:p>
        </p:txBody>
      </p:sp>
      <p:sp>
        <p:nvSpPr>
          <p:cNvPr id="128" name="Line 15"/>
          <p:cNvSpPr>
            <a:spLocks noChangeShapeType="1"/>
          </p:cNvSpPr>
          <p:nvPr/>
        </p:nvSpPr>
        <p:spPr bwMode="auto">
          <a:xfrm flipH="1">
            <a:off x="4871864" y="4484367"/>
            <a:ext cx="432048" cy="361000"/>
          </a:xfrm>
          <a:prstGeom prst="line">
            <a:avLst/>
          </a:prstGeom>
          <a:noFill/>
          <a:ln w="28575">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endParaRPr lang="en-US">
              <a:solidFill>
                <a:srgbClr val="000000"/>
              </a:solidFill>
            </a:endParaRPr>
          </a:p>
        </p:txBody>
      </p:sp>
      <p:sp>
        <p:nvSpPr>
          <p:cNvPr id="129" name="Text Box 15"/>
          <p:cNvSpPr txBox="1">
            <a:spLocks noChangeArrowheads="1"/>
          </p:cNvSpPr>
          <p:nvPr/>
        </p:nvSpPr>
        <p:spPr bwMode="auto">
          <a:xfrm>
            <a:off x="3148746" y="3968265"/>
            <a:ext cx="12241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Narrow" charset="0"/>
                <a:ea typeface="ＭＳ Ｐゴシック" charset="0"/>
              </a:defRPr>
            </a:lvl1pPr>
            <a:lvl2pPr marL="742950">
              <a:defRPr sz="2400">
                <a:solidFill>
                  <a:schemeClr val="tx1"/>
                </a:solidFill>
                <a:latin typeface="Arial Narrow" charset="0"/>
                <a:ea typeface="ＭＳ Ｐゴシック" charset="0"/>
              </a:defRPr>
            </a:lvl2pPr>
            <a:lvl3pPr>
              <a:defRPr sz="2000">
                <a:solidFill>
                  <a:schemeClr val="tx1"/>
                </a:solidFill>
                <a:latin typeface="Arial Narrow" charset="0"/>
                <a:ea typeface="ＭＳ Ｐゴシック" charset="0"/>
              </a:defRPr>
            </a:lvl3pPr>
            <a:lvl4pPr>
              <a:defRPr sz="2000">
                <a:solidFill>
                  <a:schemeClr val="tx1"/>
                </a:solidFill>
                <a:latin typeface="Arial Narrow" charset="0"/>
                <a:ea typeface="ＭＳ Ｐゴシック" charset="0"/>
              </a:defRPr>
            </a:lvl4pPr>
            <a:lvl5pPr>
              <a:defRPr>
                <a:solidFill>
                  <a:schemeClr val="tx1"/>
                </a:solidFill>
                <a:latin typeface="Arial Narrow" charset="0"/>
                <a:ea typeface="ＭＳ Ｐゴシック" charset="0"/>
              </a:defRPr>
            </a:lvl5pPr>
            <a:lvl6pPr eaLnBrk="0" hangingPunct="0">
              <a:defRPr>
                <a:solidFill>
                  <a:schemeClr val="tx1"/>
                </a:solidFill>
                <a:latin typeface="Arial Narrow" charset="0"/>
                <a:ea typeface="ＭＳ Ｐゴシック" charset="0"/>
              </a:defRPr>
            </a:lvl6pPr>
            <a:lvl7pPr eaLnBrk="0" hangingPunct="0">
              <a:defRPr>
                <a:solidFill>
                  <a:schemeClr val="tx1"/>
                </a:solidFill>
                <a:latin typeface="Arial Narrow" charset="0"/>
                <a:ea typeface="ＭＳ Ｐゴシック" charset="0"/>
              </a:defRPr>
            </a:lvl7pPr>
            <a:lvl8pPr eaLnBrk="0" hangingPunct="0">
              <a:defRPr>
                <a:solidFill>
                  <a:schemeClr val="tx1"/>
                </a:solidFill>
                <a:latin typeface="Arial Narrow" charset="0"/>
                <a:ea typeface="ＭＳ Ｐゴシック" charset="0"/>
              </a:defRPr>
            </a:lvl8pPr>
            <a:lvl9pPr eaLnBrk="0" hangingPunct="0">
              <a:defRPr>
                <a:solidFill>
                  <a:schemeClr val="tx1"/>
                </a:solidFill>
                <a:latin typeface="Arial Narrow" charset="0"/>
                <a:ea typeface="ＭＳ Ｐゴシック" charset="0"/>
              </a:defRPr>
            </a:lvl9pPr>
          </a:lstStyle>
          <a:p>
            <a:pPr algn="ctr" eaLnBrk="0" hangingPunct="0"/>
            <a:r>
              <a:rPr lang="en-US" sz="1400" dirty="0">
                <a:solidFill>
                  <a:srgbClr val="000000">
                    <a:lumMod val="65000"/>
                    <a:lumOff val="35000"/>
                  </a:srgbClr>
                </a:solidFill>
                <a:latin typeface="Arial"/>
              </a:rPr>
              <a:t>Pancreatic beta cells</a:t>
            </a:r>
            <a:endParaRPr lang="en-US" sz="1400" dirty="0">
              <a:solidFill>
                <a:srgbClr val="000000">
                  <a:lumMod val="65000"/>
                  <a:lumOff val="35000"/>
                </a:srgbClr>
              </a:solidFill>
              <a:latin typeface="Arial"/>
              <a:ea typeface="MS PGothic" charset="0"/>
              <a:cs typeface="Arial Unicode MS" charset="0"/>
            </a:endParaRPr>
          </a:p>
        </p:txBody>
      </p:sp>
      <p:sp>
        <p:nvSpPr>
          <p:cNvPr id="130" name="Rectangle 123"/>
          <p:cNvSpPr>
            <a:spLocks noChangeArrowheads="1"/>
          </p:cNvSpPr>
          <p:nvPr/>
        </p:nvSpPr>
        <p:spPr bwMode="auto">
          <a:xfrm>
            <a:off x="1991544" y="2077398"/>
            <a:ext cx="2179551" cy="83099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GB" sz="1200" b="1" dirty="0">
                <a:solidFill>
                  <a:srgbClr val="00539F">
                    <a:lumMod val="75000"/>
                  </a:srgbClr>
                </a:solidFill>
                <a:cs typeface="Arial" charset="0"/>
              </a:rPr>
              <a:t>Inhibition of glucose reabsorption in the kidney</a:t>
            </a:r>
          </a:p>
          <a:p>
            <a:r>
              <a:rPr lang="en-GB" sz="1200" dirty="0">
                <a:solidFill>
                  <a:srgbClr val="000000">
                    <a:lumMod val="65000"/>
                    <a:lumOff val="35000"/>
                  </a:srgbClr>
                </a:solidFill>
                <a:cs typeface="Arial" charset="0"/>
              </a:rPr>
              <a:t>SGLT2 inhibitors </a:t>
            </a:r>
          </a:p>
          <a:p>
            <a:r>
              <a:rPr lang="en-GB" sz="1200" dirty="0">
                <a:solidFill>
                  <a:srgbClr val="000000">
                    <a:lumMod val="65000"/>
                    <a:lumOff val="35000"/>
                  </a:srgbClr>
                </a:solidFill>
                <a:cs typeface="Arial" charset="0"/>
              </a:rPr>
              <a:t>(e.g. </a:t>
            </a:r>
            <a:r>
              <a:rPr lang="en-GB" sz="1200" dirty="0" err="1">
                <a:solidFill>
                  <a:srgbClr val="000000">
                    <a:lumMod val="65000"/>
                    <a:lumOff val="35000"/>
                  </a:srgbClr>
                </a:solidFill>
                <a:cs typeface="Arial" charset="0"/>
              </a:rPr>
              <a:t>dapagliflozin</a:t>
            </a:r>
            <a:r>
              <a:rPr lang="en-GB" sz="1200" dirty="0">
                <a:solidFill>
                  <a:srgbClr val="000000">
                    <a:lumMod val="65000"/>
                    <a:lumOff val="35000"/>
                  </a:srgbClr>
                </a:solidFill>
                <a:cs typeface="Arial" charset="0"/>
              </a:rPr>
              <a:t>)</a:t>
            </a:r>
            <a:endParaRPr lang="en-US" sz="1200" dirty="0">
              <a:solidFill>
                <a:srgbClr val="000000">
                  <a:lumMod val="65000"/>
                  <a:lumOff val="35000"/>
                </a:srgbClr>
              </a:solidFill>
              <a:cs typeface="Arial" charset="0"/>
            </a:endParaRPr>
          </a:p>
        </p:txBody>
      </p:sp>
      <p:pic>
        <p:nvPicPr>
          <p:cNvPr id="131" name="Picture 130" descr="Kidne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06998" y="2648063"/>
            <a:ext cx="772778" cy="1143000"/>
          </a:xfrm>
          <a:prstGeom prst="rect">
            <a:avLst/>
          </a:prstGeom>
        </p:spPr>
      </p:pic>
      <p:sp>
        <p:nvSpPr>
          <p:cNvPr id="132" name="Text Box 15"/>
          <p:cNvSpPr txBox="1">
            <a:spLocks noChangeArrowheads="1"/>
          </p:cNvSpPr>
          <p:nvPr/>
        </p:nvSpPr>
        <p:spPr bwMode="auto">
          <a:xfrm>
            <a:off x="2481900" y="3351745"/>
            <a:ext cx="8640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Narrow" charset="0"/>
                <a:ea typeface="ＭＳ Ｐゴシック" charset="0"/>
              </a:defRPr>
            </a:lvl1pPr>
            <a:lvl2pPr marL="742950">
              <a:defRPr sz="2400">
                <a:solidFill>
                  <a:schemeClr val="tx1"/>
                </a:solidFill>
                <a:latin typeface="Arial Narrow" charset="0"/>
                <a:ea typeface="ＭＳ Ｐゴシック" charset="0"/>
              </a:defRPr>
            </a:lvl2pPr>
            <a:lvl3pPr>
              <a:defRPr sz="2000">
                <a:solidFill>
                  <a:schemeClr val="tx1"/>
                </a:solidFill>
                <a:latin typeface="Arial Narrow" charset="0"/>
                <a:ea typeface="ＭＳ Ｐゴシック" charset="0"/>
              </a:defRPr>
            </a:lvl3pPr>
            <a:lvl4pPr>
              <a:defRPr sz="2000">
                <a:solidFill>
                  <a:schemeClr val="tx1"/>
                </a:solidFill>
                <a:latin typeface="Arial Narrow" charset="0"/>
                <a:ea typeface="ＭＳ Ｐゴシック" charset="0"/>
              </a:defRPr>
            </a:lvl4pPr>
            <a:lvl5pPr>
              <a:defRPr>
                <a:solidFill>
                  <a:schemeClr val="tx1"/>
                </a:solidFill>
                <a:latin typeface="Arial Narrow" charset="0"/>
                <a:ea typeface="ＭＳ Ｐゴシック" charset="0"/>
              </a:defRPr>
            </a:lvl5pPr>
            <a:lvl6pPr eaLnBrk="0" hangingPunct="0">
              <a:defRPr>
                <a:solidFill>
                  <a:schemeClr val="tx1"/>
                </a:solidFill>
                <a:latin typeface="Arial Narrow" charset="0"/>
                <a:ea typeface="ＭＳ Ｐゴシック" charset="0"/>
              </a:defRPr>
            </a:lvl6pPr>
            <a:lvl7pPr eaLnBrk="0" hangingPunct="0">
              <a:defRPr>
                <a:solidFill>
                  <a:schemeClr val="tx1"/>
                </a:solidFill>
                <a:latin typeface="Arial Narrow" charset="0"/>
                <a:ea typeface="ＭＳ Ｐゴシック" charset="0"/>
              </a:defRPr>
            </a:lvl7pPr>
            <a:lvl8pPr eaLnBrk="0" hangingPunct="0">
              <a:defRPr>
                <a:solidFill>
                  <a:schemeClr val="tx1"/>
                </a:solidFill>
                <a:latin typeface="Arial Narrow" charset="0"/>
                <a:ea typeface="ＭＳ Ｐゴシック" charset="0"/>
              </a:defRPr>
            </a:lvl8pPr>
            <a:lvl9pPr eaLnBrk="0" hangingPunct="0">
              <a:defRPr>
                <a:solidFill>
                  <a:schemeClr val="tx1"/>
                </a:solidFill>
                <a:latin typeface="Arial Narrow" charset="0"/>
                <a:ea typeface="ＭＳ Ｐゴシック" charset="0"/>
              </a:defRPr>
            </a:lvl9pPr>
          </a:lstStyle>
          <a:p>
            <a:pPr algn="ctr" eaLnBrk="0" hangingPunct="0"/>
            <a:r>
              <a:rPr lang="en-US" sz="1400" dirty="0">
                <a:solidFill>
                  <a:srgbClr val="000000">
                    <a:lumMod val="65000"/>
                    <a:lumOff val="35000"/>
                  </a:srgbClr>
                </a:solidFill>
                <a:latin typeface="Arial" charset="0"/>
                <a:ea typeface="MS PGothic" charset="0"/>
                <a:cs typeface="Arial Unicode MS" charset="0"/>
              </a:rPr>
              <a:t>Kidney</a:t>
            </a:r>
          </a:p>
        </p:txBody>
      </p:sp>
      <p:sp>
        <p:nvSpPr>
          <p:cNvPr id="134" name="Line 27"/>
          <p:cNvSpPr>
            <a:spLocks noChangeShapeType="1"/>
          </p:cNvSpPr>
          <p:nvPr/>
        </p:nvSpPr>
        <p:spPr bwMode="auto">
          <a:xfrm rot="16200000" flipV="1">
            <a:off x="4317732" y="3179382"/>
            <a:ext cx="35613" cy="502989"/>
          </a:xfrm>
          <a:prstGeom prst="line">
            <a:avLst/>
          </a:prstGeom>
          <a:noFill/>
          <a:ln w="28575">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endParaRPr lang="en-US">
              <a:solidFill>
                <a:srgbClr val="000000"/>
              </a:solidFill>
            </a:endParaRPr>
          </a:p>
        </p:txBody>
      </p:sp>
    </p:spTree>
    <p:extLst>
      <p:ext uri="{BB962C8B-B14F-4D97-AF65-F5344CB8AC3E}">
        <p14:creationId xmlns:p14="http://schemas.microsoft.com/office/powerpoint/2010/main" val="42230799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7848" y="124692"/>
            <a:ext cx="9012524"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071" y="166255"/>
            <a:ext cx="8957784" cy="654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127"/>
          <p:cNvSpPr>
            <a:spLocks noChangeArrowheads="1"/>
          </p:cNvSpPr>
          <p:nvPr>
            <p:custDataLst>
              <p:tags r:id="rId1"/>
            </p:custDataLst>
          </p:nvPr>
        </p:nvSpPr>
        <p:spPr bwMode="gray">
          <a:xfrm>
            <a:off x="8117145" y="1441933"/>
            <a:ext cx="1454932" cy="4440732"/>
          </a:xfrm>
          <a:prstGeom prst="rect">
            <a:avLst/>
          </a:prstGeom>
          <a:solidFill>
            <a:schemeClr val="accent1">
              <a:lumMod val="20000"/>
              <a:lumOff val="80000"/>
            </a:schemeClr>
          </a:solidFill>
          <a:ln>
            <a:noFill/>
          </a:ln>
          <a:extLst/>
        </p:spPr>
        <p:txBody>
          <a:bodyPr lIns="91411" tIns="45706" rIns="91411" bIns="45706"/>
          <a:lstStyle/>
          <a:p>
            <a:endParaRPr lang="de-DE" sz="1050" b="1" dirty="0">
              <a:solidFill>
                <a:prstClr val="white"/>
              </a:solidFill>
              <a:cs typeface="Arial" pitchFamily="34" charset="0"/>
            </a:endParaRPr>
          </a:p>
        </p:txBody>
      </p:sp>
      <p:sp>
        <p:nvSpPr>
          <p:cNvPr id="52" name="Rectangle 9"/>
          <p:cNvSpPr>
            <a:spLocks/>
          </p:cNvSpPr>
          <p:nvPr>
            <p:custDataLst>
              <p:tags r:id="rId2"/>
            </p:custDataLst>
          </p:nvPr>
        </p:nvSpPr>
        <p:spPr bwMode="gray">
          <a:xfrm>
            <a:off x="8372793" y="1605242"/>
            <a:ext cx="716670"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379413" indent="-379413" algn="ctr" defTabSz="8607425" eaLnBrk="0" hangingPunct="0">
              <a:lnSpc>
                <a:spcPct val="90000"/>
              </a:lnSpc>
              <a:spcBef>
                <a:spcPct val="20000"/>
              </a:spcBef>
            </a:pPr>
            <a:r>
              <a:rPr lang="en-US" sz="1200" b="1" dirty="0">
                <a:cs typeface="Arial" pitchFamily="34" charset="0"/>
              </a:rPr>
              <a:t>CAROLINA</a:t>
            </a:r>
            <a:r>
              <a:rPr lang="en-US" sz="1200" b="1" baseline="30000" dirty="0">
                <a:cs typeface="Arial" pitchFamily="34" charset="0"/>
              </a:rPr>
              <a:t>5</a:t>
            </a:r>
            <a:endParaRPr lang="en-US" sz="1200" baseline="30000" dirty="0">
              <a:cs typeface="Arial" pitchFamily="34" charset="0"/>
            </a:endParaRPr>
          </a:p>
        </p:txBody>
      </p:sp>
      <p:sp>
        <p:nvSpPr>
          <p:cNvPr id="53" name="Rectangle 14"/>
          <p:cNvSpPr>
            <a:spLocks/>
          </p:cNvSpPr>
          <p:nvPr>
            <p:custDataLst>
              <p:tags r:id="rId3"/>
            </p:custDataLst>
          </p:nvPr>
        </p:nvSpPr>
        <p:spPr bwMode="gray">
          <a:xfrm>
            <a:off x="8179902" y="2396287"/>
            <a:ext cx="110245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07425" eaLnBrk="0" hangingPunct="0">
              <a:lnSpc>
                <a:spcPct val="90000"/>
              </a:lnSpc>
              <a:spcBef>
                <a:spcPct val="20000"/>
              </a:spcBef>
            </a:pPr>
            <a:r>
              <a:rPr lang="en-US" sz="1200" dirty="0">
                <a:cs typeface="Arial" pitchFamily="34" charset="0"/>
              </a:rPr>
              <a:t>SU (active)</a:t>
            </a:r>
            <a:endParaRPr lang="en-US" sz="1200" baseline="30000" dirty="0">
              <a:cs typeface="Arial" pitchFamily="34" charset="0"/>
            </a:endParaRPr>
          </a:p>
        </p:txBody>
      </p:sp>
      <p:sp>
        <p:nvSpPr>
          <p:cNvPr id="54" name="Rectangle 53"/>
          <p:cNvSpPr>
            <a:spLocks noChangeArrowheads="1"/>
          </p:cNvSpPr>
          <p:nvPr>
            <p:custDataLst>
              <p:tags r:id="rId4"/>
            </p:custDataLst>
          </p:nvPr>
        </p:nvSpPr>
        <p:spPr bwMode="gray">
          <a:xfrm>
            <a:off x="8179902" y="3478826"/>
            <a:ext cx="110245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07425" eaLnBrk="0" hangingPunct="0">
              <a:lnSpc>
                <a:spcPct val="90000"/>
              </a:lnSpc>
              <a:spcBef>
                <a:spcPct val="20000"/>
              </a:spcBef>
            </a:pPr>
            <a:r>
              <a:rPr lang="en-US" sz="1200" dirty="0">
                <a:cs typeface="Arial" pitchFamily="34" charset="0"/>
              </a:rPr>
              <a:t>est. Mar 2019</a:t>
            </a:r>
            <a:endParaRPr lang="en-US" sz="1200" baseline="30000" dirty="0">
              <a:cs typeface="Arial" pitchFamily="34" charset="0"/>
            </a:endParaRPr>
          </a:p>
        </p:txBody>
      </p:sp>
      <p:sp>
        <p:nvSpPr>
          <p:cNvPr id="55" name="Rectangle 53"/>
          <p:cNvSpPr>
            <a:spLocks noChangeArrowheads="1"/>
          </p:cNvSpPr>
          <p:nvPr>
            <p:custDataLst>
              <p:tags r:id="rId5"/>
            </p:custDataLst>
          </p:nvPr>
        </p:nvSpPr>
        <p:spPr bwMode="gray">
          <a:xfrm>
            <a:off x="8179902" y="3933057"/>
            <a:ext cx="110245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07425" eaLnBrk="0" hangingPunct="0">
              <a:lnSpc>
                <a:spcPct val="90000"/>
              </a:lnSpc>
              <a:spcBef>
                <a:spcPct val="20000"/>
              </a:spcBef>
            </a:pPr>
            <a:r>
              <a:rPr lang="en-US" sz="1200" dirty="0">
                <a:cs typeface="Arial" pitchFamily="34" charset="0"/>
              </a:rPr>
              <a:t>Predominantly on metformin</a:t>
            </a:r>
            <a:endParaRPr lang="en-US" sz="1200" baseline="30000" dirty="0">
              <a:cs typeface="Arial" pitchFamily="34" charset="0"/>
            </a:endParaRPr>
          </a:p>
          <a:p>
            <a:pPr algn="ctr" defTabSz="8607425" eaLnBrk="0" hangingPunct="0">
              <a:lnSpc>
                <a:spcPct val="90000"/>
              </a:lnSpc>
              <a:spcBef>
                <a:spcPct val="20000"/>
              </a:spcBef>
            </a:pPr>
            <a:r>
              <a:rPr lang="en-US" sz="1200" dirty="0">
                <a:cs typeface="Arial" pitchFamily="34" charset="0"/>
              </a:rPr>
              <a:t>background</a:t>
            </a:r>
            <a:endParaRPr lang="en-US" sz="1200" baseline="30000" dirty="0">
              <a:cs typeface="Arial" pitchFamily="34" charset="0"/>
            </a:endParaRPr>
          </a:p>
        </p:txBody>
      </p:sp>
      <p:sp>
        <p:nvSpPr>
          <p:cNvPr id="56" name="Rectangle 53"/>
          <p:cNvSpPr>
            <a:spLocks noChangeArrowheads="1"/>
          </p:cNvSpPr>
          <p:nvPr>
            <p:custDataLst>
              <p:tags r:id="rId6"/>
            </p:custDataLst>
          </p:nvPr>
        </p:nvSpPr>
        <p:spPr bwMode="gray">
          <a:xfrm>
            <a:off x="8135383" y="4968752"/>
            <a:ext cx="1416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8607425" eaLnBrk="0" hangingPunct="0">
              <a:lnSpc>
                <a:spcPct val="90000"/>
              </a:lnSpc>
              <a:spcBef>
                <a:spcPct val="20000"/>
              </a:spcBef>
            </a:pPr>
            <a:r>
              <a:rPr lang="en-GB" sz="1000" dirty="0">
                <a:cs typeface="Arial" pitchFamily="34" charset="0"/>
              </a:rPr>
              <a:t>Previous vascular complications; evidence of end-organ damage; </a:t>
            </a:r>
            <a:br>
              <a:rPr lang="en-GB" sz="1000" dirty="0">
                <a:cs typeface="Arial" pitchFamily="34" charset="0"/>
              </a:rPr>
            </a:br>
            <a:r>
              <a:rPr lang="en-GB" sz="1000" dirty="0">
                <a:cs typeface="Arial" pitchFamily="34" charset="0"/>
              </a:rPr>
              <a:t> ≥ 2 specified traditional CV risk factors </a:t>
            </a:r>
          </a:p>
        </p:txBody>
      </p:sp>
      <p:sp>
        <p:nvSpPr>
          <p:cNvPr id="57" name="Rectangle 53"/>
          <p:cNvSpPr>
            <a:spLocks noChangeArrowheads="1"/>
          </p:cNvSpPr>
          <p:nvPr>
            <p:custDataLst>
              <p:tags r:id="rId7"/>
            </p:custDataLst>
          </p:nvPr>
        </p:nvSpPr>
        <p:spPr bwMode="gray">
          <a:xfrm>
            <a:off x="8179902" y="2974770"/>
            <a:ext cx="110245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07425" eaLnBrk="0" hangingPunct="0">
              <a:lnSpc>
                <a:spcPct val="90000"/>
              </a:lnSpc>
              <a:spcBef>
                <a:spcPct val="20000"/>
              </a:spcBef>
            </a:pPr>
            <a:r>
              <a:rPr lang="en-US" sz="1200" dirty="0">
                <a:cs typeface="Arial" pitchFamily="34" charset="0"/>
              </a:rPr>
              <a:t>6,000</a:t>
            </a:r>
          </a:p>
        </p:txBody>
      </p:sp>
      <p:sp>
        <p:nvSpPr>
          <p:cNvPr id="59" name="Rectangle 24"/>
          <p:cNvSpPr>
            <a:spLocks/>
          </p:cNvSpPr>
          <p:nvPr>
            <p:custDataLst>
              <p:tags r:id="rId8"/>
            </p:custDataLst>
          </p:nvPr>
        </p:nvSpPr>
        <p:spPr bwMode="gray">
          <a:xfrm>
            <a:off x="8179902" y="1864583"/>
            <a:ext cx="110245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07425" eaLnBrk="0" hangingPunct="0">
              <a:lnSpc>
                <a:spcPct val="90000"/>
              </a:lnSpc>
              <a:spcBef>
                <a:spcPct val="20000"/>
              </a:spcBef>
            </a:pPr>
            <a:r>
              <a:rPr lang="en-US" sz="1200" dirty="0">
                <a:cs typeface="Arial" pitchFamily="34" charset="0"/>
              </a:rPr>
              <a:t>Linagliptin</a:t>
            </a:r>
            <a:endParaRPr lang="en-US" sz="1200" baseline="30000" dirty="0">
              <a:cs typeface="Arial" pitchFamily="34" charset="0"/>
            </a:endParaRPr>
          </a:p>
        </p:txBody>
      </p:sp>
      <p:sp>
        <p:nvSpPr>
          <p:cNvPr id="6" name="Rectangle 127"/>
          <p:cNvSpPr>
            <a:spLocks noChangeArrowheads="1"/>
          </p:cNvSpPr>
          <p:nvPr>
            <p:custDataLst>
              <p:tags r:id="rId9"/>
            </p:custDataLst>
          </p:nvPr>
        </p:nvSpPr>
        <p:spPr bwMode="gray">
          <a:xfrm>
            <a:off x="6848895" y="1422428"/>
            <a:ext cx="1260939" cy="4440730"/>
          </a:xfrm>
          <a:prstGeom prst="rect">
            <a:avLst/>
          </a:prstGeom>
          <a:solidFill>
            <a:schemeClr val="accent1">
              <a:lumMod val="20000"/>
              <a:lumOff val="80000"/>
            </a:schemeClr>
          </a:solidFill>
          <a:ln>
            <a:noFill/>
          </a:ln>
          <a:extLst/>
        </p:spPr>
        <p:txBody>
          <a:bodyPr lIns="91411" tIns="45706" rIns="91411" bIns="45706"/>
          <a:lstStyle/>
          <a:p>
            <a:endParaRPr lang="de-DE" sz="1050" b="1" dirty="0">
              <a:solidFill>
                <a:prstClr val="white"/>
              </a:solidFill>
              <a:cs typeface="Arial" pitchFamily="34" charset="0"/>
            </a:endParaRPr>
          </a:p>
        </p:txBody>
      </p:sp>
      <p:sp>
        <p:nvSpPr>
          <p:cNvPr id="8" name="Rectangle 9"/>
          <p:cNvSpPr>
            <a:spLocks/>
          </p:cNvSpPr>
          <p:nvPr>
            <p:custDataLst>
              <p:tags r:id="rId10"/>
            </p:custDataLst>
          </p:nvPr>
        </p:nvSpPr>
        <p:spPr bwMode="gray">
          <a:xfrm>
            <a:off x="6959017" y="1611706"/>
            <a:ext cx="1137632" cy="166199"/>
          </a:xfrm>
          <a:prstGeom prst="rect">
            <a:avLst/>
          </a:prstGeom>
          <a:noFill/>
          <a:ln>
            <a:noFill/>
          </a:ln>
          <a:extLst/>
        </p:spPr>
        <p:txBody>
          <a:bodyPr wrap="square" lIns="0" tIns="0" rIns="0" bIns="0" anchor="b">
            <a:spAutoFit/>
          </a:bodyPr>
          <a:lstStyle/>
          <a:p>
            <a:pPr marL="379413" indent="-379413" algn="ctr" defTabSz="8607425" eaLnBrk="0" hangingPunct="0">
              <a:lnSpc>
                <a:spcPct val="90000"/>
              </a:lnSpc>
              <a:spcBef>
                <a:spcPct val="20000"/>
              </a:spcBef>
            </a:pPr>
            <a:r>
              <a:rPr lang="en-US" sz="1200" b="1" dirty="0">
                <a:cs typeface="Arial" pitchFamily="34" charset="0"/>
              </a:rPr>
              <a:t>CARMELINA</a:t>
            </a:r>
            <a:r>
              <a:rPr lang="en-US" sz="1200" b="1" baseline="30000" dirty="0">
                <a:cs typeface="Arial" pitchFamily="34" charset="0"/>
              </a:rPr>
              <a:t>4</a:t>
            </a:r>
            <a:endParaRPr lang="en-US" sz="1200" baseline="30000" dirty="0">
              <a:cs typeface="Arial" pitchFamily="34" charset="0"/>
            </a:endParaRPr>
          </a:p>
        </p:txBody>
      </p:sp>
      <p:sp>
        <p:nvSpPr>
          <p:cNvPr id="13" name="Rectangle 14"/>
          <p:cNvSpPr>
            <a:spLocks/>
          </p:cNvSpPr>
          <p:nvPr>
            <p:custDataLst>
              <p:tags r:id="rId11"/>
            </p:custDataLst>
          </p:nvPr>
        </p:nvSpPr>
        <p:spPr bwMode="gray">
          <a:xfrm>
            <a:off x="6987314" y="2396487"/>
            <a:ext cx="1080081" cy="166199"/>
          </a:xfrm>
          <a:prstGeom prst="rect">
            <a:avLst/>
          </a:prstGeom>
          <a:noFill/>
          <a:ln>
            <a:noFill/>
          </a:ln>
          <a:extLst/>
        </p:spPr>
        <p:txBody>
          <a:bodyPr wrap="square" lIns="0" tIns="0" rIns="0" bIns="0">
            <a:spAutoFit/>
          </a:bodyPr>
          <a:lstStyle/>
          <a:p>
            <a:pPr algn="ctr" defTabSz="8607425" eaLnBrk="0" hangingPunct="0">
              <a:lnSpc>
                <a:spcPct val="90000"/>
              </a:lnSpc>
              <a:spcBef>
                <a:spcPct val="20000"/>
              </a:spcBef>
            </a:pPr>
            <a:r>
              <a:rPr lang="en-US" sz="1200" dirty="0">
                <a:cs typeface="Arial" pitchFamily="34" charset="0"/>
              </a:rPr>
              <a:t>Placebo</a:t>
            </a:r>
            <a:endParaRPr lang="en-US" sz="1200" baseline="30000" dirty="0">
              <a:cs typeface="Arial" pitchFamily="34" charset="0"/>
            </a:endParaRPr>
          </a:p>
        </p:txBody>
      </p:sp>
      <p:sp>
        <p:nvSpPr>
          <p:cNvPr id="18" name="Rectangle 53"/>
          <p:cNvSpPr>
            <a:spLocks noChangeArrowheads="1"/>
          </p:cNvSpPr>
          <p:nvPr>
            <p:custDataLst>
              <p:tags r:id="rId12"/>
            </p:custDataLst>
          </p:nvPr>
        </p:nvSpPr>
        <p:spPr bwMode="gray">
          <a:xfrm>
            <a:off x="6959018" y="3487596"/>
            <a:ext cx="1080081" cy="166199"/>
          </a:xfrm>
          <a:prstGeom prst="rect">
            <a:avLst/>
          </a:prstGeom>
          <a:noFill/>
          <a:ln>
            <a:noFill/>
          </a:ln>
          <a:extLst/>
        </p:spPr>
        <p:txBody>
          <a:bodyPr wrap="square" lIns="0" tIns="0" rIns="0" bIns="0">
            <a:spAutoFit/>
          </a:bodyPr>
          <a:lstStyle/>
          <a:p>
            <a:pPr algn="ctr" defTabSz="8607425" eaLnBrk="0" hangingPunct="0">
              <a:lnSpc>
                <a:spcPct val="90000"/>
              </a:lnSpc>
              <a:spcBef>
                <a:spcPct val="20000"/>
              </a:spcBef>
            </a:pPr>
            <a:r>
              <a:rPr lang="en-US" sz="1200" dirty="0">
                <a:cs typeface="Arial" pitchFamily="34" charset="0"/>
              </a:rPr>
              <a:t>est. Jan 2018</a:t>
            </a:r>
            <a:endParaRPr lang="en-US" sz="1200" baseline="30000" dirty="0">
              <a:cs typeface="Arial" pitchFamily="34" charset="0"/>
            </a:endParaRPr>
          </a:p>
        </p:txBody>
      </p:sp>
      <p:sp>
        <p:nvSpPr>
          <p:cNvPr id="23" name="Rectangle 53"/>
          <p:cNvSpPr>
            <a:spLocks noChangeArrowheads="1"/>
          </p:cNvSpPr>
          <p:nvPr>
            <p:custDataLst>
              <p:tags r:id="rId13"/>
            </p:custDataLst>
          </p:nvPr>
        </p:nvSpPr>
        <p:spPr bwMode="gray">
          <a:xfrm>
            <a:off x="6959018" y="3961054"/>
            <a:ext cx="1080081" cy="166199"/>
          </a:xfrm>
          <a:prstGeom prst="rect">
            <a:avLst/>
          </a:prstGeom>
          <a:noFill/>
          <a:ln>
            <a:noFill/>
          </a:ln>
          <a:extLst/>
        </p:spPr>
        <p:txBody>
          <a:bodyPr wrap="square" lIns="0" tIns="0" rIns="0" bIns="0">
            <a:spAutoFit/>
          </a:bodyPr>
          <a:lstStyle/>
          <a:p>
            <a:pPr algn="ctr" defTabSz="8607425" eaLnBrk="0" hangingPunct="0">
              <a:lnSpc>
                <a:spcPct val="90000"/>
              </a:lnSpc>
              <a:spcBef>
                <a:spcPct val="20000"/>
              </a:spcBef>
            </a:pPr>
            <a:r>
              <a:rPr lang="en-US" sz="1200" dirty="0">
                <a:cs typeface="Arial" pitchFamily="34" charset="0"/>
              </a:rPr>
              <a:t>Any</a:t>
            </a:r>
            <a:endParaRPr lang="en-US" sz="1200" baseline="30000" dirty="0">
              <a:cs typeface="Arial" pitchFamily="34" charset="0"/>
            </a:endParaRPr>
          </a:p>
        </p:txBody>
      </p:sp>
      <p:sp>
        <p:nvSpPr>
          <p:cNvPr id="28" name="Rectangle 53"/>
          <p:cNvSpPr>
            <a:spLocks noChangeArrowheads="1"/>
          </p:cNvSpPr>
          <p:nvPr>
            <p:custDataLst>
              <p:tags r:id="rId14"/>
            </p:custDataLst>
          </p:nvPr>
        </p:nvSpPr>
        <p:spPr bwMode="gray">
          <a:xfrm>
            <a:off x="6928325" y="4921411"/>
            <a:ext cx="1119570" cy="830997"/>
          </a:xfrm>
          <a:prstGeom prst="rect">
            <a:avLst/>
          </a:prstGeom>
          <a:noFill/>
          <a:ln>
            <a:noFill/>
          </a:ln>
          <a:extLst/>
        </p:spPr>
        <p:txBody>
          <a:bodyPr wrap="square" lIns="0" tIns="0" rIns="0" bIns="0">
            <a:spAutoFit/>
          </a:bodyPr>
          <a:lstStyle/>
          <a:p>
            <a:pPr algn="ctr" defTabSz="8607425" eaLnBrk="0" hangingPunct="0">
              <a:lnSpc>
                <a:spcPct val="90000"/>
              </a:lnSpc>
              <a:spcBef>
                <a:spcPct val="20000"/>
              </a:spcBef>
            </a:pPr>
            <a:r>
              <a:rPr lang="en-GB" sz="1000" dirty="0">
                <a:cs typeface="Arial" pitchFamily="34" charset="0"/>
              </a:rPr>
              <a:t>Previous vascular complications and albuminuria; evidence of renal-related </a:t>
            </a:r>
            <a:br>
              <a:rPr lang="en-GB" sz="1000" dirty="0">
                <a:cs typeface="Arial" pitchFamily="34" charset="0"/>
              </a:rPr>
            </a:br>
            <a:r>
              <a:rPr lang="en-GB" sz="1000" dirty="0">
                <a:cs typeface="Arial" pitchFamily="34" charset="0"/>
              </a:rPr>
              <a:t>end-organ damage</a:t>
            </a:r>
            <a:endParaRPr lang="en-US" sz="1000" baseline="30000" dirty="0">
              <a:cs typeface="Arial" pitchFamily="34" charset="0"/>
            </a:endParaRPr>
          </a:p>
        </p:txBody>
      </p:sp>
      <p:sp>
        <p:nvSpPr>
          <p:cNvPr id="40" name="Rectangle 53"/>
          <p:cNvSpPr>
            <a:spLocks noChangeArrowheads="1"/>
          </p:cNvSpPr>
          <p:nvPr>
            <p:custDataLst>
              <p:tags r:id="rId15"/>
            </p:custDataLst>
          </p:nvPr>
        </p:nvSpPr>
        <p:spPr bwMode="gray">
          <a:xfrm>
            <a:off x="6987314" y="2974770"/>
            <a:ext cx="1080081" cy="166199"/>
          </a:xfrm>
          <a:prstGeom prst="rect">
            <a:avLst/>
          </a:prstGeom>
          <a:noFill/>
          <a:ln>
            <a:noFill/>
          </a:ln>
          <a:extLst/>
        </p:spPr>
        <p:txBody>
          <a:bodyPr wrap="square" lIns="0" tIns="0" rIns="0" bIns="0">
            <a:spAutoFit/>
          </a:bodyPr>
          <a:lstStyle/>
          <a:p>
            <a:pPr algn="ctr" defTabSz="8607425" eaLnBrk="0" hangingPunct="0">
              <a:lnSpc>
                <a:spcPct val="90000"/>
              </a:lnSpc>
              <a:spcBef>
                <a:spcPct val="20000"/>
              </a:spcBef>
            </a:pPr>
            <a:r>
              <a:rPr lang="en-US" sz="1200" dirty="0">
                <a:cs typeface="Arial" pitchFamily="34" charset="0"/>
              </a:rPr>
              <a:t>8,300</a:t>
            </a:r>
          </a:p>
        </p:txBody>
      </p:sp>
      <p:sp>
        <p:nvSpPr>
          <p:cNvPr id="47" name="Rectangle 24"/>
          <p:cNvSpPr>
            <a:spLocks/>
          </p:cNvSpPr>
          <p:nvPr>
            <p:custDataLst>
              <p:tags r:id="rId16"/>
            </p:custDataLst>
          </p:nvPr>
        </p:nvSpPr>
        <p:spPr bwMode="gray">
          <a:xfrm>
            <a:off x="6987314" y="1864671"/>
            <a:ext cx="1080081" cy="166199"/>
          </a:xfrm>
          <a:prstGeom prst="rect">
            <a:avLst/>
          </a:prstGeom>
          <a:noFill/>
          <a:ln>
            <a:noFill/>
          </a:ln>
          <a:extLst/>
        </p:spPr>
        <p:txBody>
          <a:bodyPr wrap="square" lIns="0" tIns="0" rIns="0" bIns="0">
            <a:spAutoFit/>
          </a:bodyPr>
          <a:lstStyle/>
          <a:p>
            <a:pPr algn="ctr" defTabSz="8607425" eaLnBrk="0" hangingPunct="0">
              <a:lnSpc>
                <a:spcPct val="90000"/>
              </a:lnSpc>
              <a:spcBef>
                <a:spcPct val="20000"/>
              </a:spcBef>
            </a:pPr>
            <a:r>
              <a:rPr lang="en-US" sz="1200" dirty="0">
                <a:cs typeface="Arial" pitchFamily="34" charset="0"/>
              </a:rPr>
              <a:t>Linagliptin</a:t>
            </a:r>
            <a:endParaRPr lang="en-US" sz="1200" baseline="30000" dirty="0">
              <a:cs typeface="Arial" pitchFamily="34" charset="0"/>
            </a:endParaRPr>
          </a:p>
        </p:txBody>
      </p:sp>
      <p:sp>
        <p:nvSpPr>
          <p:cNvPr id="2" name="Title 1"/>
          <p:cNvSpPr>
            <a:spLocks noGrp="1"/>
          </p:cNvSpPr>
          <p:nvPr>
            <p:ph type="title"/>
          </p:nvPr>
        </p:nvSpPr>
        <p:spPr>
          <a:xfrm>
            <a:off x="2063552" y="-171400"/>
            <a:ext cx="8280920" cy="1209674"/>
          </a:xfrm>
        </p:spPr>
        <p:txBody>
          <a:bodyPr>
            <a:noAutofit/>
          </a:bodyPr>
          <a:lstStyle/>
          <a:p>
            <a:pPr algn="ctr"/>
            <a:r>
              <a:rPr lang="en-GB" sz="2800" dirty="0">
                <a:solidFill>
                  <a:schemeClr val="tx1"/>
                </a:solidFill>
              </a:rPr>
              <a:t>Most DPP4 inhibitors are currently </a:t>
            </a:r>
            <a:r>
              <a:rPr lang="en-GB" sz="2800" dirty="0" smtClean="0">
                <a:solidFill>
                  <a:schemeClr val="tx1"/>
                </a:solidFill>
              </a:rPr>
              <a:t>studied </a:t>
            </a:r>
            <a:br>
              <a:rPr lang="en-GB" sz="2800" dirty="0" smtClean="0">
                <a:solidFill>
                  <a:schemeClr val="tx1"/>
                </a:solidFill>
              </a:rPr>
            </a:br>
            <a:r>
              <a:rPr lang="en-GB" sz="2800" dirty="0" smtClean="0">
                <a:solidFill>
                  <a:schemeClr val="tx1"/>
                </a:solidFill>
              </a:rPr>
              <a:t>in </a:t>
            </a:r>
            <a:r>
              <a:rPr lang="en-GB" sz="2800" dirty="0">
                <a:solidFill>
                  <a:schemeClr val="tx1"/>
                </a:solidFill>
              </a:rPr>
              <a:t>large CV outcome trials</a:t>
            </a:r>
          </a:p>
        </p:txBody>
      </p:sp>
      <p:sp>
        <p:nvSpPr>
          <p:cNvPr id="7" name="Rectangle 8"/>
          <p:cNvSpPr>
            <a:spLocks/>
          </p:cNvSpPr>
          <p:nvPr>
            <p:custDataLst>
              <p:tags r:id="rId17"/>
            </p:custDataLst>
          </p:nvPr>
        </p:nvSpPr>
        <p:spPr bwMode="gray">
          <a:xfrm>
            <a:off x="6168703" y="1613818"/>
            <a:ext cx="657231"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379413" indent="-379413" algn="ctr" defTabSz="8607425" eaLnBrk="0" hangingPunct="0">
              <a:lnSpc>
                <a:spcPct val="90000"/>
              </a:lnSpc>
              <a:spcBef>
                <a:spcPct val="20000"/>
              </a:spcBef>
            </a:pPr>
            <a:r>
              <a:rPr lang="en-US" sz="1200" b="1" dirty="0">
                <a:solidFill>
                  <a:prstClr val="black"/>
                </a:solidFill>
                <a:cs typeface="Arial" pitchFamily="34" charset="0"/>
              </a:rPr>
              <a:t>EXAMINE</a:t>
            </a:r>
            <a:r>
              <a:rPr lang="en-US" sz="1200" b="1" baseline="30000" dirty="0">
                <a:solidFill>
                  <a:prstClr val="black"/>
                </a:solidFill>
                <a:cs typeface="Arial" pitchFamily="34" charset="0"/>
              </a:rPr>
              <a:t>3</a:t>
            </a:r>
            <a:endParaRPr lang="en-US" sz="1200" baseline="30000" dirty="0">
              <a:solidFill>
                <a:prstClr val="black"/>
              </a:solidFill>
              <a:cs typeface="Arial" pitchFamily="34" charset="0"/>
            </a:endParaRPr>
          </a:p>
        </p:txBody>
      </p:sp>
      <p:sp>
        <p:nvSpPr>
          <p:cNvPr id="9" name="Rectangle 10"/>
          <p:cNvSpPr>
            <a:spLocks/>
          </p:cNvSpPr>
          <p:nvPr>
            <p:custDataLst>
              <p:tags r:id="rId18"/>
            </p:custDataLst>
          </p:nvPr>
        </p:nvSpPr>
        <p:spPr bwMode="gray">
          <a:xfrm>
            <a:off x="2777635" y="2432476"/>
            <a:ext cx="1235869"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607425" eaLnBrk="0" hangingPunct="0">
              <a:lnSpc>
                <a:spcPct val="90000"/>
              </a:lnSpc>
              <a:spcBef>
                <a:spcPct val="20000"/>
              </a:spcBef>
            </a:pPr>
            <a:r>
              <a:rPr lang="en-US" sz="1100" b="1" dirty="0">
                <a:solidFill>
                  <a:prstClr val="black"/>
                </a:solidFill>
                <a:cs typeface="Arial" pitchFamily="34" charset="0"/>
              </a:rPr>
              <a:t>Comparator</a:t>
            </a:r>
          </a:p>
        </p:txBody>
      </p:sp>
      <p:sp>
        <p:nvSpPr>
          <p:cNvPr id="10" name="Rectangle 11"/>
          <p:cNvSpPr>
            <a:spLocks/>
          </p:cNvSpPr>
          <p:nvPr>
            <p:custDataLst>
              <p:tags r:id="rId19"/>
            </p:custDataLst>
          </p:nvPr>
        </p:nvSpPr>
        <p:spPr bwMode="gray">
          <a:xfrm>
            <a:off x="3881754" y="2432476"/>
            <a:ext cx="109418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07425" eaLnBrk="0" hangingPunct="0">
              <a:lnSpc>
                <a:spcPct val="90000"/>
              </a:lnSpc>
              <a:spcBef>
                <a:spcPct val="20000"/>
              </a:spcBef>
            </a:pPr>
            <a:r>
              <a:rPr lang="en-US" sz="1200" dirty="0">
                <a:solidFill>
                  <a:prstClr val="black"/>
                </a:solidFill>
                <a:cs typeface="Arial" pitchFamily="34" charset="0"/>
              </a:rPr>
              <a:t>Placebo</a:t>
            </a:r>
          </a:p>
        </p:txBody>
      </p:sp>
      <p:sp>
        <p:nvSpPr>
          <p:cNvPr id="11" name="Rectangle 12"/>
          <p:cNvSpPr>
            <a:spLocks/>
          </p:cNvSpPr>
          <p:nvPr>
            <p:custDataLst>
              <p:tags r:id="rId20"/>
            </p:custDataLst>
          </p:nvPr>
        </p:nvSpPr>
        <p:spPr bwMode="gray">
          <a:xfrm>
            <a:off x="4883329" y="2432476"/>
            <a:ext cx="1087041"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07425" eaLnBrk="0" hangingPunct="0">
              <a:lnSpc>
                <a:spcPct val="90000"/>
              </a:lnSpc>
              <a:spcBef>
                <a:spcPct val="20000"/>
              </a:spcBef>
            </a:pPr>
            <a:r>
              <a:rPr lang="en-US" sz="1200" dirty="0">
                <a:solidFill>
                  <a:prstClr val="black"/>
                </a:solidFill>
                <a:cs typeface="Arial" pitchFamily="34" charset="0"/>
              </a:rPr>
              <a:t>Placebo</a:t>
            </a:r>
          </a:p>
        </p:txBody>
      </p:sp>
      <p:sp>
        <p:nvSpPr>
          <p:cNvPr id="12" name="Rectangle 13"/>
          <p:cNvSpPr>
            <a:spLocks/>
          </p:cNvSpPr>
          <p:nvPr>
            <p:custDataLst>
              <p:tags r:id="rId21"/>
            </p:custDataLst>
          </p:nvPr>
        </p:nvSpPr>
        <p:spPr bwMode="gray">
          <a:xfrm>
            <a:off x="5879977" y="2432476"/>
            <a:ext cx="123467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07425" eaLnBrk="0" hangingPunct="0">
              <a:lnSpc>
                <a:spcPct val="90000"/>
              </a:lnSpc>
              <a:spcBef>
                <a:spcPct val="20000"/>
              </a:spcBef>
            </a:pPr>
            <a:r>
              <a:rPr lang="en-US" sz="1200" dirty="0">
                <a:solidFill>
                  <a:prstClr val="black"/>
                </a:solidFill>
                <a:cs typeface="Arial" pitchFamily="34" charset="0"/>
              </a:rPr>
              <a:t>Placebo</a:t>
            </a:r>
          </a:p>
        </p:txBody>
      </p:sp>
      <p:sp>
        <p:nvSpPr>
          <p:cNvPr id="14" name="Rectangle 25"/>
          <p:cNvSpPr>
            <a:spLocks/>
          </p:cNvSpPr>
          <p:nvPr>
            <p:custDataLst>
              <p:tags r:id="rId22"/>
            </p:custDataLst>
          </p:nvPr>
        </p:nvSpPr>
        <p:spPr bwMode="gray">
          <a:xfrm>
            <a:off x="2770490" y="3496101"/>
            <a:ext cx="1204913"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607425" eaLnBrk="0" hangingPunct="0">
              <a:lnSpc>
                <a:spcPct val="90000"/>
              </a:lnSpc>
              <a:spcBef>
                <a:spcPct val="20000"/>
              </a:spcBef>
            </a:pPr>
            <a:r>
              <a:rPr lang="en-US" sz="1100" b="1" dirty="0">
                <a:solidFill>
                  <a:prstClr val="black"/>
                </a:solidFill>
                <a:cs typeface="Arial" pitchFamily="34" charset="0"/>
              </a:rPr>
              <a:t>Trial completion</a:t>
            </a:r>
          </a:p>
        </p:txBody>
      </p:sp>
      <p:sp>
        <p:nvSpPr>
          <p:cNvPr id="15" name="Rectangle 58"/>
          <p:cNvSpPr>
            <a:spLocks noChangeArrowheads="1"/>
          </p:cNvSpPr>
          <p:nvPr>
            <p:custDataLst>
              <p:tags r:id="rId23"/>
            </p:custDataLst>
          </p:nvPr>
        </p:nvSpPr>
        <p:spPr bwMode="gray">
          <a:xfrm>
            <a:off x="3881754" y="3496101"/>
            <a:ext cx="109418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07425" eaLnBrk="0" hangingPunct="0">
              <a:lnSpc>
                <a:spcPct val="90000"/>
              </a:lnSpc>
              <a:spcBef>
                <a:spcPct val="20000"/>
              </a:spcBef>
            </a:pPr>
            <a:r>
              <a:rPr lang="en-US" sz="1200" dirty="0">
                <a:solidFill>
                  <a:prstClr val="black"/>
                </a:solidFill>
                <a:cs typeface="Arial" pitchFamily="34" charset="0"/>
              </a:rPr>
              <a:t>Mar 2015</a:t>
            </a:r>
          </a:p>
        </p:txBody>
      </p:sp>
      <p:sp>
        <p:nvSpPr>
          <p:cNvPr id="16" name="Rectangle 56"/>
          <p:cNvSpPr>
            <a:spLocks noChangeArrowheads="1"/>
          </p:cNvSpPr>
          <p:nvPr>
            <p:custDataLst>
              <p:tags r:id="rId24"/>
            </p:custDataLst>
          </p:nvPr>
        </p:nvSpPr>
        <p:spPr bwMode="gray">
          <a:xfrm>
            <a:off x="4883329" y="3496101"/>
            <a:ext cx="1087041"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07425" eaLnBrk="0" hangingPunct="0">
              <a:lnSpc>
                <a:spcPct val="90000"/>
              </a:lnSpc>
              <a:spcBef>
                <a:spcPct val="20000"/>
              </a:spcBef>
            </a:pPr>
            <a:r>
              <a:rPr lang="en-US" sz="1200" dirty="0">
                <a:solidFill>
                  <a:prstClr val="black"/>
                </a:solidFill>
                <a:cs typeface="Arial" pitchFamily="34" charset="0"/>
              </a:rPr>
              <a:t>May 2013</a:t>
            </a:r>
          </a:p>
        </p:txBody>
      </p:sp>
      <p:sp>
        <p:nvSpPr>
          <p:cNvPr id="17" name="Rectangle 55"/>
          <p:cNvSpPr>
            <a:spLocks noChangeArrowheads="1"/>
          </p:cNvSpPr>
          <p:nvPr>
            <p:custDataLst>
              <p:tags r:id="rId25"/>
            </p:custDataLst>
          </p:nvPr>
        </p:nvSpPr>
        <p:spPr bwMode="gray">
          <a:xfrm>
            <a:off x="5879977" y="3496101"/>
            <a:ext cx="123467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07425" eaLnBrk="0" hangingPunct="0">
              <a:lnSpc>
                <a:spcPct val="90000"/>
              </a:lnSpc>
              <a:spcBef>
                <a:spcPct val="20000"/>
              </a:spcBef>
            </a:pPr>
            <a:r>
              <a:rPr lang="en-US" sz="1200" dirty="0">
                <a:solidFill>
                  <a:prstClr val="black"/>
                </a:solidFill>
                <a:cs typeface="Arial" pitchFamily="34" charset="0"/>
              </a:rPr>
              <a:t>Jun 2013</a:t>
            </a:r>
          </a:p>
        </p:txBody>
      </p:sp>
      <p:sp>
        <p:nvSpPr>
          <p:cNvPr id="19" name="Rectangle 30"/>
          <p:cNvSpPr>
            <a:spLocks/>
          </p:cNvSpPr>
          <p:nvPr>
            <p:custDataLst>
              <p:tags r:id="rId26"/>
            </p:custDataLst>
          </p:nvPr>
        </p:nvSpPr>
        <p:spPr bwMode="gray">
          <a:xfrm>
            <a:off x="2770489" y="3969557"/>
            <a:ext cx="1343025" cy="45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607425" eaLnBrk="0" hangingPunct="0">
              <a:lnSpc>
                <a:spcPct val="90000"/>
              </a:lnSpc>
              <a:spcBef>
                <a:spcPct val="20000"/>
              </a:spcBef>
            </a:pPr>
            <a:r>
              <a:rPr lang="en-US" sz="1100" b="1" dirty="0">
                <a:solidFill>
                  <a:prstClr val="black"/>
                </a:solidFill>
                <a:cs typeface="Arial" pitchFamily="34" charset="0"/>
              </a:rPr>
              <a:t>Background</a:t>
            </a:r>
            <a:br>
              <a:rPr lang="en-US" sz="1100" b="1" dirty="0">
                <a:solidFill>
                  <a:prstClr val="black"/>
                </a:solidFill>
                <a:cs typeface="Arial" pitchFamily="34" charset="0"/>
              </a:rPr>
            </a:br>
            <a:r>
              <a:rPr lang="en-US" sz="1100" b="1" dirty="0">
                <a:solidFill>
                  <a:prstClr val="black"/>
                </a:solidFill>
                <a:cs typeface="Arial" pitchFamily="34" charset="0"/>
              </a:rPr>
              <a:t>diabetes therapy </a:t>
            </a:r>
            <a:br>
              <a:rPr lang="en-US" sz="1100" b="1" dirty="0">
                <a:solidFill>
                  <a:prstClr val="black"/>
                </a:solidFill>
                <a:cs typeface="Arial" pitchFamily="34" charset="0"/>
              </a:rPr>
            </a:br>
            <a:r>
              <a:rPr lang="en-US" sz="1100" b="1" dirty="0">
                <a:solidFill>
                  <a:prstClr val="black"/>
                </a:solidFill>
                <a:cs typeface="Arial" pitchFamily="34" charset="0"/>
              </a:rPr>
              <a:t>per protocol</a:t>
            </a:r>
          </a:p>
        </p:txBody>
      </p:sp>
      <p:sp>
        <p:nvSpPr>
          <p:cNvPr id="20" name="Rectangle 58"/>
          <p:cNvSpPr>
            <a:spLocks noChangeArrowheads="1"/>
          </p:cNvSpPr>
          <p:nvPr>
            <p:custDataLst>
              <p:tags r:id="rId27"/>
            </p:custDataLst>
          </p:nvPr>
        </p:nvSpPr>
        <p:spPr bwMode="gray">
          <a:xfrm>
            <a:off x="3881754" y="3969562"/>
            <a:ext cx="109418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07425" eaLnBrk="0" hangingPunct="0">
              <a:lnSpc>
                <a:spcPct val="90000"/>
              </a:lnSpc>
              <a:spcBef>
                <a:spcPct val="20000"/>
              </a:spcBef>
            </a:pPr>
            <a:r>
              <a:rPr lang="en-US" sz="1200" dirty="0">
                <a:solidFill>
                  <a:prstClr val="black"/>
                </a:solidFill>
                <a:cs typeface="Arial" pitchFamily="34" charset="0"/>
              </a:rPr>
              <a:t>Any</a:t>
            </a:r>
          </a:p>
        </p:txBody>
      </p:sp>
      <p:sp>
        <p:nvSpPr>
          <p:cNvPr id="21" name="Rectangle 56"/>
          <p:cNvSpPr>
            <a:spLocks noChangeArrowheads="1"/>
          </p:cNvSpPr>
          <p:nvPr>
            <p:custDataLst>
              <p:tags r:id="rId28"/>
            </p:custDataLst>
          </p:nvPr>
        </p:nvSpPr>
        <p:spPr bwMode="gray">
          <a:xfrm>
            <a:off x="4883329" y="3969562"/>
            <a:ext cx="1087041"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07425" eaLnBrk="0" hangingPunct="0">
              <a:lnSpc>
                <a:spcPct val="90000"/>
              </a:lnSpc>
              <a:spcBef>
                <a:spcPct val="20000"/>
              </a:spcBef>
            </a:pPr>
            <a:r>
              <a:rPr lang="en-US" sz="1200" dirty="0">
                <a:solidFill>
                  <a:prstClr val="black"/>
                </a:solidFill>
                <a:cs typeface="Arial" pitchFamily="34" charset="0"/>
              </a:rPr>
              <a:t>Any</a:t>
            </a:r>
          </a:p>
        </p:txBody>
      </p:sp>
      <p:sp>
        <p:nvSpPr>
          <p:cNvPr id="22" name="Rectangle 55"/>
          <p:cNvSpPr>
            <a:spLocks noChangeArrowheads="1"/>
          </p:cNvSpPr>
          <p:nvPr>
            <p:custDataLst>
              <p:tags r:id="rId29"/>
            </p:custDataLst>
          </p:nvPr>
        </p:nvSpPr>
        <p:spPr bwMode="gray">
          <a:xfrm>
            <a:off x="5879977" y="3969562"/>
            <a:ext cx="123467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07425" eaLnBrk="0" hangingPunct="0">
              <a:lnSpc>
                <a:spcPct val="90000"/>
              </a:lnSpc>
              <a:spcBef>
                <a:spcPct val="20000"/>
              </a:spcBef>
            </a:pPr>
            <a:r>
              <a:rPr lang="en-US" sz="1200" dirty="0">
                <a:solidFill>
                  <a:prstClr val="black"/>
                </a:solidFill>
                <a:cs typeface="Arial" pitchFamily="34" charset="0"/>
              </a:rPr>
              <a:t>Any</a:t>
            </a:r>
          </a:p>
        </p:txBody>
      </p:sp>
      <p:sp>
        <p:nvSpPr>
          <p:cNvPr id="24" name="Rectangle 35"/>
          <p:cNvSpPr>
            <a:spLocks/>
          </p:cNvSpPr>
          <p:nvPr>
            <p:custDataLst>
              <p:tags r:id="rId30"/>
            </p:custDataLst>
          </p:nvPr>
        </p:nvSpPr>
        <p:spPr bwMode="gray">
          <a:xfrm>
            <a:off x="2738123" y="5051852"/>
            <a:ext cx="1365647"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607425" eaLnBrk="0" hangingPunct="0">
              <a:lnSpc>
                <a:spcPct val="90000"/>
              </a:lnSpc>
              <a:spcBef>
                <a:spcPct val="20000"/>
              </a:spcBef>
            </a:pPr>
            <a:r>
              <a:rPr lang="en-US" sz="1100" b="1" dirty="0">
                <a:solidFill>
                  <a:prstClr val="black"/>
                </a:solidFill>
                <a:cs typeface="Arial" pitchFamily="34" charset="0"/>
              </a:rPr>
              <a:t>Key inclusion criteria</a:t>
            </a:r>
          </a:p>
        </p:txBody>
      </p:sp>
      <p:sp>
        <p:nvSpPr>
          <p:cNvPr id="25" name="Rectangle 58"/>
          <p:cNvSpPr>
            <a:spLocks noChangeArrowheads="1"/>
          </p:cNvSpPr>
          <p:nvPr>
            <p:custDataLst>
              <p:tags r:id="rId31"/>
            </p:custDataLst>
          </p:nvPr>
        </p:nvSpPr>
        <p:spPr bwMode="gray">
          <a:xfrm>
            <a:off x="3881754" y="5051853"/>
            <a:ext cx="1094184"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07425" eaLnBrk="0" hangingPunct="0">
              <a:lnSpc>
                <a:spcPct val="90000"/>
              </a:lnSpc>
              <a:spcBef>
                <a:spcPct val="20000"/>
              </a:spcBef>
            </a:pPr>
            <a:r>
              <a:rPr lang="en-US" sz="1200" dirty="0">
                <a:solidFill>
                  <a:prstClr val="black"/>
                </a:solidFill>
                <a:cs typeface="Arial" pitchFamily="34" charset="0"/>
              </a:rPr>
              <a:t>Pre-existing </a:t>
            </a:r>
            <a:br>
              <a:rPr lang="en-US" sz="1200" dirty="0">
                <a:solidFill>
                  <a:prstClr val="black"/>
                </a:solidFill>
                <a:cs typeface="Arial" pitchFamily="34" charset="0"/>
              </a:rPr>
            </a:br>
            <a:r>
              <a:rPr lang="en-US" sz="1200" dirty="0">
                <a:solidFill>
                  <a:prstClr val="black"/>
                </a:solidFill>
                <a:cs typeface="Arial" pitchFamily="34" charset="0"/>
              </a:rPr>
              <a:t>CV disease</a:t>
            </a:r>
          </a:p>
        </p:txBody>
      </p:sp>
      <p:sp>
        <p:nvSpPr>
          <p:cNvPr id="26" name="Rectangle 56"/>
          <p:cNvSpPr>
            <a:spLocks noChangeArrowheads="1"/>
          </p:cNvSpPr>
          <p:nvPr>
            <p:custDataLst>
              <p:tags r:id="rId32"/>
            </p:custDataLst>
          </p:nvPr>
        </p:nvSpPr>
        <p:spPr bwMode="gray">
          <a:xfrm>
            <a:off x="4883329" y="5051851"/>
            <a:ext cx="1087041"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07425" eaLnBrk="0" hangingPunct="0">
              <a:lnSpc>
                <a:spcPct val="90000"/>
              </a:lnSpc>
              <a:spcBef>
                <a:spcPct val="20000"/>
              </a:spcBef>
            </a:pPr>
            <a:r>
              <a:rPr lang="en-US" sz="1200" kern="0" dirty="0">
                <a:solidFill>
                  <a:prstClr val="black"/>
                </a:solidFill>
                <a:cs typeface="Arial" pitchFamily="34" charset="0"/>
              </a:rPr>
              <a:t>High risk for </a:t>
            </a:r>
            <a:br>
              <a:rPr lang="en-US" sz="1200" kern="0" dirty="0">
                <a:solidFill>
                  <a:prstClr val="black"/>
                </a:solidFill>
                <a:cs typeface="Arial" pitchFamily="34" charset="0"/>
              </a:rPr>
            </a:br>
            <a:r>
              <a:rPr lang="en-US" sz="1200" kern="0" dirty="0">
                <a:solidFill>
                  <a:prstClr val="black"/>
                </a:solidFill>
                <a:cs typeface="Arial" pitchFamily="34" charset="0"/>
              </a:rPr>
              <a:t>CV events</a:t>
            </a:r>
            <a:endParaRPr lang="en-US" sz="1200" dirty="0">
              <a:solidFill>
                <a:prstClr val="black"/>
              </a:solidFill>
              <a:cs typeface="Arial" pitchFamily="34" charset="0"/>
            </a:endParaRPr>
          </a:p>
        </p:txBody>
      </p:sp>
      <p:sp>
        <p:nvSpPr>
          <p:cNvPr id="27" name="Rectangle 55"/>
          <p:cNvSpPr>
            <a:spLocks noChangeArrowheads="1"/>
          </p:cNvSpPr>
          <p:nvPr>
            <p:custDataLst>
              <p:tags r:id="rId33"/>
            </p:custDataLst>
          </p:nvPr>
        </p:nvSpPr>
        <p:spPr bwMode="gray">
          <a:xfrm>
            <a:off x="5879977" y="5051851"/>
            <a:ext cx="1234679"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07425" eaLnBrk="0" hangingPunct="0">
              <a:lnSpc>
                <a:spcPct val="90000"/>
              </a:lnSpc>
              <a:spcBef>
                <a:spcPct val="20000"/>
              </a:spcBef>
            </a:pPr>
            <a:r>
              <a:rPr lang="en-US" sz="1200" kern="0" dirty="0">
                <a:solidFill>
                  <a:prstClr val="black"/>
                </a:solidFill>
                <a:cs typeface="Arial" pitchFamily="34" charset="0"/>
              </a:rPr>
              <a:t>History </a:t>
            </a:r>
            <a:br>
              <a:rPr lang="en-US" sz="1200" kern="0" dirty="0">
                <a:solidFill>
                  <a:prstClr val="black"/>
                </a:solidFill>
                <a:cs typeface="Arial" pitchFamily="34" charset="0"/>
              </a:rPr>
            </a:br>
            <a:r>
              <a:rPr lang="en-US" sz="1200" kern="0" dirty="0">
                <a:solidFill>
                  <a:prstClr val="black"/>
                </a:solidFill>
                <a:cs typeface="Arial" pitchFamily="34" charset="0"/>
              </a:rPr>
              <a:t>of ACS</a:t>
            </a:r>
            <a:endParaRPr lang="en-US" sz="1200" dirty="0">
              <a:solidFill>
                <a:prstClr val="black"/>
              </a:solidFill>
              <a:cs typeface="Arial" pitchFamily="34" charset="0"/>
            </a:endParaRPr>
          </a:p>
        </p:txBody>
      </p:sp>
      <p:sp>
        <p:nvSpPr>
          <p:cNvPr id="29" name="Line 5"/>
          <p:cNvSpPr>
            <a:spLocks noChangeShapeType="1"/>
          </p:cNvSpPr>
          <p:nvPr>
            <p:custDataLst>
              <p:tags r:id="rId34"/>
            </p:custDataLst>
          </p:nvPr>
        </p:nvSpPr>
        <p:spPr bwMode="gray">
          <a:xfrm>
            <a:off x="2754772" y="1840337"/>
            <a:ext cx="679680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3256" tIns="46628" rIns="93256" bIns="46628" anchor="ctr"/>
          <a:lstStyle/>
          <a:p>
            <a:endParaRPr lang="en-GB" sz="1400" dirty="0">
              <a:solidFill>
                <a:prstClr val="black"/>
              </a:solidFill>
              <a:cs typeface="Arial" pitchFamily="34" charset="0"/>
            </a:endParaRPr>
          </a:p>
        </p:txBody>
      </p:sp>
      <p:sp>
        <p:nvSpPr>
          <p:cNvPr id="30" name="Rectangle 6"/>
          <p:cNvSpPr>
            <a:spLocks/>
          </p:cNvSpPr>
          <p:nvPr>
            <p:custDataLst>
              <p:tags r:id="rId35"/>
            </p:custDataLst>
          </p:nvPr>
        </p:nvSpPr>
        <p:spPr bwMode="gray">
          <a:xfrm>
            <a:off x="4199716" y="1613818"/>
            <a:ext cx="458267"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379413" indent="-379413" algn="ctr" defTabSz="8607425" eaLnBrk="0" hangingPunct="0">
              <a:lnSpc>
                <a:spcPct val="90000"/>
              </a:lnSpc>
              <a:spcBef>
                <a:spcPct val="20000"/>
              </a:spcBef>
            </a:pPr>
            <a:r>
              <a:rPr lang="en-US" sz="1200" b="1" dirty="0">
                <a:solidFill>
                  <a:prstClr val="black"/>
                </a:solidFill>
                <a:cs typeface="Arial" pitchFamily="34" charset="0"/>
              </a:rPr>
              <a:t>TECOS</a:t>
            </a:r>
            <a:r>
              <a:rPr lang="en-US" sz="1200" b="1" baseline="30000" dirty="0">
                <a:solidFill>
                  <a:prstClr val="black"/>
                </a:solidFill>
                <a:cs typeface="Arial" pitchFamily="34" charset="0"/>
              </a:rPr>
              <a:t>1</a:t>
            </a:r>
            <a:endParaRPr lang="en-US" sz="1200" baseline="30000" dirty="0">
              <a:solidFill>
                <a:prstClr val="black"/>
              </a:solidFill>
              <a:cs typeface="Arial" pitchFamily="34" charset="0"/>
            </a:endParaRPr>
          </a:p>
        </p:txBody>
      </p:sp>
      <p:sp>
        <p:nvSpPr>
          <p:cNvPr id="31" name="Rectangle 7"/>
          <p:cNvSpPr>
            <a:spLocks/>
          </p:cNvSpPr>
          <p:nvPr>
            <p:custDataLst>
              <p:tags r:id="rId36"/>
            </p:custDataLst>
          </p:nvPr>
        </p:nvSpPr>
        <p:spPr bwMode="gray">
          <a:xfrm>
            <a:off x="4917063" y="1613818"/>
            <a:ext cx="1019573"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379413" indent="-379413" algn="ctr" defTabSz="8607425" eaLnBrk="0" hangingPunct="0">
              <a:lnSpc>
                <a:spcPct val="90000"/>
              </a:lnSpc>
              <a:spcBef>
                <a:spcPct val="20000"/>
              </a:spcBef>
            </a:pPr>
            <a:r>
              <a:rPr lang="en-US" sz="1200" b="1" dirty="0">
                <a:solidFill>
                  <a:prstClr val="black"/>
                </a:solidFill>
                <a:cs typeface="Arial" pitchFamily="34" charset="0"/>
              </a:rPr>
              <a:t>SAVOR-TIMI 53</a:t>
            </a:r>
            <a:r>
              <a:rPr lang="en-US" sz="1200" b="1" baseline="30000" dirty="0">
                <a:solidFill>
                  <a:prstClr val="black"/>
                </a:solidFill>
                <a:cs typeface="Arial" pitchFamily="34" charset="0"/>
              </a:rPr>
              <a:t>2</a:t>
            </a:r>
            <a:endParaRPr lang="en-US" sz="1200" baseline="30000" dirty="0">
              <a:solidFill>
                <a:prstClr val="black"/>
              </a:solidFill>
              <a:cs typeface="Arial" pitchFamily="34" charset="0"/>
            </a:endParaRPr>
          </a:p>
        </p:txBody>
      </p:sp>
      <p:sp>
        <p:nvSpPr>
          <p:cNvPr id="32" name="Line 5"/>
          <p:cNvSpPr>
            <a:spLocks noChangeShapeType="1"/>
          </p:cNvSpPr>
          <p:nvPr>
            <p:custDataLst>
              <p:tags r:id="rId37"/>
            </p:custDataLst>
          </p:nvPr>
        </p:nvSpPr>
        <p:spPr bwMode="gray">
          <a:xfrm>
            <a:off x="2747630" y="2276900"/>
            <a:ext cx="680395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wrap="none" lIns="93256" tIns="46628" rIns="93256" bIns="46628" anchor="ctr"/>
          <a:lstStyle/>
          <a:p>
            <a:endParaRPr lang="en-GB" sz="1400" dirty="0">
              <a:solidFill>
                <a:prstClr val="black"/>
              </a:solidFill>
              <a:cs typeface="Arial" pitchFamily="34" charset="0"/>
            </a:endParaRPr>
          </a:p>
        </p:txBody>
      </p:sp>
      <p:sp>
        <p:nvSpPr>
          <p:cNvPr id="33" name="Line 5"/>
          <p:cNvSpPr>
            <a:spLocks noChangeShapeType="1"/>
          </p:cNvSpPr>
          <p:nvPr>
            <p:custDataLst>
              <p:tags r:id="rId38"/>
            </p:custDataLst>
          </p:nvPr>
        </p:nvSpPr>
        <p:spPr bwMode="gray">
          <a:xfrm>
            <a:off x="2747630" y="3340525"/>
            <a:ext cx="680395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wrap="none" lIns="93256" tIns="46628" rIns="93256" bIns="46628" anchor="ctr"/>
          <a:lstStyle/>
          <a:p>
            <a:endParaRPr lang="en-GB" sz="1400" dirty="0">
              <a:solidFill>
                <a:prstClr val="black"/>
              </a:solidFill>
              <a:cs typeface="Arial" pitchFamily="34" charset="0"/>
            </a:endParaRPr>
          </a:p>
        </p:txBody>
      </p:sp>
      <p:sp>
        <p:nvSpPr>
          <p:cNvPr id="34" name="Line 5"/>
          <p:cNvSpPr>
            <a:spLocks noChangeShapeType="1"/>
          </p:cNvSpPr>
          <p:nvPr>
            <p:custDataLst>
              <p:tags r:id="rId39"/>
            </p:custDataLst>
          </p:nvPr>
        </p:nvSpPr>
        <p:spPr bwMode="gray">
          <a:xfrm>
            <a:off x="2747630" y="3872337"/>
            <a:ext cx="680395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wrap="none" lIns="93256" tIns="46628" rIns="93256" bIns="46628" anchor="ctr"/>
          <a:lstStyle/>
          <a:p>
            <a:endParaRPr lang="en-GB" sz="1400" dirty="0">
              <a:solidFill>
                <a:prstClr val="black"/>
              </a:solidFill>
              <a:cs typeface="Arial" pitchFamily="34" charset="0"/>
            </a:endParaRPr>
          </a:p>
        </p:txBody>
      </p:sp>
      <p:sp>
        <p:nvSpPr>
          <p:cNvPr id="35" name="Line 5"/>
          <p:cNvSpPr>
            <a:spLocks noChangeShapeType="1"/>
          </p:cNvSpPr>
          <p:nvPr>
            <p:custDataLst>
              <p:tags r:id="rId40"/>
            </p:custDataLst>
          </p:nvPr>
        </p:nvSpPr>
        <p:spPr bwMode="gray">
          <a:xfrm>
            <a:off x="2747630" y="4869160"/>
            <a:ext cx="680395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wrap="none" lIns="93256" tIns="46628" rIns="93256" bIns="46628" anchor="ctr"/>
          <a:lstStyle/>
          <a:p>
            <a:endParaRPr lang="en-GB" sz="1400" dirty="0">
              <a:solidFill>
                <a:prstClr val="black"/>
              </a:solidFill>
              <a:cs typeface="Arial" pitchFamily="34" charset="0"/>
            </a:endParaRPr>
          </a:p>
        </p:txBody>
      </p:sp>
      <p:sp>
        <p:nvSpPr>
          <p:cNvPr id="36" name="Rectangle 15"/>
          <p:cNvSpPr>
            <a:spLocks/>
          </p:cNvSpPr>
          <p:nvPr>
            <p:custDataLst>
              <p:tags r:id="rId41"/>
            </p:custDataLst>
          </p:nvPr>
        </p:nvSpPr>
        <p:spPr bwMode="gray">
          <a:xfrm>
            <a:off x="2770491" y="2964292"/>
            <a:ext cx="1235869"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607425" eaLnBrk="0" hangingPunct="0">
              <a:lnSpc>
                <a:spcPct val="90000"/>
              </a:lnSpc>
              <a:spcBef>
                <a:spcPct val="20000"/>
              </a:spcBef>
            </a:pPr>
            <a:r>
              <a:rPr lang="en-US" sz="1100" b="1" dirty="0">
                <a:solidFill>
                  <a:prstClr val="black"/>
                </a:solidFill>
                <a:cs typeface="Arial" pitchFamily="34" charset="0"/>
              </a:rPr>
              <a:t>No. of patients</a:t>
            </a:r>
          </a:p>
        </p:txBody>
      </p:sp>
      <p:sp>
        <p:nvSpPr>
          <p:cNvPr id="37" name="Rectangle 58"/>
          <p:cNvSpPr>
            <a:spLocks noChangeArrowheads="1"/>
          </p:cNvSpPr>
          <p:nvPr>
            <p:custDataLst>
              <p:tags r:id="rId42"/>
            </p:custDataLst>
          </p:nvPr>
        </p:nvSpPr>
        <p:spPr bwMode="gray">
          <a:xfrm>
            <a:off x="3881754" y="2964292"/>
            <a:ext cx="109418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07425" eaLnBrk="0" hangingPunct="0">
              <a:lnSpc>
                <a:spcPct val="90000"/>
              </a:lnSpc>
              <a:spcBef>
                <a:spcPct val="20000"/>
              </a:spcBef>
            </a:pPr>
            <a:r>
              <a:rPr lang="en-US" sz="1200" dirty="0">
                <a:solidFill>
                  <a:prstClr val="black"/>
                </a:solidFill>
                <a:cs typeface="Arial" pitchFamily="34" charset="0"/>
              </a:rPr>
              <a:t>14,671</a:t>
            </a:r>
          </a:p>
        </p:txBody>
      </p:sp>
      <p:sp>
        <p:nvSpPr>
          <p:cNvPr id="38" name="Rectangle 56"/>
          <p:cNvSpPr>
            <a:spLocks noChangeArrowheads="1"/>
          </p:cNvSpPr>
          <p:nvPr>
            <p:custDataLst>
              <p:tags r:id="rId43"/>
            </p:custDataLst>
          </p:nvPr>
        </p:nvSpPr>
        <p:spPr bwMode="gray">
          <a:xfrm>
            <a:off x="4883329" y="2964292"/>
            <a:ext cx="1087041"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07425" eaLnBrk="0" hangingPunct="0">
              <a:lnSpc>
                <a:spcPct val="90000"/>
              </a:lnSpc>
              <a:spcBef>
                <a:spcPct val="20000"/>
              </a:spcBef>
            </a:pPr>
            <a:r>
              <a:rPr lang="en-US" sz="1200" dirty="0">
                <a:solidFill>
                  <a:prstClr val="black"/>
                </a:solidFill>
                <a:cs typeface="Arial" pitchFamily="34" charset="0"/>
              </a:rPr>
              <a:t>16,492</a:t>
            </a:r>
          </a:p>
        </p:txBody>
      </p:sp>
      <p:sp>
        <p:nvSpPr>
          <p:cNvPr id="39" name="Rectangle 55"/>
          <p:cNvSpPr>
            <a:spLocks noChangeArrowheads="1"/>
          </p:cNvSpPr>
          <p:nvPr>
            <p:custDataLst>
              <p:tags r:id="rId44"/>
            </p:custDataLst>
          </p:nvPr>
        </p:nvSpPr>
        <p:spPr bwMode="gray">
          <a:xfrm>
            <a:off x="5857435" y="2994063"/>
            <a:ext cx="123467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07425" eaLnBrk="0" hangingPunct="0">
              <a:lnSpc>
                <a:spcPct val="90000"/>
              </a:lnSpc>
              <a:spcBef>
                <a:spcPct val="20000"/>
              </a:spcBef>
            </a:pPr>
            <a:r>
              <a:rPr lang="en-US" sz="1200" dirty="0">
                <a:solidFill>
                  <a:prstClr val="black"/>
                </a:solidFill>
                <a:cs typeface="Arial" pitchFamily="34" charset="0"/>
              </a:rPr>
              <a:t>5,380</a:t>
            </a:r>
          </a:p>
        </p:txBody>
      </p:sp>
      <p:sp>
        <p:nvSpPr>
          <p:cNvPr id="41" name="Line 5"/>
          <p:cNvSpPr>
            <a:spLocks noChangeShapeType="1"/>
          </p:cNvSpPr>
          <p:nvPr>
            <p:custDataLst>
              <p:tags r:id="rId45"/>
            </p:custDataLst>
          </p:nvPr>
        </p:nvSpPr>
        <p:spPr bwMode="gray">
          <a:xfrm>
            <a:off x="2754771" y="2807549"/>
            <a:ext cx="680395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wrap="none" lIns="93256" tIns="46628" rIns="93256" bIns="46628" anchor="ctr"/>
          <a:lstStyle/>
          <a:p>
            <a:endParaRPr lang="en-GB" sz="1400" dirty="0">
              <a:solidFill>
                <a:prstClr val="black"/>
              </a:solidFill>
              <a:cs typeface="Arial" pitchFamily="34" charset="0"/>
            </a:endParaRPr>
          </a:p>
        </p:txBody>
      </p:sp>
      <p:sp>
        <p:nvSpPr>
          <p:cNvPr id="43" name="Rectangle 20"/>
          <p:cNvSpPr>
            <a:spLocks/>
          </p:cNvSpPr>
          <p:nvPr>
            <p:custDataLst>
              <p:tags r:id="rId46"/>
            </p:custDataLst>
          </p:nvPr>
        </p:nvSpPr>
        <p:spPr bwMode="gray">
          <a:xfrm>
            <a:off x="2777635" y="1900667"/>
            <a:ext cx="123586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607425" eaLnBrk="0" hangingPunct="0">
              <a:lnSpc>
                <a:spcPct val="90000"/>
              </a:lnSpc>
              <a:spcBef>
                <a:spcPct val="20000"/>
              </a:spcBef>
            </a:pPr>
            <a:r>
              <a:rPr lang="en-US" sz="1200" dirty="0">
                <a:solidFill>
                  <a:prstClr val="black"/>
                </a:solidFill>
                <a:cs typeface="Arial" pitchFamily="34" charset="0"/>
              </a:rPr>
              <a:t>DPP4 inhibitor</a:t>
            </a:r>
          </a:p>
        </p:txBody>
      </p:sp>
      <p:sp>
        <p:nvSpPr>
          <p:cNvPr id="44" name="Rectangle 21"/>
          <p:cNvSpPr>
            <a:spLocks/>
          </p:cNvSpPr>
          <p:nvPr>
            <p:custDataLst>
              <p:tags r:id="rId47"/>
            </p:custDataLst>
          </p:nvPr>
        </p:nvSpPr>
        <p:spPr bwMode="gray">
          <a:xfrm>
            <a:off x="3881754" y="1900667"/>
            <a:ext cx="109418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07425" eaLnBrk="0" hangingPunct="0">
              <a:lnSpc>
                <a:spcPct val="90000"/>
              </a:lnSpc>
              <a:spcBef>
                <a:spcPct val="20000"/>
              </a:spcBef>
            </a:pPr>
            <a:r>
              <a:rPr lang="en-US" sz="1200" dirty="0">
                <a:solidFill>
                  <a:prstClr val="black"/>
                </a:solidFill>
                <a:cs typeface="Arial" pitchFamily="34" charset="0"/>
              </a:rPr>
              <a:t>Sitagliptin</a:t>
            </a:r>
          </a:p>
        </p:txBody>
      </p:sp>
      <p:sp>
        <p:nvSpPr>
          <p:cNvPr id="45" name="Rectangle 22"/>
          <p:cNvSpPr>
            <a:spLocks/>
          </p:cNvSpPr>
          <p:nvPr>
            <p:custDataLst>
              <p:tags r:id="rId48"/>
            </p:custDataLst>
          </p:nvPr>
        </p:nvSpPr>
        <p:spPr bwMode="gray">
          <a:xfrm>
            <a:off x="4883329" y="1900667"/>
            <a:ext cx="1087041"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07425" eaLnBrk="0" hangingPunct="0">
              <a:lnSpc>
                <a:spcPct val="90000"/>
              </a:lnSpc>
              <a:spcBef>
                <a:spcPct val="20000"/>
              </a:spcBef>
            </a:pPr>
            <a:r>
              <a:rPr lang="en-US" sz="1200" dirty="0">
                <a:solidFill>
                  <a:prstClr val="black"/>
                </a:solidFill>
                <a:cs typeface="Arial" pitchFamily="34" charset="0"/>
              </a:rPr>
              <a:t>Saxagliptin</a:t>
            </a:r>
          </a:p>
        </p:txBody>
      </p:sp>
      <p:sp>
        <p:nvSpPr>
          <p:cNvPr id="46" name="Rectangle 23"/>
          <p:cNvSpPr>
            <a:spLocks/>
          </p:cNvSpPr>
          <p:nvPr>
            <p:custDataLst>
              <p:tags r:id="rId49"/>
            </p:custDataLst>
          </p:nvPr>
        </p:nvSpPr>
        <p:spPr bwMode="gray">
          <a:xfrm>
            <a:off x="5879977" y="1900667"/>
            <a:ext cx="123467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07425" eaLnBrk="0" hangingPunct="0">
              <a:lnSpc>
                <a:spcPct val="90000"/>
              </a:lnSpc>
              <a:spcBef>
                <a:spcPct val="20000"/>
              </a:spcBef>
            </a:pPr>
            <a:r>
              <a:rPr lang="en-US" sz="1200" dirty="0">
                <a:solidFill>
                  <a:prstClr val="black"/>
                </a:solidFill>
                <a:cs typeface="Arial" pitchFamily="34" charset="0"/>
              </a:rPr>
              <a:t>Alogliptin</a:t>
            </a:r>
          </a:p>
        </p:txBody>
      </p:sp>
      <p:sp>
        <p:nvSpPr>
          <p:cNvPr id="61" name="Line 5"/>
          <p:cNvSpPr>
            <a:spLocks noChangeShapeType="1"/>
          </p:cNvSpPr>
          <p:nvPr>
            <p:custDataLst>
              <p:tags r:id="rId50"/>
            </p:custDataLst>
          </p:nvPr>
        </p:nvSpPr>
        <p:spPr bwMode="gray">
          <a:xfrm>
            <a:off x="2754771" y="5877272"/>
            <a:ext cx="679680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3256" tIns="46628" rIns="93256" bIns="46628" anchor="ctr"/>
          <a:lstStyle/>
          <a:p>
            <a:endParaRPr lang="en-GB" sz="1400" dirty="0">
              <a:solidFill>
                <a:prstClr val="black"/>
              </a:solidFill>
              <a:cs typeface="Arial" pitchFamily="34" charset="0"/>
            </a:endParaRPr>
          </a:p>
        </p:txBody>
      </p:sp>
      <p:sp>
        <p:nvSpPr>
          <p:cNvPr id="58" name="Text Placeholder 3"/>
          <p:cNvSpPr txBox="1">
            <a:spLocks/>
          </p:cNvSpPr>
          <p:nvPr/>
        </p:nvSpPr>
        <p:spPr>
          <a:xfrm>
            <a:off x="1852689" y="6195492"/>
            <a:ext cx="7719388" cy="568325"/>
          </a:xfrm>
          <a:prstGeom prst="rect">
            <a:avLst/>
          </a:prstGeom>
        </p:spPr>
        <p:txBody>
          <a:bodyPr anchor="b" anchorCtr="0"/>
          <a:lstStyle>
            <a:lvl1pPr marL="342900" indent="-342900" algn="l" defTabSz="895350" rtl="0" eaLnBrk="0" fontAlgn="base" hangingPunct="0">
              <a:spcBef>
                <a:spcPct val="0"/>
              </a:spcBef>
              <a:spcAft>
                <a:spcPct val="0"/>
              </a:spcAft>
              <a:buClr>
                <a:schemeClr val="tx1"/>
              </a:buClr>
              <a:buChar char="•"/>
              <a:defRPr sz="1600" kern="1200">
                <a:solidFill>
                  <a:schemeClr val="tx1"/>
                </a:solidFill>
                <a:latin typeface="Arial" pitchFamily="34" charset="0"/>
                <a:ea typeface="+mn-ea"/>
                <a:cs typeface="Arial" pitchFamily="34" charset="0"/>
              </a:defRPr>
            </a:lvl1pPr>
            <a:lvl2pPr marL="193675" indent="-192088" algn="l" defTabSz="895350" rtl="0" eaLnBrk="0" fontAlgn="base" hangingPunct="0">
              <a:spcBef>
                <a:spcPct val="0"/>
              </a:spcBef>
              <a:spcAft>
                <a:spcPct val="0"/>
              </a:spcAft>
              <a:buClr>
                <a:schemeClr val="tx1"/>
              </a:buClr>
              <a:buFont typeface="Arial" charset="0"/>
              <a:buChar char="▪"/>
              <a:defRPr sz="1600" kern="1200">
                <a:solidFill>
                  <a:schemeClr val="tx1"/>
                </a:solidFill>
                <a:latin typeface="Arial" pitchFamily="34" charset="0"/>
                <a:ea typeface="+mn-ea"/>
                <a:cs typeface="Arial" pitchFamily="34" charset="0"/>
              </a:defRPr>
            </a:lvl2pPr>
            <a:lvl3pPr marL="457200" indent="-261938" algn="l" defTabSz="895350" rtl="0" eaLnBrk="0" fontAlgn="base" hangingPunct="0">
              <a:spcBef>
                <a:spcPct val="0"/>
              </a:spcBef>
              <a:spcAft>
                <a:spcPct val="0"/>
              </a:spcAft>
              <a:buClr>
                <a:schemeClr val="tx1"/>
              </a:buClr>
              <a:buFont typeface="Arial" charset="0"/>
              <a:buChar char="–"/>
              <a:defRPr sz="1600" kern="1200">
                <a:solidFill>
                  <a:schemeClr val="tx1"/>
                </a:solidFill>
                <a:latin typeface="Arial" pitchFamily="34" charset="0"/>
                <a:ea typeface="+mn-ea"/>
                <a:cs typeface="Arial" pitchFamily="34" charset="0"/>
              </a:defRPr>
            </a:lvl3pPr>
            <a:lvl4pPr marL="614363" indent="-155575" algn="l" defTabSz="895350" rtl="0" eaLnBrk="0" fontAlgn="base" hangingPunct="0">
              <a:spcBef>
                <a:spcPct val="0"/>
              </a:spcBef>
              <a:spcAft>
                <a:spcPct val="0"/>
              </a:spcAft>
              <a:buClr>
                <a:schemeClr val="tx1"/>
              </a:buClr>
              <a:buFont typeface="Arial" charset="0"/>
              <a:buChar char="▫"/>
              <a:defRPr sz="1600" kern="1200">
                <a:solidFill>
                  <a:schemeClr val="tx1"/>
                </a:solidFill>
                <a:latin typeface="Arial" pitchFamily="34" charset="0"/>
                <a:ea typeface="+mn-ea"/>
                <a:cs typeface="Arial" pitchFamily="34" charset="0"/>
              </a:defRPr>
            </a:lvl4pPr>
            <a:lvl5pPr marL="746125" indent="-130175" algn="l" defTabSz="895350" rtl="0" eaLnBrk="0" fontAlgn="base" hangingPunct="0">
              <a:spcBef>
                <a:spcPct val="0"/>
              </a:spcBef>
              <a:spcAft>
                <a:spcPct val="0"/>
              </a:spcAft>
              <a:buClr>
                <a:schemeClr val="tx1"/>
              </a:buClr>
              <a:buFont typeface="Arial"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prstClr val="black"/>
              </a:buClr>
              <a:buNone/>
            </a:pPr>
            <a:r>
              <a:rPr lang="en-GB" sz="900" dirty="0">
                <a:solidFill>
                  <a:prstClr val="black"/>
                </a:solidFill>
              </a:rPr>
              <a:t>1,4,5. Primary endpoint: CV death, non-fatal MI, non-fatal stroke, hospitalisation due to unstable angina pectoris.</a:t>
            </a:r>
          </a:p>
          <a:p>
            <a:pPr marL="0" indent="0">
              <a:buClr>
                <a:prstClr val="black"/>
              </a:buClr>
              <a:buNone/>
            </a:pPr>
            <a:r>
              <a:rPr lang="en-GB" sz="900" dirty="0">
                <a:solidFill>
                  <a:prstClr val="black"/>
                </a:solidFill>
              </a:rPr>
              <a:t>2, 3. Primary endpoint: major adverse CV events (CV death, non-fatal MI, non-fatal stroke).</a:t>
            </a:r>
          </a:p>
          <a:p>
            <a:pPr marL="0" indent="0">
              <a:buClr>
                <a:prstClr val="black"/>
              </a:buClr>
              <a:buNone/>
            </a:pPr>
            <a:endParaRPr lang="en-GB" sz="900" dirty="0">
              <a:solidFill>
                <a:prstClr val="black"/>
              </a:solidFill>
            </a:endParaRPr>
          </a:p>
          <a:p>
            <a:pPr marL="0" indent="0">
              <a:buClr>
                <a:prstClr val="black"/>
              </a:buClr>
              <a:buNone/>
            </a:pPr>
            <a:r>
              <a:rPr lang="en-GB" sz="900" i="1" dirty="0">
                <a:solidFill>
                  <a:prstClr val="black"/>
                </a:solidFill>
              </a:rPr>
              <a:t>www.ClinicalTrials.gov. </a:t>
            </a:r>
          </a:p>
        </p:txBody>
      </p:sp>
      <p:sp>
        <p:nvSpPr>
          <p:cNvPr id="4" name="TextBox 3"/>
          <p:cNvSpPr txBox="1"/>
          <p:nvPr/>
        </p:nvSpPr>
        <p:spPr>
          <a:xfrm>
            <a:off x="2679258" y="4510282"/>
            <a:ext cx="1296144" cy="430887"/>
          </a:xfrm>
          <a:prstGeom prst="rect">
            <a:avLst/>
          </a:prstGeom>
          <a:noFill/>
        </p:spPr>
        <p:txBody>
          <a:bodyPr wrap="square" rtlCol="0">
            <a:spAutoFit/>
          </a:bodyPr>
          <a:lstStyle/>
          <a:p>
            <a:r>
              <a:rPr lang="en-GB" sz="1100" b="1" dirty="0"/>
              <a:t>Median duration </a:t>
            </a:r>
          </a:p>
          <a:p>
            <a:r>
              <a:rPr lang="en-GB" sz="1100" b="1" dirty="0"/>
              <a:t>of follow up</a:t>
            </a:r>
          </a:p>
        </p:txBody>
      </p:sp>
      <p:sp>
        <p:nvSpPr>
          <p:cNvPr id="42" name="TextBox 41"/>
          <p:cNvSpPr txBox="1"/>
          <p:nvPr/>
        </p:nvSpPr>
        <p:spPr>
          <a:xfrm>
            <a:off x="4295800" y="4581129"/>
            <a:ext cx="432048" cy="276999"/>
          </a:xfrm>
          <a:prstGeom prst="rect">
            <a:avLst/>
          </a:prstGeom>
          <a:noFill/>
        </p:spPr>
        <p:txBody>
          <a:bodyPr wrap="square" rtlCol="0">
            <a:spAutoFit/>
          </a:bodyPr>
          <a:lstStyle/>
          <a:p>
            <a:r>
              <a:rPr lang="en-GB" sz="1200" dirty="0"/>
              <a:t>3.0</a:t>
            </a:r>
          </a:p>
        </p:txBody>
      </p:sp>
      <p:sp>
        <p:nvSpPr>
          <p:cNvPr id="62" name="TextBox 61"/>
          <p:cNvSpPr txBox="1"/>
          <p:nvPr/>
        </p:nvSpPr>
        <p:spPr>
          <a:xfrm>
            <a:off x="5231904" y="4592162"/>
            <a:ext cx="432048" cy="276999"/>
          </a:xfrm>
          <a:prstGeom prst="rect">
            <a:avLst/>
          </a:prstGeom>
          <a:noFill/>
        </p:spPr>
        <p:txBody>
          <a:bodyPr wrap="square" rtlCol="0">
            <a:spAutoFit/>
          </a:bodyPr>
          <a:lstStyle/>
          <a:p>
            <a:r>
              <a:rPr lang="en-GB" sz="1200" dirty="0"/>
              <a:t>2.1</a:t>
            </a:r>
          </a:p>
        </p:txBody>
      </p:sp>
      <p:sp>
        <p:nvSpPr>
          <p:cNvPr id="63" name="TextBox 62"/>
          <p:cNvSpPr txBox="1"/>
          <p:nvPr/>
        </p:nvSpPr>
        <p:spPr>
          <a:xfrm>
            <a:off x="6312024" y="4592162"/>
            <a:ext cx="432048" cy="276999"/>
          </a:xfrm>
          <a:prstGeom prst="rect">
            <a:avLst/>
          </a:prstGeom>
          <a:noFill/>
        </p:spPr>
        <p:txBody>
          <a:bodyPr wrap="square" rtlCol="0">
            <a:spAutoFit/>
          </a:bodyPr>
          <a:lstStyle/>
          <a:p>
            <a:r>
              <a:rPr lang="en-GB" sz="1200" dirty="0"/>
              <a:t>1.5</a:t>
            </a:r>
          </a:p>
        </p:txBody>
      </p:sp>
      <p:sp>
        <p:nvSpPr>
          <p:cNvPr id="66" name="Line 5"/>
          <p:cNvSpPr>
            <a:spLocks noChangeShapeType="1"/>
          </p:cNvSpPr>
          <p:nvPr>
            <p:custDataLst>
              <p:tags r:id="rId51"/>
            </p:custDataLst>
          </p:nvPr>
        </p:nvSpPr>
        <p:spPr bwMode="gray">
          <a:xfrm>
            <a:off x="2783632" y="4509120"/>
            <a:ext cx="680395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wrap="none" lIns="93256" tIns="46628" rIns="93256" bIns="46628" anchor="ctr"/>
          <a:lstStyle/>
          <a:p>
            <a:endParaRPr lang="en-GB" sz="1400" dirty="0">
              <a:solidFill>
                <a:prstClr val="black"/>
              </a:solidFill>
              <a:cs typeface="Arial" pitchFamily="34" charset="0"/>
            </a:endParaRPr>
          </a:p>
        </p:txBody>
      </p:sp>
      <p:sp>
        <p:nvSpPr>
          <p:cNvPr id="49" name="TextBox 48"/>
          <p:cNvSpPr txBox="1"/>
          <p:nvPr/>
        </p:nvSpPr>
        <p:spPr>
          <a:xfrm>
            <a:off x="2319218" y="980729"/>
            <a:ext cx="7737222" cy="307777"/>
          </a:xfrm>
          <a:prstGeom prst="rect">
            <a:avLst/>
          </a:prstGeom>
          <a:noFill/>
        </p:spPr>
        <p:txBody>
          <a:bodyPr wrap="square" rtlCol="0">
            <a:spAutoFit/>
          </a:bodyPr>
          <a:lstStyle/>
          <a:p>
            <a:r>
              <a:rPr lang="en-GB" sz="1400" dirty="0"/>
              <a:t>Clinical trials cannot be directly compared as they are conducted in different patient populations</a:t>
            </a:r>
          </a:p>
        </p:txBody>
      </p:sp>
    </p:spTree>
    <p:extLst>
      <p:ext uri="{BB962C8B-B14F-4D97-AF65-F5344CB8AC3E}">
        <p14:creationId xmlns:p14="http://schemas.microsoft.com/office/powerpoint/2010/main" val="6876227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a:spLocks noGrp="1"/>
          </p:cNvSpPr>
          <p:nvPr>
            <p:ph type="title"/>
          </p:nvPr>
        </p:nvSpPr>
        <p:spPr/>
        <p:txBody>
          <a:bodyPr/>
          <a:lstStyle/>
          <a:p>
            <a:r>
              <a:rPr lang="en-US" sz="3400" dirty="0"/>
              <a:t>EXAMINE and SAVOR-TIMI: </a:t>
            </a:r>
            <a:br>
              <a:rPr lang="en-US" sz="3400" dirty="0"/>
            </a:br>
            <a:r>
              <a:rPr lang="en-US" sz="3400" dirty="0" err="1"/>
              <a:t>Hospitalisation</a:t>
            </a:r>
            <a:r>
              <a:rPr lang="en-US" sz="3400" dirty="0"/>
              <a:t> for Heart Failure</a:t>
            </a:r>
          </a:p>
        </p:txBody>
      </p:sp>
      <p:sp>
        <p:nvSpPr>
          <p:cNvPr id="5" name="Text Placeholder 4"/>
          <p:cNvSpPr>
            <a:spLocks noGrp="1"/>
          </p:cNvSpPr>
          <p:nvPr>
            <p:ph type="body" idx="4294967295"/>
          </p:nvPr>
        </p:nvSpPr>
        <p:spPr>
          <a:xfrm>
            <a:off x="1752599" y="3969607"/>
            <a:ext cx="4040188" cy="323887"/>
          </a:xfrm>
        </p:spPr>
        <p:txBody>
          <a:bodyPr>
            <a:normAutofit fontScale="70000" lnSpcReduction="20000"/>
          </a:bodyPr>
          <a:lstStyle/>
          <a:p>
            <a:pPr marL="0" indent="0" algn="ctr">
              <a:buNone/>
            </a:pPr>
            <a:r>
              <a:rPr lang="en-US" dirty="0" smtClean="0"/>
              <a:t>SAVOR-TIMI</a:t>
            </a:r>
            <a:r>
              <a:rPr lang="en-US" baseline="30000" dirty="0" smtClean="0"/>
              <a:t>3</a:t>
            </a:r>
            <a:endParaRPr lang="en-US" baseline="30000" dirty="0"/>
          </a:p>
        </p:txBody>
      </p:sp>
      <p:graphicFrame>
        <p:nvGraphicFramePr>
          <p:cNvPr id="9" name="Content Placeholder 8"/>
          <p:cNvGraphicFramePr>
            <a:graphicFrameLocks noGrp="1"/>
          </p:cNvGraphicFramePr>
          <p:nvPr>
            <p:ph sz="half" idx="4294967295"/>
            <p:extLst>
              <p:ext uri="{D42A27DB-BD31-4B8C-83A1-F6EECF244321}">
                <p14:modId xmlns:p14="http://schemas.microsoft.com/office/powerpoint/2010/main" val="844442954"/>
              </p:ext>
            </p:extLst>
          </p:nvPr>
        </p:nvGraphicFramePr>
        <p:xfrm>
          <a:off x="558265" y="4369693"/>
          <a:ext cx="5690137" cy="1306476"/>
        </p:xfrm>
        <a:graphic>
          <a:graphicData uri="http://schemas.openxmlformats.org/drawingml/2006/table">
            <a:tbl>
              <a:tblPr firstRow="1" bandRow="1">
                <a:tableStyleId>{D03447BB-5D67-496B-8E87-E561075AD55C}</a:tableStyleId>
              </a:tblPr>
              <a:tblGrid>
                <a:gridCol w="1253760"/>
                <a:gridCol w="1253759"/>
                <a:gridCol w="1060873"/>
                <a:gridCol w="2121745"/>
              </a:tblGrid>
              <a:tr h="765866">
                <a:tc>
                  <a:txBody>
                    <a:bodyPr/>
                    <a:lstStyle/>
                    <a:p>
                      <a:pPr algn="ctr"/>
                      <a:endParaRPr lang="en-US" sz="1400" dirty="0">
                        <a:solidFill>
                          <a:schemeClr val="bg1"/>
                        </a:solidFill>
                        <a:latin typeface="Arial Narrow" pitchFamily="34" charset="0"/>
                      </a:endParaRPr>
                    </a:p>
                  </a:txBody>
                  <a:tcPr>
                    <a:solidFill>
                      <a:schemeClr val="accent5"/>
                    </a:solidFill>
                  </a:tcPr>
                </a:tc>
                <a:tc>
                  <a:txBody>
                    <a:bodyPr/>
                    <a:lstStyle/>
                    <a:p>
                      <a:pPr algn="ctr"/>
                      <a:r>
                        <a:rPr lang="en-US" sz="1800" dirty="0" smtClean="0">
                          <a:solidFill>
                            <a:schemeClr val="bg1"/>
                          </a:solidFill>
                          <a:latin typeface="Arial Narrow" pitchFamily="34" charset="0"/>
                        </a:rPr>
                        <a:t>Saxagliptin</a:t>
                      </a:r>
                    </a:p>
                    <a:p>
                      <a:pPr algn="ctr"/>
                      <a:r>
                        <a:rPr lang="en-US" sz="1800" dirty="0" smtClean="0">
                          <a:solidFill>
                            <a:schemeClr val="bg1"/>
                          </a:solidFill>
                          <a:latin typeface="Arial Narrow" pitchFamily="34" charset="0"/>
                        </a:rPr>
                        <a:t>n=8,280</a:t>
                      </a:r>
                      <a:endParaRPr lang="en-US" sz="1800" dirty="0">
                        <a:solidFill>
                          <a:schemeClr val="bg1"/>
                        </a:solidFill>
                        <a:latin typeface="Arial Narrow" pitchFamily="34" charset="0"/>
                      </a:endParaRPr>
                    </a:p>
                  </a:txBody>
                  <a:tcPr>
                    <a:solidFill>
                      <a:schemeClr val="accent5"/>
                    </a:solidFill>
                  </a:tcPr>
                </a:tc>
                <a:tc>
                  <a:txBody>
                    <a:bodyPr/>
                    <a:lstStyle/>
                    <a:p>
                      <a:pPr algn="ctr"/>
                      <a:r>
                        <a:rPr lang="en-US" sz="1400" dirty="0" smtClean="0">
                          <a:solidFill>
                            <a:schemeClr val="bg1"/>
                          </a:solidFill>
                          <a:latin typeface="Arial Narrow" pitchFamily="34" charset="0"/>
                        </a:rPr>
                        <a:t>Placebo</a:t>
                      </a:r>
                    </a:p>
                    <a:p>
                      <a:pPr algn="ctr"/>
                      <a:r>
                        <a:rPr lang="en-US" sz="1400" dirty="0" smtClean="0">
                          <a:solidFill>
                            <a:schemeClr val="bg1"/>
                          </a:solidFill>
                          <a:latin typeface="Arial Narrow" pitchFamily="34" charset="0"/>
                        </a:rPr>
                        <a:t>n=8,212</a:t>
                      </a:r>
                      <a:endParaRPr lang="en-US" sz="1400" dirty="0">
                        <a:solidFill>
                          <a:schemeClr val="bg1"/>
                        </a:solidFill>
                        <a:latin typeface="Arial Narrow" pitchFamily="34" charset="0"/>
                      </a:endParaRPr>
                    </a:p>
                  </a:txBody>
                  <a:tcPr>
                    <a:solidFill>
                      <a:schemeClr val="accent5"/>
                    </a:solidFill>
                  </a:tcPr>
                </a:tc>
                <a:tc>
                  <a:txBody>
                    <a:bodyPr/>
                    <a:lstStyle/>
                    <a:p>
                      <a:pPr algn="ctr"/>
                      <a:r>
                        <a:rPr lang="en-US" sz="1400" dirty="0" smtClean="0">
                          <a:solidFill>
                            <a:schemeClr val="bg1"/>
                          </a:solidFill>
                          <a:latin typeface="Arial Narrow" pitchFamily="34" charset="0"/>
                        </a:rPr>
                        <a:t>H</a:t>
                      </a:r>
                      <a:r>
                        <a:rPr lang="en-US" sz="1400" baseline="0" dirty="0" smtClean="0">
                          <a:solidFill>
                            <a:schemeClr val="bg1"/>
                          </a:solidFill>
                          <a:latin typeface="Arial Narrow" pitchFamily="34" charset="0"/>
                        </a:rPr>
                        <a:t>R (95% CI)</a:t>
                      </a:r>
                      <a:endParaRPr lang="en-US" sz="1400" dirty="0">
                        <a:solidFill>
                          <a:schemeClr val="bg1"/>
                        </a:solidFill>
                        <a:latin typeface="Arial Narrow" pitchFamily="34" charset="0"/>
                      </a:endParaRPr>
                    </a:p>
                  </a:txBody>
                  <a:tcPr>
                    <a:solidFill>
                      <a:schemeClr val="accent5"/>
                    </a:solidFill>
                  </a:tcPr>
                </a:tc>
              </a:tr>
              <a:tr h="540610">
                <a:tc>
                  <a:txBody>
                    <a:bodyPr/>
                    <a:lstStyle/>
                    <a:p>
                      <a:r>
                        <a:rPr lang="en-US" sz="1800" dirty="0" smtClean="0">
                          <a:latin typeface="Arial Narrow" pitchFamily="34" charset="0"/>
                        </a:rPr>
                        <a:t>HHF</a:t>
                      </a:r>
                      <a:endParaRPr lang="en-US" sz="1800" dirty="0">
                        <a:latin typeface="Arial Narrow" pitchFamily="34" charset="0"/>
                      </a:endParaRPr>
                    </a:p>
                  </a:txBody>
                  <a:tcPr>
                    <a:noFill/>
                  </a:tcPr>
                </a:tc>
                <a:tc>
                  <a:txBody>
                    <a:bodyPr/>
                    <a:lstStyle/>
                    <a:p>
                      <a:pPr algn="ctr"/>
                      <a:r>
                        <a:rPr lang="en-US" sz="1800" dirty="0" smtClean="0">
                          <a:latin typeface="Arial Narrow" pitchFamily="34" charset="0"/>
                        </a:rPr>
                        <a:t>3.5%</a:t>
                      </a:r>
                      <a:endParaRPr lang="en-US" sz="1800" dirty="0">
                        <a:latin typeface="Arial Narrow" pitchFamily="34" charset="0"/>
                      </a:endParaRPr>
                    </a:p>
                  </a:txBody>
                  <a:tcPr>
                    <a:noFill/>
                  </a:tcPr>
                </a:tc>
                <a:tc>
                  <a:txBody>
                    <a:bodyPr/>
                    <a:lstStyle/>
                    <a:p>
                      <a:pPr algn="ctr"/>
                      <a:r>
                        <a:rPr lang="en-US" sz="1800" dirty="0" smtClean="0">
                          <a:latin typeface="Arial Narrow" pitchFamily="34" charset="0"/>
                        </a:rPr>
                        <a:t>2.8%</a:t>
                      </a:r>
                      <a:endParaRPr lang="en-US" sz="1800" dirty="0">
                        <a:latin typeface="Arial Narrow" pitchFamily="34" charset="0"/>
                      </a:endParaRPr>
                    </a:p>
                  </a:txBody>
                  <a:tcPr>
                    <a:noFill/>
                  </a:tcPr>
                </a:tc>
                <a:tc>
                  <a:txBody>
                    <a:bodyPr/>
                    <a:lstStyle/>
                    <a:p>
                      <a:pPr algn="ctr"/>
                      <a:r>
                        <a:rPr lang="en-US" sz="1800" dirty="0" smtClean="0">
                          <a:latin typeface="Arial Narrow" pitchFamily="34" charset="0"/>
                        </a:rPr>
                        <a:t>1.27</a:t>
                      </a:r>
                      <a:r>
                        <a:rPr lang="en-US" sz="1800" baseline="0" dirty="0" smtClean="0">
                          <a:latin typeface="Arial Narrow" pitchFamily="34" charset="0"/>
                        </a:rPr>
                        <a:t> (1.07</a:t>
                      </a:r>
                      <a:r>
                        <a:rPr lang="en-US" sz="1800" dirty="0" smtClean="0">
                          <a:latin typeface="Arial Narrow" pitchFamily="34" charset="0"/>
                          <a:cs typeface="Arial"/>
                        </a:rPr>
                        <a:t>–</a:t>
                      </a:r>
                      <a:r>
                        <a:rPr lang="en-US" sz="1800" baseline="0" dirty="0" smtClean="0">
                          <a:latin typeface="Arial Narrow" pitchFamily="34" charset="0"/>
                        </a:rPr>
                        <a:t>1.51)</a:t>
                      </a:r>
                      <a:endParaRPr lang="en-US" sz="1800" dirty="0">
                        <a:latin typeface="Arial Narrow" pitchFamily="34" charset="0"/>
                      </a:endParaRPr>
                    </a:p>
                  </a:txBody>
                  <a:tcPr>
                    <a:noFill/>
                  </a:tcPr>
                </a:tc>
              </a:tr>
            </a:tbl>
          </a:graphicData>
        </a:graphic>
      </p:graphicFrame>
      <p:sp>
        <p:nvSpPr>
          <p:cNvPr id="7" name="Text Placeholder 6"/>
          <p:cNvSpPr>
            <a:spLocks noGrp="1"/>
          </p:cNvSpPr>
          <p:nvPr>
            <p:ph type="body" sz="quarter" idx="4294967295"/>
          </p:nvPr>
        </p:nvSpPr>
        <p:spPr>
          <a:xfrm>
            <a:off x="1752600" y="1874838"/>
            <a:ext cx="4041775" cy="487362"/>
          </a:xfrm>
        </p:spPr>
        <p:txBody>
          <a:bodyPr/>
          <a:lstStyle/>
          <a:p>
            <a:pPr marL="0" indent="0" algn="ctr">
              <a:buNone/>
            </a:pPr>
            <a:r>
              <a:rPr lang="en-US" dirty="0" smtClean="0"/>
              <a:t>EXAMINE</a:t>
            </a:r>
            <a:r>
              <a:rPr lang="en-US" baseline="30000" dirty="0" smtClean="0"/>
              <a:t>1,2</a:t>
            </a:r>
            <a:endParaRPr lang="en-US" baseline="30000" dirty="0"/>
          </a:p>
        </p:txBody>
      </p:sp>
      <p:graphicFrame>
        <p:nvGraphicFramePr>
          <p:cNvPr id="10" name="Content Placeholder 9"/>
          <p:cNvGraphicFramePr>
            <a:graphicFrameLocks noGrp="1"/>
          </p:cNvGraphicFramePr>
          <p:nvPr>
            <p:ph sz="quarter" idx="4294967295"/>
            <p:extLst>
              <p:ext uri="{D42A27DB-BD31-4B8C-83A1-F6EECF244321}">
                <p14:modId xmlns:p14="http://schemas.microsoft.com/office/powerpoint/2010/main" val="3067928355"/>
              </p:ext>
            </p:extLst>
          </p:nvPr>
        </p:nvGraphicFramePr>
        <p:xfrm>
          <a:off x="558266" y="2438399"/>
          <a:ext cx="5617109" cy="1259783"/>
        </p:xfrm>
        <a:graphic>
          <a:graphicData uri="http://schemas.openxmlformats.org/drawingml/2006/table">
            <a:tbl>
              <a:tblPr firstRow="1" bandRow="1">
                <a:tableStyleId>{D03447BB-5D67-496B-8E87-E561075AD55C}</a:tableStyleId>
              </a:tblPr>
              <a:tblGrid>
                <a:gridCol w="1271799"/>
                <a:gridCol w="1151662"/>
                <a:gridCol w="1064549"/>
                <a:gridCol w="2129099"/>
              </a:tblGrid>
              <a:tr h="738493">
                <a:tc>
                  <a:txBody>
                    <a:bodyPr/>
                    <a:lstStyle/>
                    <a:p>
                      <a:pPr algn="ctr"/>
                      <a:endParaRPr lang="en-US" sz="1400" dirty="0">
                        <a:solidFill>
                          <a:schemeClr val="bg1"/>
                        </a:solidFill>
                        <a:latin typeface="Arial Narrow" pitchFamily="34" charset="0"/>
                      </a:endParaRPr>
                    </a:p>
                  </a:txBody>
                  <a:tcPr>
                    <a:solidFill>
                      <a:schemeClr val="accent5"/>
                    </a:solidFill>
                  </a:tcPr>
                </a:tc>
                <a:tc>
                  <a:txBody>
                    <a:bodyPr/>
                    <a:lstStyle/>
                    <a:p>
                      <a:pPr algn="ctr"/>
                      <a:r>
                        <a:rPr lang="en-US" sz="2000" dirty="0" smtClean="0">
                          <a:solidFill>
                            <a:schemeClr val="bg1"/>
                          </a:solidFill>
                          <a:latin typeface="Arial Narrow" pitchFamily="34" charset="0"/>
                        </a:rPr>
                        <a:t>Alogliptin</a:t>
                      </a:r>
                    </a:p>
                    <a:p>
                      <a:pPr algn="ctr"/>
                      <a:r>
                        <a:rPr lang="en-US" sz="1400" dirty="0" smtClean="0">
                          <a:solidFill>
                            <a:schemeClr val="bg1"/>
                          </a:solidFill>
                          <a:latin typeface="Arial Narrow" pitchFamily="34" charset="0"/>
                        </a:rPr>
                        <a:t>n=2,701</a:t>
                      </a:r>
                      <a:endParaRPr lang="en-US" sz="1400" dirty="0">
                        <a:solidFill>
                          <a:schemeClr val="bg1"/>
                        </a:solidFill>
                        <a:latin typeface="Arial Narrow" pitchFamily="34" charset="0"/>
                      </a:endParaRPr>
                    </a:p>
                  </a:txBody>
                  <a:tcPr>
                    <a:solidFill>
                      <a:schemeClr val="accent5"/>
                    </a:solidFill>
                  </a:tcPr>
                </a:tc>
                <a:tc>
                  <a:txBody>
                    <a:bodyPr/>
                    <a:lstStyle/>
                    <a:p>
                      <a:pPr algn="ctr"/>
                      <a:r>
                        <a:rPr lang="en-US" sz="1400" dirty="0" smtClean="0">
                          <a:solidFill>
                            <a:schemeClr val="bg1"/>
                          </a:solidFill>
                          <a:latin typeface="Arial Narrow" pitchFamily="34" charset="0"/>
                        </a:rPr>
                        <a:t>Placebo</a:t>
                      </a:r>
                    </a:p>
                    <a:p>
                      <a:pPr algn="ctr"/>
                      <a:r>
                        <a:rPr lang="en-US" sz="1400" dirty="0" smtClean="0">
                          <a:solidFill>
                            <a:schemeClr val="bg1"/>
                          </a:solidFill>
                          <a:latin typeface="Arial Narrow" pitchFamily="34" charset="0"/>
                        </a:rPr>
                        <a:t>n=2,679</a:t>
                      </a:r>
                      <a:endParaRPr lang="en-US" sz="1400" dirty="0">
                        <a:solidFill>
                          <a:schemeClr val="bg1"/>
                        </a:solidFill>
                        <a:latin typeface="Arial Narrow" pitchFamily="34" charset="0"/>
                      </a:endParaRPr>
                    </a:p>
                  </a:txBody>
                  <a:tcPr>
                    <a:solidFill>
                      <a:schemeClr val="accent5"/>
                    </a:solidFill>
                  </a:tcPr>
                </a:tc>
                <a:tc>
                  <a:txBody>
                    <a:bodyPr/>
                    <a:lstStyle/>
                    <a:p>
                      <a:pPr algn="ctr"/>
                      <a:r>
                        <a:rPr lang="en-US" sz="1400" dirty="0" smtClean="0">
                          <a:solidFill>
                            <a:schemeClr val="bg1"/>
                          </a:solidFill>
                          <a:latin typeface="Arial Narrow" pitchFamily="34" charset="0"/>
                        </a:rPr>
                        <a:t>H</a:t>
                      </a:r>
                      <a:r>
                        <a:rPr lang="en-US" sz="1400" baseline="0" dirty="0" smtClean="0">
                          <a:solidFill>
                            <a:schemeClr val="bg1"/>
                          </a:solidFill>
                          <a:latin typeface="Arial Narrow" pitchFamily="34" charset="0"/>
                        </a:rPr>
                        <a:t>R (95% CI)</a:t>
                      </a:r>
                      <a:endParaRPr lang="en-US" sz="1400" dirty="0">
                        <a:solidFill>
                          <a:schemeClr val="bg1"/>
                        </a:solidFill>
                        <a:latin typeface="Arial Narrow" pitchFamily="34" charset="0"/>
                      </a:endParaRPr>
                    </a:p>
                  </a:txBody>
                  <a:tcPr>
                    <a:solidFill>
                      <a:schemeClr val="accent5"/>
                    </a:solidFill>
                  </a:tcPr>
                </a:tc>
              </a:tr>
              <a:tr h="521290">
                <a:tc>
                  <a:txBody>
                    <a:bodyPr/>
                    <a:lstStyle/>
                    <a:p>
                      <a:r>
                        <a:rPr lang="en-US" sz="1800" dirty="0" smtClean="0">
                          <a:latin typeface="Arial Narrow" pitchFamily="34" charset="0"/>
                        </a:rPr>
                        <a:t>HHF</a:t>
                      </a:r>
                      <a:r>
                        <a:rPr lang="en-US" sz="1800" baseline="30000" dirty="0" smtClean="0">
                          <a:latin typeface="Arial Narrow" pitchFamily="34" charset="0"/>
                        </a:rPr>
                        <a:t>a</a:t>
                      </a:r>
                      <a:endParaRPr lang="en-US" sz="1800" baseline="30000" dirty="0">
                        <a:latin typeface="Arial Narrow" pitchFamily="34" charset="0"/>
                      </a:endParaRPr>
                    </a:p>
                  </a:txBody>
                  <a:tcPr>
                    <a:noFill/>
                  </a:tcPr>
                </a:tc>
                <a:tc>
                  <a:txBody>
                    <a:bodyPr/>
                    <a:lstStyle/>
                    <a:p>
                      <a:pPr algn="ctr"/>
                      <a:r>
                        <a:rPr lang="en-US" sz="1800" dirty="0" smtClean="0">
                          <a:solidFill>
                            <a:schemeClr val="tx1"/>
                          </a:solidFill>
                          <a:latin typeface="Arial Narrow" pitchFamily="34" charset="0"/>
                        </a:rPr>
                        <a:t>3.9%</a:t>
                      </a:r>
                      <a:endParaRPr lang="en-US" sz="1800" dirty="0">
                        <a:solidFill>
                          <a:schemeClr val="tx1"/>
                        </a:solidFill>
                        <a:latin typeface="Arial Narrow" pitchFamily="34" charset="0"/>
                      </a:endParaRPr>
                    </a:p>
                  </a:txBody>
                  <a:tcPr>
                    <a:noFill/>
                  </a:tcPr>
                </a:tc>
                <a:tc>
                  <a:txBody>
                    <a:bodyPr/>
                    <a:lstStyle/>
                    <a:p>
                      <a:pPr algn="ctr"/>
                      <a:r>
                        <a:rPr lang="en-US" sz="1800" dirty="0" smtClean="0">
                          <a:solidFill>
                            <a:schemeClr val="tx1"/>
                          </a:solidFill>
                          <a:latin typeface="Arial Narrow" pitchFamily="34" charset="0"/>
                        </a:rPr>
                        <a:t>3.3%</a:t>
                      </a:r>
                      <a:endParaRPr lang="en-US" sz="1800" dirty="0">
                        <a:solidFill>
                          <a:schemeClr val="tx1"/>
                        </a:solidFill>
                        <a:latin typeface="Arial Narrow" pitchFamily="34" charset="0"/>
                      </a:endParaRPr>
                    </a:p>
                  </a:txBody>
                  <a:tcPr>
                    <a:noFill/>
                  </a:tcPr>
                </a:tc>
                <a:tc>
                  <a:txBody>
                    <a:bodyPr/>
                    <a:lstStyle/>
                    <a:p>
                      <a:pPr algn="ctr"/>
                      <a:r>
                        <a:rPr lang="en-US" sz="1800" dirty="0" smtClean="0">
                          <a:solidFill>
                            <a:schemeClr val="tx1"/>
                          </a:solidFill>
                          <a:latin typeface="Arial Narrow" pitchFamily="34" charset="0"/>
                        </a:rPr>
                        <a:t>1.19</a:t>
                      </a:r>
                      <a:r>
                        <a:rPr lang="en-US" sz="1800" baseline="0" dirty="0" smtClean="0">
                          <a:solidFill>
                            <a:schemeClr val="tx1"/>
                          </a:solidFill>
                          <a:latin typeface="Arial Narrow" pitchFamily="34" charset="0"/>
                        </a:rPr>
                        <a:t> (</a:t>
                      </a:r>
                      <a:r>
                        <a:rPr lang="en-US" sz="1800" dirty="0" smtClean="0">
                          <a:solidFill>
                            <a:schemeClr val="tx1"/>
                          </a:solidFill>
                          <a:latin typeface="Arial Narrow" pitchFamily="34" charset="0"/>
                        </a:rPr>
                        <a:t>0.89–1.58)</a:t>
                      </a:r>
                      <a:endParaRPr lang="en-US" sz="1800" dirty="0">
                        <a:solidFill>
                          <a:schemeClr val="tx1"/>
                        </a:solidFill>
                        <a:latin typeface="Arial Narrow" pitchFamily="34" charset="0"/>
                      </a:endParaRPr>
                    </a:p>
                  </a:txBody>
                  <a:tcPr>
                    <a:noFill/>
                  </a:tcPr>
                </a:tc>
              </a:tr>
            </a:tbl>
          </a:graphicData>
        </a:graphic>
      </p:graphicFrame>
      <p:sp>
        <p:nvSpPr>
          <p:cNvPr id="12" name="Content Placeholder 2"/>
          <p:cNvSpPr txBox="1"/>
          <p:nvPr/>
        </p:nvSpPr>
        <p:spPr bwMode="auto">
          <a:xfrm>
            <a:off x="6343497" y="3806130"/>
            <a:ext cx="4267200" cy="1981200"/>
          </a:xfrm>
          <a:prstGeom prst="rect">
            <a:avLst/>
          </a:prstGeom>
          <a:noFill/>
          <a:ln w="9525">
            <a:noFill/>
            <a:miter lim="800000"/>
          </a:ln>
        </p:spPr>
        <p:txBody>
          <a:bodyPr vert="horz" wrap="square" lIns="91440" tIns="45720" rIns="91440" bIns="45720" numCol="1" anchor="t" anchorCtr="0" compatLnSpc="1">
            <a:noAutofit/>
          </a:bodyPr>
          <a:lstStyle/>
          <a:p>
            <a:pPr marL="0" lvl="1" eaLnBrk="0" fontAlgn="base" hangingPunct="0">
              <a:spcBef>
                <a:spcPts val="600"/>
              </a:spcBef>
              <a:spcAft>
                <a:spcPct val="0"/>
              </a:spcAft>
              <a:defRPr/>
            </a:pPr>
            <a:r>
              <a:rPr lang="en-US" sz="2000" kern="0" dirty="0">
                <a:latin typeface="Arial Narrow" pitchFamily="34" charset="0"/>
                <a:ea typeface="ＭＳ Ｐゴシック" pitchFamily="-83" charset="-128"/>
              </a:rPr>
              <a:t>SAVOR-TIMI: </a:t>
            </a:r>
            <a:r>
              <a:rPr lang="en-US" sz="2000" kern="0" dirty="0" err="1">
                <a:latin typeface="Arial Narrow" pitchFamily="34" charset="0"/>
                <a:ea typeface="ＭＳ Ｐゴシック" pitchFamily="-83" charset="-128"/>
              </a:rPr>
              <a:t>Hospitalisation</a:t>
            </a:r>
            <a:r>
              <a:rPr lang="en-US" sz="2000" kern="0" dirty="0">
                <a:latin typeface="Arial Narrow" pitchFamily="34" charset="0"/>
                <a:ea typeface="ＭＳ Ｐゴシック" pitchFamily="-83" charset="-128"/>
              </a:rPr>
              <a:t> for HF was </a:t>
            </a:r>
            <a:r>
              <a:rPr lang="en-US" sz="2000" kern="0" dirty="0">
                <a:solidFill>
                  <a:srgbClr val="FF0000"/>
                </a:solidFill>
                <a:latin typeface="Arial Narrow" pitchFamily="34" charset="0"/>
                <a:ea typeface="ＭＳ Ｐゴシック" pitchFamily="-83" charset="-128"/>
              </a:rPr>
              <a:t>significantly increased </a:t>
            </a:r>
            <a:r>
              <a:rPr lang="en-US" sz="2000" kern="0" dirty="0">
                <a:latin typeface="Arial Narrow" pitchFamily="34" charset="0"/>
                <a:ea typeface="ＭＳ Ｐゴシック" pitchFamily="-83" charset="-128"/>
              </a:rPr>
              <a:t>with saxagliptin compared with placebo</a:t>
            </a:r>
            <a:r>
              <a:rPr lang="en-US" sz="2000" kern="0" baseline="30000" dirty="0">
                <a:latin typeface="Arial Narrow" pitchFamily="34" charset="0"/>
                <a:ea typeface="ＭＳ Ｐゴシック" pitchFamily="-83" charset="-128"/>
              </a:rPr>
              <a:t>3</a:t>
            </a:r>
            <a:endParaRPr lang="en-US" sz="2000" kern="0" dirty="0">
              <a:latin typeface="Arial Narrow" pitchFamily="34" charset="0"/>
              <a:ea typeface="ＭＳ Ｐゴシック" pitchFamily="-83" charset="-128"/>
            </a:endParaRPr>
          </a:p>
          <a:p>
            <a:pPr marL="285750" lvl="1" indent="-285750" eaLnBrk="0" fontAlgn="base" hangingPunct="0">
              <a:spcBef>
                <a:spcPts val="600"/>
              </a:spcBef>
              <a:spcAft>
                <a:spcPct val="0"/>
              </a:spcAft>
              <a:buFont typeface="Arial" pitchFamily="34" charset="0"/>
              <a:buChar char="–"/>
              <a:defRPr/>
            </a:pPr>
            <a:r>
              <a:rPr lang="en-US" kern="0" dirty="0">
                <a:latin typeface="Arial Narrow" pitchFamily="34" charset="0"/>
                <a:ea typeface="ＭＳ Ｐゴシック" pitchFamily="-83" charset="-128"/>
              </a:rPr>
              <a:t>Mortality due to HF was not significantly different between saxagliptin and placebo (0.5% for both)</a:t>
            </a:r>
            <a:r>
              <a:rPr lang="en-US" kern="0" baseline="30000" dirty="0">
                <a:latin typeface="Arial Narrow" pitchFamily="34" charset="0"/>
                <a:ea typeface="ＭＳ Ｐゴシック" pitchFamily="-83" charset="-128"/>
              </a:rPr>
              <a:t>3</a:t>
            </a:r>
          </a:p>
        </p:txBody>
      </p:sp>
      <p:sp>
        <p:nvSpPr>
          <p:cNvPr id="13" name="TextBox 12"/>
          <p:cNvSpPr txBox="1"/>
          <p:nvPr/>
        </p:nvSpPr>
        <p:spPr>
          <a:xfrm>
            <a:off x="1774825" y="5784117"/>
            <a:ext cx="8614144" cy="830997"/>
          </a:xfrm>
          <a:prstGeom prst="rect">
            <a:avLst/>
          </a:prstGeom>
          <a:noFill/>
        </p:spPr>
        <p:txBody>
          <a:bodyPr wrap="square" lIns="0" tIns="0" rIns="0" bIns="0" rtlCol="0" anchor="b" anchorCtr="0">
            <a:noAutofit/>
          </a:bodyPr>
          <a:lstStyle/>
          <a:p>
            <a:r>
              <a:rPr lang="en-US" sz="1200" baseline="30000" dirty="0">
                <a:latin typeface="Arial Narrow" pitchFamily="34" charset="0"/>
              </a:rPr>
              <a:t>a</a:t>
            </a:r>
            <a:r>
              <a:rPr lang="en-US" sz="1200" dirty="0">
                <a:latin typeface="Arial Narrow" pitchFamily="34" charset="0"/>
              </a:rPr>
              <a:t>Post-hoc analysis. </a:t>
            </a:r>
          </a:p>
          <a:p>
            <a:r>
              <a:rPr lang="en-US" sz="1200" dirty="0">
                <a:latin typeface="Arial Narrow" pitchFamily="34" charset="0"/>
              </a:rPr>
              <a:t>EXAMINE = Examination of Cardiovascular Outcomes: Alogliptin vs Standard of Care in Patients With Type 2 Diabetes Mellitus and Acute Coronary Syndrome; SAVOR-TIMI = Saxagliptin Assessment of Vascular Outcomes Recorded in Patients With Diabetes Mellitus Trial-Thrombolysis in Myocardial Infarction; HHF = hospitalization for heart failure; HR = hazard ratio; CI = confidence interval; HF = heart failure. </a:t>
            </a:r>
          </a:p>
          <a:p>
            <a:pPr>
              <a:spcBef>
                <a:spcPts val="300"/>
              </a:spcBef>
            </a:pPr>
            <a:r>
              <a:rPr lang="en-US" sz="1000" b="1" dirty="0">
                <a:latin typeface="Arial Narrow" pitchFamily="34" charset="0"/>
              </a:rPr>
              <a:t>1. </a:t>
            </a:r>
            <a:r>
              <a:rPr lang="en-US" sz="1000" dirty="0">
                <a:latin typeface="Arial Narrow" pitchFamily="34" charset="0"/>
                <a:ea typeface="ＭＳ Ｐゴシック" pitchFamily="34" charset="-128"/>
              </a:rPr>
              <a:t>White WB et al. </a:t>
            </a:r>
            <a:r>
              <a:rPr lang="en-US" sz="1000" i="1" dirty="0">
                <a:latin typeface="Arial Narrow" pitchFamily="34" charset="0"/>
                <a:ea typeface="ＭＳ Ｐゴシック" pitchFamily="34" charset="-128"/>
              </a:rPr>
              <a:t>N Engl J Med</a:t>
            </a:r>
            <a:r>
              <a:rPr lang="en-US" sz="1000" dirty="0">
                <a:latin typeface="Arial Narrow" pitchFamily="34" charset="0"/>
                <a:ea typeface="ＭＳ Ｐゴシック" pitchFamily="34" charset="-128"/>
              </a:rPr>
              <a:t> 2013;369:1327–1335. </a:t>
            </a:r>
            <a:r>
              <a:rPr lang="en-US" sz="1000" b="1" dirty="0">
                <a:latin typeface="Arial Narrow" pitchFamily="34" charset="0"/>
              </a:rPr>
              <a:t>2</a:t>
            </a:r>
            <a:r>
              <a:rPr lang="en-US" sz="1000" b="1" dirty="0">
                <a:latin typeface="Arial Narrow" pitchFamily="34" charset="0"/>
                <a:ea typeface="ＭＳ Ｐゴシック" pitchFamily="34" charset="-128"/>
              </a:rPr>
              <a:t>.</a:t>
            </a:r>
            <a:r>
              <a:rPr lang="en-US" sz="1000" dirty="0">
                <a:latin typeface="Arial Narrow" pitchFamily="34" charset="0"/>
                <a:ea typeface="ＭＳ Ｐゴシック" pitchFamily="34" charset="-128"/>
              </a:rPr>
              <a:t> Sanon VP et al</a:t>
            </a:r>
            <a:r>
              <a:rPr lang="en-US" sz="1000" dirty="0">
                <a:latin typeface="Arial Narrow" pitchFamily="34" charset="0"/>
              </a:rPr>
              <a:t>. </a:t>
            </a:r>
            <a:r>
              <a:rPr lang="en-US" sz="1000" i="1" dirty="0">
                <a:latin typeface="Arial Narrow" pitchFamily="34" charset="0"/>
              </a:rPr>
              <a:t>Clin Diabetes. </a:t>
            </a:r>
            <a:r>
              <a:rPr lang="en-US" sz="1000" dirty="0">
                <a:latin typeface="Arial Narrow" pitchFamily="34" charset="0"/>
              </a:rPr>
              <a:t>2014;32:121–126. </a:t>
            </a:r>
            <a:r>
              <a:rPr lang="en-US" sz="1000" b="1" dirty="0">
                <a:latin typeface="Arial Narrow" pitchFamily="34" charset="0"/>
              </a:rPr>
              <a:t>3. </a:t>
            </a:r>
            <a:r>
              <a:rPr lang="en-US" sz="1000" dirty="0">
                <a:latin typeface="Arial Narrow" pitchFamily="34" charset="0"/>
              </a:rPr>
              <a:t>Scirica BM et al. </a:t>
            </a:r>
            <a:r>
              <a:rPr lang="en-US" sz="1000" i="1" dirty="0">
                <a:latin typeface="Arial Narrow" pitchFamily="34" charset="0"/>
              </a:rPr>
              <a:t>N Engl J Med </a:t>
            </a:r>
            <a:r>
              <a:rPr lang="en-US" sz="1000" dirty="0">
                <a:latin typeface="Arial Narrow" pitchFamily="34" charset="0"/>
              </a:rPr>
              <a:t>2013;369:1317–1326.</a:t>
            </a:r>
          </a:p>
        </p:txBody>
      </p:sp>
      <p:sp>
        <p:nvSpPr>
          <p:cNvPr id="11" name="Content Placeholder 2"/>
          <p:cNvSpPr txBox="1"/>
          <p:nvPr/>
        </p:nvSpPr>
        <p:spPr bwMode="auto">
          <a:xfrm>
            <a:off x="6343497" y="2133600"/>
            <a:ext cx="4267200" cy="1371600"/>
          </a:xfrm>
          <a:prstGeom prst="rect">
            <a:avLst/>
          </a:prstGeom>
          <a:noFill/>
          <a:ln w="9525">
            <a:noFill/>
            <a:miter lim="800000"/>
          </a:ln>
        </p:spPr>
        <p:txBody>
          <a:bodyPr vert="horz" wrap="square" lIns="91440" tIns="45720" rIns="91440" bIns="45720" numCol="1" anchor="t" anchorCtr="0" compatLnSpc="1">
            <a:noAutofit/>
          </a:bodyPr>
          <a:lstStyle/>
          <a:p>
            <a:pPr marL="0" lvl="1" eaLnBrk="0" fontAlgn="base" hangingPunct="0">
              <a:spcBef>
                <a:spcPts val="600"/>
              </a:spcBef>
              <a:spcAft>
                <a:spcPct val="0"/>
              </a:spcAft>
              <a:defRPr/>
            </a:pPr>
            <a:r>
              <a:rPr lang="en-US" sz="2000" kern="0" dirty="0">
                <a:latin typeface="Arial Narrow" pitchFamily="34" charset="0"/>
                <a:ea typeface="ＭＳ Ｐゴシック" pitchFamily="-83" charset="-128"/>
              </a:rPr>
              <a:t>EXAMINE: In a post-hoc analysis, there was a </a:t>
            </a:r>
            <a:r>
              <a:rPr lang="en-US" sz="2000" kern="0" dirty="0">
                <a:solidFill>
                  <a:srgbClr val="FF0000"/>
                </a:solidFill>
                <a:latin typeface="Arial Narrow" pitchFamily="34" charset="0"/>
                <a:ea typeface="ＭＳ Ｐゴシック" pitchFamily="-83" charset="-128"/>
              </a:rPr>
              <a:t>trend (</a:t>
            </a:r>
            <a:r>
              <a:rPr lang="en-US" sz="2000" i="1" kern="0" dirty="0">
                <a:solidFill>
                  <a:srgbClr val="FF0000"/>
                </a:solidFill>
                <a:latin typeface="Arial Narrow" pitchFamily="34" charset="0"/>
                <a:ea typeface="ＭＳ Ｐゴシック" pitchFamily="-83" charset="-128"/>
              </a:rPr>
              <a:t>P</a:t>
            </a:r>
            <a:r>
              <a:rPr lang="en-US" sz="2000" kern="0" dirty="0">
                <a:solidFill>
                  <a:srgbClr val="FF0000"/>
                </a:solidFill>
                <a:latin typeface="Arial Narrow" pitchFamily="34" charset="0"/>
                <a:ea typeface="ＭＳ Ｐゴシック" pitchFamily="-83" charset="-128"/>
              </a:rPr>
              <a:t>=NS) for increased </a:t>
            </a:r>
            <a:r>
              <a:rPr lang="en-US" sz="2000" kern="0" dirty="0" err="1">
                <a:solidFill>
                  <a:srgbClr val="FF0000"/>
                </a:solidFill>
                <a:latin typeface="Arial Narrow" pitchFamily="34" charset="0"/>
                <a:ea typeface="ＭＳ Ｐゴシック" pitchFamily="-83" charset="-128"/>
              </a:rPr>
              <a:t>hospitalisation</a:t>
            </a:r>
            <a:r>
              <a:rPr lang="en-US" sz="2000" kern="0" dirty="0">
                <a:solidFill>
                  <a:srgbClr val="FF0000"/>
                </a:solidFill>
                <a:latin typeface="Arial Narrow" pitchFamily="34" charset="0"/>
                <a:ea typeface="ＭＳ Ｐゴシック" pitchFamily="-83" charset="-128"/>
              </a:rPr>
              <a:t> </a:t>
            </a:r>
            <a:r>
              <a:rPr lang="en-US" sz="2000" kern="0" dirty="0">
                <a:latin typeface="Arial Narrow" pitchFamily="34" charset="0"/>
                <a:ea typeface="ＭＳ Ｐゴシック" pitchFamily="-83" charset="-128"/>
              </a:rPr>
              <a:t>for HF with alogliptin compared with placebo</a:t>
            </a:r>
            <a:r>
              <a:rPr lang="en-US" sz="2000" kern="0" baseline="30000" dirty="0">
                <a:latin typeface="Arial Narrow" pitchFamily="34" charset="0"/>
                <a:ea typeface="ＭＳ Ｐゴシック" pitchFamily="-83" charset="-128"/>
              </a:rPr>
              <a:t>2</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7"/>
          <p:cNvSpPr>
            <a:spLocks noGrp="1"/>
          </p:cNvSpPr>
          <p:nvPr>
            <p:ph type="subTitle" idx="1"/>
          </p:nvPr>
        </p:nvSpPr>
        <p:spPr>
          <a:xfrm>
            <a:off x="2209800" y="4438650"/>
            <a:ext cx="7772400" cy="1200150"/>
          </a:xfrm>
        </p:spPr>
        <p:txBody>
          <a:bodyPr>
            <a:normAutofit lnSpcReduction="10000"/>
          </a:bodyPr>
          <a:lstStyle/>
          <a:p>
            <a:r>
              <a:rPr lang="en-US" altLang="en-US" smtClean="0"/>
              <a:t>Primary Results</a:t>
            </a:r>
          </a:p>
          <a:p>
            <a:r>
              <a:rPr lang="en-US" altLang="en-US" smtClean="0"/>
              <a:t/>
            </a:r>
            <a:br>
              <a:rPr lang="en-US" altLang="en-US" smtClean="0"/>
            </a:br>
            <a:r>
              <a:rPr lang="en-US" altLang="en-US" smtClean="0"/>
              <a:t>8th June 2015</a:t>
            </a:r>
          </a:p>
        </p:txBody>
      </p:sp>
      <p:sp>
        <p:nvSpPr>
          <p:cNvPr id="6147" name="AutoShape 2" descr="data:image/jpeg;base64,/9j/4AAQSkZJRgABAQAAAQABAAD/2wCEAAkGBxQREhUUEhQWFRQXGCAYGBcXFxcaHRofGiIeGx0eHSAaHSggHCAmGyAdITEkJSkrLi8uHSAzODMsNyouLisBCgoKDg0OGhAQGy0lHxwsLDctLC0wLywwOCsrLSwsLzQsLCwuNyw3LCssNzQ3LSwsLC0tLC8sLCw3LCwsLCwuLP/AABEIAHgBogMBIgACEQEDEQH/xAAcAAEAAgMBAQEAAAAAAAAAAAAABgcEBQgDAgH/xABLEAACAQMCAwUEAw4EBAQHAAABAgMABBEFEgchMQYTQVFhInGBkRQyQhYjNVJUcnOCkqGxsrPSCBUzYiQ0dJMlg4TBNnWio8LD0f/EABoBAQACAwEAAAAAAAAAAAAAAAABBAIDBgX/xAAwEQEAAQMBAwoGAwEAAAAAAAAAAQIDEQQTMUEFEhQhYXGRscHhIjJSgaHRFWPwUf/aAAwDAQACEQMRAD8AvGlKUClKUClKUCsDXtVS0gknk6IM48WPQKPUnArPqm+K/aLv5xbRn73Cfax0aTof2Ry95byrGurELmg0s6m9FHDj3JDwx7XvctJBcNmUkyofME5ZB+aTkDyPpVh1zPp968EqSxnDowZT6jwPoRyPoTXRGg6ql3BHPH0cZx4qejKfUHIrG3VmMLvLGiizXFyiPhq/E+/7bClKVseMUpSgUpSgUpSgUpWv1/VFtLaa4fpEjPjzIHIe8nA+NBRHGDtE82ovHFI6pAoiAViAW+s55HmckL+pWw4HdoXW9e3lkZlnTKbmJw8eWwMnxQsf1RUf4Zaa19qsRk9razXMpPiVO7PxlZPmawtaibStVfYOdvP3iDplCQ6r8YztPxol1JSvGzuVljSRDlHUOp8wwyD8jXOnELW54tWuds8wRJVIQTSKuAqEjAOADz8PGiHSNK577R9l9YvI2vrgFkIMgh7w7o06gLH0GF8M7j45atT2W7ZahEjWlq7yNPhIgTuaNiesZY4XK56+yPrcsHJLpqlcydpuyeo6cFuLhm9psd7HMzMrHmNzcmBPPnzHr0za/B7tdJeW0q3L7pLcjMh6sjAlS3qNrAnyAzzzRCxKVzj2k7Y3usXQhtmkWJ22wwxsU3AZ9qQ5GSV9ognao9xJ8tZ7Eanpcf0kttUEbnt5nymehbkpxnAyMjzol0nSq74Q9t31CN4bk5uIQDvwB3iHlkgctwPI45c1PiaqUdqbi21GSUzTOsVxKe7M0mw7WcKpGcbenh0FEOnqozXeHeoS6nJcJCpia57wN3kY9ncDnGc9PCsPsbpWp3Oo217cxTuneb2kf2VAIP1VY5C8xgAYxWs7S6tcLrEqi4mCi7ChRLIFxvAxtDYx6US6SpUI4qdsm023UQ4+kTErHkAhQuNz48cZAA82HUAiqd0XszqWsb5lZpAGwZJ5WALdSF69OXQYH7qIdM0rmrSe01/ot0YpTIRGwElu7blZeRyhJIUleYZfjnmKsriz28NrawC0cK92u9ZeXsxgKcrnluO5QD5bvHFBZdK5t0HsFqOpxC5V1KMTte4mkLPg4JHsscZBGTjp5c6+Oz/aS90i97mR32pIEmgZy64yMlckhTtO4FcZ5Z5cqJdK0qq+Pd5JFFa91JJGTI+TG7Jn2R12kZqD6A+q6pbraWzv3UWTLI0rLvLksA7nLHC8ggz5nqMEOjKVy3qFpf6NcBWd4Jcb1aN8o46Z8nGeRVh7xzFdE9i9c+n2UFyQAzr7QHQMhKPjPhuU49KDd0pSgUpSgUpSgUpSgUpSgUpSgUpSgUpSgj3bntALG1ZwR3r+xEP9x8fco5/IeNUCSTzJJJ5knmSfM1dvE/s8bq27xBmWDLqB9pT9dffgAj1GPGqRqvdzl1fIdNvYTNPzZ6/T7e5U74Udou4nNtIcRzH2c9Fk6D9oYHvC1BKAkcwSCOYI6j1FYROJy9TUWKb9ubdXF1BSo72F7Qi+tVcn76nsSj/cPH3MOfzHhUiq1E5cJdt1W65oq3wUpSpaylKUClKUCqr4+azstobVTzmfe4/2RYI+chU/qmrUrmLijrv0zUpip3LGe4jA8e7JBx75C2PPlQhl8N+2cWlGZ3geV5QqgqygKq5OOfiSef5orC4hdpotSuVuI4miPdhHDEHdtJKnl6HHwFXHo/CvT1giWeAPMEXvH7yUbnx7RwHAHPPStb254aWSWFxJawbJo07xSHlYnZ7TDDMQcqCOnjRLN4I613+niJjl7ZjH+ofaj+AB2D8yqe4pfhS+/SD+mlbnglrog1ERFhsuUMfX7a5dD/OvvYVpOKTAare8x/qD+mlB07fD70/5h/ga5r4ODOq2f6/9GSulL7/Tf80/wNc1cGnH+a2YyM4f+jJQXDxtH/hMv6SL+otVtw1YjT9bK8iLQcx4exPVk8bT/wCEzfnxf1FqG8AYVlGoI2GV0iVh5hu+BHyoIJ2IkvFus6cm+4EbcsRnC5UMfvhA8QPPn76nGoy9pLiKSGW3LRyIUcbbUZVhg8w/LketROa3u+z+oK2OaEhGYHZPGeR5+o6gc1IHkMyfXuNU0sBSCAW8jDnKZN+3z2goBn1PTyoMnhL2Sv7PUBLPbPFGYnQsWjI57SB7LE9VqC2UCyauqOMq2obWB6EGfBB9COVW9wjGpTB7m+mlaJl2wxyBV3c8mTAUEDlhc9csemCak0px/nUfMfhEf16DqOuYe1H4am/60fziunq5g7UuP86m5j/nR/OKEJPx/kJvYFPQW+R72ds/wFWZwpiVdJtNvQoWP5zMxb/6iajvG3spJdRR3MCl3g3B0UZLI2DkDqSpHQeDN5VAuwvE+XToPo5hWeIFin3woULElhna2RuJPmCT16ALz1Xs9ZXD77i3t5ZMAbpI0ZsDoMsM461F+Ifa+DSoooYoI5JSn3pCAEjReQJwOngFGM4PMYqn5IrrtBqBIQGR8AkDKQRjkMk+AGTz5sc468pFxs7PtbTWzop+jLbJbqfBTEWwp8sqwx54byoMjTu0faC/QG0j2RZwGiihjT1wZycgH8XPMGoJr9rPFeyJdNvuBIpkbcWyzBW6kDPIgdMDGByAqweznF9LWyht/orvLFGsSkOoRto2qT9oE8sgKedV32kuZvpckl4pSdmEsikYI3BXUY6jCFQAeYxg8waC2f8AEJ/o2n6R/wCUVtuBKAaaSBzadyfU4UfwAHwrScfrhXt7J1YMjOxVgQQQVBBB8eVb3gUc6Z/50n/tQRb/ABDf61l+ZL/GKptwY/A9v+dL/WkqE/4iGxLZZ/El/jFU14Mfge2/Ol/rSUQm9KUoFKUoFKUoFKUoFKUoFKUoFKUoFKUoFURxF7PfQ7olBiGXLp5A/aT4E5How8qvetH2y0EX1q8XLePajJ8HHT4Hmp9DWFdOYehybq+j3omflnqn9/Zz3SvqRCpKsCGBIIPUEciD7jXzVZ2qRdhO0P0G6VmP3qTCS+g8G/VPP3bqv0HPSuYKuXhT2i7+D6PIfvsI9nPVo+i/s/V923zrbaq4Of5b0mY29PDf6SndKUre5opSlApSlArEGlwA57mLPXOxf/5WXVM8edSmhntRFNLEDG5IjkdM4K4ztIz1oLmr8IzyPSuZtK03WbqIS27XskTZAcXTAHaSp+tKDyII6UvZtZ04q80l7Dk8meVpEJ8jlmjJ9DQdHppkKkEQxgjmCEUEEeXKv2XTYWJZoo2J6kopJ95IqD8LOIB1ENBcBRcou7K8hKvQsB4MCRkdOYI8QI9xX7O6lcX3eWcczRdyi5jlCDcC+eRdeeCPCguIiseHTokIZIo1YdCqKCPDqBWH2UgkjsrVJgRKsEayAnJ3BAGycnJznnW1oPOeFXG11DL5MAR8jXzb2kcee7REz12qBnHngV7VCeMd08WlytE7xtvjAZGKsMyKDgqQRyoJhd2qSqUlRZEPVXUMD8DyrWWnZSxibfHZ2yOOjLDGCPcQOVV1wC1CaZr0TTSy7RDt7yR3xnvs43E4zgfIVb1ArFGmwhtwij3ZznYuc9c5x1zWVSgVitpsJO4xRls5yUXOfPOOtZVKBWpv+zFlO2+a0t5H8WeKNifeSMmqpveJ98mpNbDuO6F33A+9tu297s67+u3xxV2UGPZWMcK7IY0jT8VFCj5AYr0uIFkUo6q6nkVYAg+8Hka9KUGq0/s1ZwPvhtYI3/GSJFPzAzWZNYROdzxRsfNkUn5kVk0oMeSxiYBWjQqv1QVUge4Y5V6QQLGMIqqOuFAA/dXpSg8Lizjkx3iI+Om5Qce7Ir0hhVBtRQqjoFAA8+g9a+6UClKUClKUClKUClKUClKUClKUClK0va7XVsbZ5Tgt9WNfxnPQe4cyfQGomcM7dFVdUU075QTin2rcTLbW8jp3ftSMjFSWI5LlTnAByfUjyqCf59dflVx/3pf7qwZZWdmZiWZiWYnqSTkk+8181WmqZnLuNNpLdm1FGInHHtbD/Prr8quP+9L/AHVl6Te3tzNHDHc3G+RsD79Ly8ST7XQDJ+FaSrb4R9nu7jN3IPbkG2PPgnif1iPkB51NMTM4a9ddt6azNfNjPDq4o/xO7K/RTHPHuZGASRmJY7wPrsT13gc/UetQSuk9Y01LqGSGQZV1x7j4EeoOCPdXO2qWD200kMgw8bbT6+II9CMEehqblOJyrckazbW9nVPxU+Xt+mLWw0HVntLiOdOqHmPxlPJlPvH78HwrX0rW9aqmKqZpq3S6YsLxJ40ljOUdQyn0P/vWRVVcIe0W1jZyHk2Xhz59WT4/WH61WrVqmrMZcLrNNOnuzbn7dxSlKyVSlKUCqQ/xCf8AMWf6KT+ZKu+qQ/xCf8xZ/opP5koQm3BX8EQfny/1XqVa7paXdvLBIMrIhU+mehHkQcEHzFRXgr+CIPz5f6r1MdRvFgiklc4SNC7H0UZP8KDmHh1fNBqVm/MEzLGw/S/eyD8W/dUy4ydoLqDUdkFzNEncI21JHUZJfJwD15D5VC+H9sZ9SslP1u/WQ/8Al/fT/KakXHP8Kf8Ap4/5pKJWZcdqmstCt7tz3kzW0IXeSd8kiLzY5yeeWPicGqm0qLV9Zd2jnmfb9ZjMYo1J5hQFIGceAHlnqM2kdXtbTQrKW8iWZRbwCOJlVt7mMYADDAONxz4DPuqC6ZxB1CUtHplhBEpOSsFuz4J5ZdlKpnAxkqOlBo5tV1XRrjZJNKrgB9kkhmjdTkZwSRgkEZGG5eFWZxN1MXegC4UbRL3Em0+G50OPh0qp+3YvzOj6nkTPHlVPd+ym5gBiP2Rzz6+dWH2k/wDhS3/R2/8AOlBXvY3VL2PvrbT1YzXOzLJjcqxb84J5JnfzckYxy5nNe2sW2raY6STyXURY+y/fl1J64JDspOMna3XB5HBqb/4erZc3kn2x3aD0B3k/M4/ZFTjitbq+lXW8fVQOvoyMGXHxGPjQYXDLtz9PtpDcFVmt/wDVI5BlIJEmPDowI81PQECqv7Q9ur/VbnubNpUjdisMMJKO4HPc7Ag5IGSMhVHuJOq7FzOsWpheh0+Td+1GP5WavHsLe3kFwZLCETTCMqQY2kwpK5OFIIOQBn1PnQbPVdM1jSgs8klxGuQN6zmRQT0DjcRz/wBwwTyqeaR2ou9a0yaK3butQiaPLI5jDKWB3gj6uVVlI8x5EVoNa1vXruCSCaxzHIu1tttID7wS5wQeYOKyeDGhXlrfu09vNFE0DKS6FQWDIV+ON376Ctrm2nF4Y3Ym57/YW3ZPe79ud3nv57vjV06XqN5oum3E2puZpjKBArSmTcWVQq5PQZDMfQE1Veq/ht//AJj/APvqxv8AEI57i0X7JlYn3hcD9xagg1rc6vrUr93LM+3mwSQwxR56DAYDw5dW9/Wv0azq2i3ASV5Qfrd3M5ljkX0JJx71II5Z8j79hdZ1W2t2Gn2okiaQsz9w75bAUjKuOgA5V69q/wDOdSEYubFvvZJUx27qfawCCSx5HA+QoLV1Xt3Gmk/5jEu7coCIT0kY7NrY/FbOceCnFVDpFtq+tvI8dw52Ebi07xRqTkhVWPl08l8smpf2W7HXFzok9nMjQSicvD3oKjkEYZ5Z2lty5A5ZJ51ARZ6rpEjFUuLc/aZF3xtjpkgNG3pnmM+GaDMvdS1XQrhVlnfJG4K8rTRSDocbzy58jjaw+VdAdm9YW9tYblBhZUDYznafFc+OGyPhVGaTxfugV+kxwXSDkSUCP8GX2R7tnyq8ezOrw3ltHPb8o3BwuACpBIZSByBDZBxy99BtKUpRBSlKBSlKBSlKBSlKBSlKBSlKBVGcSe0X0u6KIcww5RfJm+23zGB6DPjVicSu0X0S22IcTTZVcdVH2m+A5D1I8qo4Vpu1cHR8iaTffq7o9Z9PEpShNaXRtz2R0I31ykXPZ9aQ+SDr8T9Ue/0roSKMKoVQAqgAAdAByAFRXht2d+h2wZxiabDvnqo+ynwHM+pNS2rNunEON5V1e3vYp+Wnd6yVXPF3s73kYu4x7UY2yY8U8G/VJ+RPlVjV8TRB1KsAVYEEHoQeRB+FZVRmMKel1FVi7Fynh5OYqVue12hGxuXhOdn1oz5oenxH1T6itNVSYw7u3cpuUxXTul6W87RurodrqQysPAjmDXQ3ZbW1vbZJlwCRh1/FcfWHz5j0IrnWpjwx7RfRbnunOIZyFOeiv0VvTP1T7x5Vst1Yl5vK2k29nnU/NT5cV30pSrDjilKUCqP/AMQn/MWf6KT+ZKvCsHUdGt7ggzwRSlRhTJGjkA9cbgcUFB9kuKE2n2qWyQRyKhY7mdgTvYueQHmcVi9r+JV3qMfcMEhiYjKR7iXPgCSckZxyAHxq+vuSsPyK1/7EX9tZNjoVrAd0NvDG3mkSKfmBmiVc8GOxElsWvLlCkjrtijYYZVPNmYeBbAAHUDOeuBEOOf4U/wDTx/zSV0NWuv8AQLWd981tBK+MbpIkY4HQZYZxzPzohUPEKxd9B0qVQSkUUXeY+yGiUBj6Z5Z/3VicNOI1vptq8E0MhbvDIrRBDuyAMNuZcEY69MYq9I7VFjEaoojC7AgUBQoGAoHTGOWK0K9gtNDbhZW+c5x3Yx+z9X91BQfb7tBLqM63UkRiidNkAPiiE5OftHcxyRy6DnjNT3tBKG7KQbSDhYFOPArIoI+BBFWpfaJbT7e+t4Zdgwm+NG2g4yFyOQ5Dp5CvldBtREYRbw9yW3GPuk2E8uZXGCeQ548BQc5dg+1E2lyPcJH3kDbY5lzgZOSntYO1uTYyMH2h6jdcQeJ51GD6PFCYYiQ0hZgWbadwHLkAGAPXJwOnjeUGgWsaOiW0CpIMSKsSBXA6bgBhup6+da+27C6dG4dLOAMDkHYDg+YB5D4USgfCHsWWs7qS4UqLyPuUBGD3ZBy/puJ5eig+NV/pN7c6DqBLx5kQFHQ5AljYjmp58iVVgeeCMHxFdPVharpEF0uy4hjmUdBIitj3ZHI+6iFQdouNTSQlbOFoZDjMshRto6navMEnplunlUr4TXuo3Ub3F9KWiYAQIY40LeLSeyoOOgHn7R8jW/tOwunRMHSzgDDmCUDY927OPhUioOW+1bNb6vcMy+1HdmXaeWR3ner8GXHP1qy9fuvuk0yR7aF0ltpgVRipLkL7SjHmjnHmQOlWPqugWt0Qbi3hmI5AyRqxHuJGRXrpWkQWqlLeGOFSdxWNQoJ6ZOOpwBQc/wDDviE2lCSGSIyRM+4qDteNwArcm5c8AFTjBFbLtHxdu7iRFsFa3XoF2pLJIxxgYKnGPALknJ9wuPVuytndNuuLaGR/x2Qbv2hz/fX7o/ZeztDut7aKJum5UG73buuPjRKFdorXV10iKQTyG9Ru9mWMIG2Nn2AEGGKAqTjOcNjPKoj2I4uSWyul6JboM25XDKXXkAVwxAI5Z6jBz1zyvqtJqfZCxuWLzWkLuerlAGPvYczRCheJHa2DU5Y2t7YxFchnYL3khbGAQhOQOeOZOW8PG5uFWiyWemxRzArIxaRlPVd5yAfI7cZHgc1tdK7J2Vq2+C1hjf8AHCDd+0ef763VApSlApSlApSlApSlApSlApSlAr4nmVFZ2IVVBZiegA5kn4V91XHF3tFsQWkZ9qT2pceCeC/rEfIetRVOIysaXT1ai7FuOPkr7tZrjX1y8xyF+rGp+yg6fE82PqTWnpSqkzl3duim3TFNO6Cpdw17PfS7oO4+8w4ds9Gb7C/Mbj6DHjURpUxOJYX6KrluaaZxM8XT+6m6uYKVt2vY8L+A/s/Hu6f3U3VzBSm17D+A/s/HuvHiT2e+mWxZBmaHLpjqw+0vxHMeoFUcDUp4d9nvpt0CwzDFh5PIn7KfE8z6A168Suzv0S6LoMQzEuuOit9tfmdw9DjwrGr4o5y5opp01zok186d8dWMdm/7ojQilK1vXXrw57R/TLYBzmaLCP5sPsv8R19Qaldc89kNeNjcpLz2H2ZB5oevxH1h7seNdBxSBlDKQVIBBHQg8wR8Ks26sw4zlXR7C9mn5at3rD7pSlZvMKUrE1bUEtoJZ5OSRIzt7lGaClOLnbS4W/MNrcSRJCgVu7crudvabOOuFKj0Ias/gt2vnlupbe6mkl7yPfGZGLYZPrAZ81Of1DUK7C2DalqsffDduka4m8sA7yPzS5VceTVjSltI1UkZ/wCFuMjzMfXHvaFv30S6lpXxFIHUMpyrAEEeIPMGqV4k8Q7prtrOxcxqjiIsgG+SQ4BUE/VAY7eWCSDzxRC7aVz3f6Rr9nE1zJLchFG5/wDiu82AcyWXeRgeOAflU24R9v5b5ntrohpkTekgAG9QQGDActwJHMYyD05ZIWdSqR4j8RLp7trOxcxqj90WQDvJJM7SoJ+qA/s8sHIPPwrU6hpGv2cTXMktyEUbnIuu82AcyWXeRgeOAfXlQdCUqsuEfb6W/L210Q0yJvSQALvUEK24DluBI5jGQenLJweKHE6S2la0siFdOUsxAbaSM7UB5ZAIyTkDpjOcBbdK5xittflQXCm/KkbgRKy5HXIj3gkeWF5+FSDh7xUnEyW9+3eI7BFmICujE4AfAAK55ZwCOpyM4C7qVDeJnbX/ACuBe7Aa4lJEat0AGNzsBzIGQMeJI9ap+zvNb1LdJDJdyhTzMcncoD1wMMik48Bk9KDpKq24y2t9ILX6D9J5GTvPo7uv4m3dsIz44z61COynE28spxFfs8kIbZIJR98i8Cc4ycdSGzy6Y8Zhxs7Q3NoLQ2s7Rb+83FNp3Y7vH1gfM/OgkPCyG5SwVbzve+7x898WZ8Z9nmxJxipfUE4bdonfSWu7yVnMZlZ3OM7YyT4ADoKq+47Zatq1wY7VpE3ZKwwME2qPFnyCcZGWLAZPIDIFB0XSubr+/wBb0pkM81zHuPs95KJ0bHUc2dfhyPlU+uO0Go6ppcE2nApcicpOI2jAwqtkjvTjBJRscyM454zQa7snxVvLq/gtpI7cRySFCVSQMAAx5EyEZ5eVTTirDcvYEWffd93if6JZXxn2uakHGK560Jbg3UQtc/SS57vBUHdg5wW9npnrVv69qWpWehLJcSPHeiYBnzGzbWc4+rlfq4olsODlrfRpc/TvpGSybPpDOxxhs7d5PjirGqs+Cev3N4l0bmZpijIFLbeWQ2fqgeVR3iFxUnMz29g3dojFGmADO7A4ITIIC55ZwSeowMZIXdSucZbbX4kNwxv1UDcSZWbA65Me8kDzyvLxqacL+J0lzKtpekM78opgAu4gZ2uByyRnBGAemM4yFtUqmeMvam8tL6OO2uHiQ26uVUJgsXkBPtKfAAfCtO3aLWtUjRbNZ+7ijVJHjKxmSQKN7M5K8y2SFU8gRkc6C/qVzZovb3UNOn2zyTSKjYlgnJZseOC/tK2OYOcHl1FdH28wdVdTlWAYHzBGR+6g9KUpQKUpQYWtamlrBJNJ9VFzjxJ6AD1JwB76511O/e4leaQ5eRtx9PID0AwB6Cpvxa7Rd9MLWM+xEcyY8X8v1R+8nyqv6r3Kszh1vI+k2VraVb6/L33+BSlK1vZKUpQKUpQK+o4yxCqCWYgADqSeQA95r5qw+EnZ3vJDdyD2Iztjz4v4t7lBx7z6VNMZnCvqtRTYtTcq4eawexugCxtUi5Fz7UjDxc9fgPqj0Fffa3QlvrZ4TgN9aNj9lx0Pu8D6E1uaVaxGMOH29e12ufiznPa5imiZGZXBVlJVgeoI5EfOvirG4u9ntji7jHsvhZceDfZb4jkfUDzquaq1RicO30uop1FqLkcfMq2+EfaLvIzaSH2oxujz4p4j9U/uI8qqSsrS9Qe2mjmjOHjbcPXzB9CMg++ppqxOWGt0samzNHHh3ulWOOZ6Vrotft2KhZVO44U89rE9ArEbWJ9Ca1WralHdWUUwP/DySRmX0TeA6t6A+y/pu8K1SQHcxucrbGS63szyFXRXkCxsrHYgC4dWA6RjGM87E1OQt6aObM15zmYx3evZ/onlVnx31rurJLdT7Vw/Pn9iPDN822D3E1O+zpkNrB32e97pN+eu7aM59c9a584va59K1KXBzHAO5XHmuS59+8lf1RWStVTzapj/AIyOFfam00155bkSNI6qid2inauSzZJYfWO3l/trB4l69bX92Li2Eg3RhZBIoX2lJwRgnOVIH6oqydH4N2hgiNw03fFFMgV1ADEZYAbegPKtf214U2ttZTz2xmMsS95h3DAqpBfkFH2Nx99EJPwa1n6TpsaE5e3JgPuXBj/+2VHvBqtuJHYe7t7yW5gjkkhkkMyvECzRsx3EEL7S4fJDDljHMGvvgZrXc3zQMfZuUwPz48svzTf+6vzVO2+q6dfmK5neRY5MmNkiUSx55EMIwcMviOh5eBFBg2PFjUIwY5WhuF+q6zRDJHQqdhXw5cwfXNWJwz7XWN5LsWzhtLsKSNiJh1+1tcKDnoSpHTpnBxrNf4n6XdQMJbSSZyvJJI4+R8Pb3Hbg+K8/KohwW0iSbUopVB2W4ZpHxyyyMir7yWzjyBoMjiL2Hu7a8luYY5JIZJTOskQLNGzNvIYL7S7XJIYcsY55rFseLGoIDHK0NwvNXWeIZI6FTsK+HLmD65rN1DtxqunXxiup3kWKTJjZIVEseeRDLGDhl6EdDyPQipJ2h4naXdW7CS0kmcrhUkjjGD4e3uO3B8V5+VBtOGXa6xvJdiWcNpdhSRsRMOvLdtcKD5EqR7s4OKi0SIXOqxCbmJbwFwftbpNxB955fGt5wU0mSbUo5VB7u3DNI+OWWRkVfed2ceQNY3Ebs9LpmoGVARG8vfwSeAbd3m3yDK/QeIAPngOlK5l4vWaR6pdBOQba5A8C6KW+Zy361T2344x90O8tJO+xzCundk+8ncB+qcetV5p2n3Gu6g5I5yvvmdfqxJyXqfJBtUHqQPU0Gy4u3zy3VtvJ/wCShb4vvZj8eXyq6eGtssel2YUYDQK59WkG9j8WJqveO/Zth3N5EuY0QQy4+wFJMZP+3myk+Hs+dYfYXiwllaJbXEMsndArG8WzmvUBgzLjHTIzyA+IWTrfDzT7yZp54C0j43MJZUzgBRkI4HQAdPCoHx+hEcdgi/VUSKMknkBEBzPM8vOohLrV/rGoFbeWeIzMNqRyyBIkGF3HaQMAcyeWSceIFTDj/FsSwUEkL3oyTknAiHM+JoNxwpkhXQ2a529wGmMm8ZXaGOcjx5eHjURi4kRwzMNJ0uGNmG1W2ZkcdeccIB8M4DHpWZpNrJL2VmWIEkSM5A6lUlV36f7QT8K0PCbtZbabNM1yrYlRQsiruK7SSRgc8NkdPxRQeXbzV9Uuoon1CEwwh8RjujFlyp+y7GT6obry51ZXAX8HP/1D/wAsdQDij24GqCNYI3W2hfnI4wWkZTtHLIUbAxAJyeZwMVPeAcgOnygHmLls/FIzQVVw6/C9p+mb+V6t/jl+C2/TR/xqk+z2oix1COaRWIgmbegxu5blIGSBkE+PlVqcR+0MeoaF9IiV1Rp1UBwob2HKnO0kdR50Gs4KztHZak6/WVQy+8I5H76iPCGzSTVLUPzCbnA8yiMV+Rw3vAqc/wCH+MNFeqwyCyAjzBV81X+oafcaFqCHHtRPvhdvqypzXqPNDtYDoSfQ0HUFcsa1GLbVZRDyEV4SgHhtk3AD0HT4VZVxxxj7o93aSd9jkGdO7B94O4j9UZ9KhPDjs9LqWoLK4LRpL308h6Ft3ebfIsz4yPAZPlkNrx8/CMX/AEqf1JatbhjCqaVZ7QBmEOceJf2mPxYk1VPHz8Ixf9Kn9SWra4b/AIKsv+nT+FBS/G5QNUkx4xRk+pwR/AD5Ve3Z6UJY27MQqrbxksSAAAgJJJ6DFUVxv/Cj/oY//wAqtjUCBplk0n+gv0Zp/LuxtJLf7A21mzy2hs8s0G5h7VWzMBudQxAWR4Z0iYnkoWV0EbZOMYbnnlmt1VaLZlGeW7G21Z70udj5kUySqkcpLYKNGwePC8yqAEct857NJKtnbCfPfCGMSZ67wo3Z9d2aIbKlKUEdk7D2DEs1upYnJJZySTzJPtedfP3B6f8AkyfN/wC6lKjmw39Kv/XV4yfcHp/5Mnzf+6n3B6f+TJ83/upSmIOlX/rq8ZPuD0/8mT5v/dT7g9P/ACZPm/8AdSlMQdKv/XV4yfcHp/5Mnzf+6n3B6f8AkyfN/wC6lKYg6Vf+urxk+4PT/wAmT5v/AHVvLCyjgjWOJQka8lUdB4/x50pTEMK71yuMV1TPfOWRSlKlreF9ZpPG0cqh0YYZT0NaL7g9P/Jk+b/3UpUYhsovXKIxRVMd04PuD0/8mT5v/dT7g9P/ACZPm/8AdSlMQz6Vf+urxltdM0eG3jMUMYWMkkrkkc+R5MT1FeMXZ23UghCQpBVGeRo1I6bY2YouPDAGKUpiGva15mcz17+ttaj33Dadv3/Q4d+7duKAndnOc+eedflKlgkVfEsYZSrAFWBBB6EHkQaUoNFZ9idPhdZIrSFHQ7lZVwQR4g1sNY0S3u1C3MMcqjpvUHHqD1U+6lKCPJwu0sNu+ij3GWYj5F8VKNP0+K3QRwRpFGOiooUfIUpQeGsaHb3ahbmGOUDpvUEj1B6qfdUeThdpYbd9FHuMsxHyL4pSglGn2EVugjgjSKMdFRQoHwFfV7ZxzIY5kWRG6q6hlPvB5UpQRZ+GGllt30Ue4STBf2Q+Kkml6XDap3dvEkSddqKFGfM46n1NKUGU6BgQQCCMEHmCD4GondcM9LkbcbRVPkjyRr+yjBR8BSlBvNE0C2s1K20KRA9do5t+cTzb4mvzWez9tebfpMEc2zO3eudu7Gce/A+VKUHvpelw2sfdQRrFGCSFUYGT15VH7zhtpkrl2tVDE5OxpEU/qowX91KUG0fstZmAWxtou4DbhHsG3d+Njz59etemjdnbWzLG2gjh343bBjdjOM+7J+dKUGJqnYuwuXMk1rE0jfWfG1m95XBPxr3XstZi3Fr9HQ24bcIiCVznOeZ8zmlKD20bQbazDC2hSEPgsEGM46Z+de2qaXDdJ3dxEkqddrqGGfMZ6H1FKUEbThhpYbd9FB9DJMV/ZL4qU2VnHCgjiRY0XkFRQqj3AcqUoNdrHZazu3ElzbxSuF2hnUEhQSQPdkk/GtlZWiQxrHEoREG1VHQAdAKUoNXqvZOyupO8uLaKWTAG51BOB0FbaGBUQIqgIqhQvgABgD3Yr8pQa+37N2sbKyQRgocphRhD5ovRD6qBW1pSgUpSg//Z"/>
          <p:cNvSpPr>
            <a:spLocks noChangeAspect="1" noChangeArrowheads="1"/>
          </p:cNvSpPr>
          <p:nvPr/>
        </p:nvSpPr>
        <p:spPr bwMode="auto">
          <a:xfrm>
            <a:off x="1679575" y="-517525"/>
            <a:ext cx="37719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bg1"/>
                </a:solidFill>
                <a:latin typeface="Times New Roman" pitchFamily="18" charset="0"/>
                <a:ea typeface="ＭＳ Ｐゴシック" pitchFamily="34" charset="-128"/>
              </a:defRPr>
            </a:lvl1pPr>
            <a:lvl2pPr marL="742950" indent="-285750" eaLnBrk="0" hangingPunct="0">
              <a:defRPr kumimoji="1" sz="2800">
                <a:solidFill>
                  <a:schemeClr val="bg1"/>
                </a:solidFill>
                <a:latin typeface="Times New Roman" pitchFamily="18" charset="0"/>
                <a:ea typeface="ＭＳ Ｐゴシック" pitchFamily="34" charset="-128"/>
              </a:defRPr>
            </a:lvl2pPr>
            <a:lvl3pPr marL="1143000" indent="-228600" eaLnBrk="0" hangingPunct="0">
              <a:defRPr kumimoji="1" sz="2800">
                <a:solidFill>
                  <a:schemeClr val="bg1"/>
                </a:solidFill>
                <a:latin typeface="Times New Roman" pitchFamily="18" charset="0"/>
                <a:ea typeface="ＭＳ Ｐゴシック" pitchFamily="34" charset="-128"/>
              </a:defRPr>
            </a:lvl3pPr>
            <a:lvl4pPr marL="1600200" indent="-228600" eaLnBrk="0" hangingPunct="0">
              <a:defRPr kumimoji="1" sz="2800">
                <a:solidFill>
                  <a:schemeClr val="bg1"/>
                </a:solidFill>
                <a:latin typeface="Times New Roman" pitchFamily="18" charset="0"/>
                <a:ea typeface="ＭＳ Ｐゴシック" pitchFamily="34" charset="-128"/>
              </a:defRPr>
            </a:lvl4pPr>
            <a:lvl5pPr marL="2057400" indent="-228600" eaLnBrk="0" hangingPunct="0">
              <a:defRPr kumimoji="1" sz="2800">
                <a:solidFill>
                  <a:schemeClr val="bg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bg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bg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bg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bg1"/>
                </a:solidFill>
                <a:latin typeface="Times New Roman" pitchFamily="18" charset="0"/>
                <a:ea typeface="ＭＳ Ｐゴシック" pitchFamily="34" charset="-128"/>
              </a:defRPr>
            </a:lvl9pPr>
          </a:lstStyle>
          <a:p>
            <a:pPr>
              <a:spcBef>
                <a:spcPct val="50000"/>
              </a:spcBef>
              <a:buFont typeface="Monotype Sorts" charset="2"/>
              <a:buChar char="4"/>
            </a:pPr>
            <a:endParaRPr lang="en-GB" altLang="en-US"/>
          </a:p>
        </p:txBody>
      </p:sp>
      <p:sp>
        <p:nvSpPr>
          <p:cNvPr id="6148" name="AutoShape 4" descr="data:image/jpeg;base64,/9j/4AAQSkZJRgABAQAAAQABAAD/2wCEAAkGBxQREhUUEhQWFRQXGCAYGBcXFxcaHRofGiIeGx0eHSAaHSggHCAmGyAdITEkJSkrLi8uHSAzODMsNyouLisBCgoKDg0OGhAQGy0lHxwsLDctLC0wLywwOCsrLSwsLzQsLCwuNyw3LCssNzQ3LSwsLC0tLC8sLCw3LCwsLCwuLP/AABEIAHgBogMBIgACEQEDEQH/xAAcAAEAAgMBAQEAAAAAAAAAAAAABgcEBQgDAgH/xABLEAACAQMCAwUEAw4EBAQHAAABAgMABBEFEgchMQYTQVFhInGBkRQyQhYjNVJUcnOCkqGxsrPSCBUzYiQ0dJMlg4TBNnWio8LD0f/EABoBAQACAwEAAAAAAAAAAAAAAAABBAIDBgX/xAAwEQEAAQMBAwoGAwEAAAAAAAAAAQIDEQQTMUEFEhQhYXGRscHhIjJSgaHRFWPwUf/aAAwDAQACEQMRAD8AvGlKUClKUClKUCsDXtVS0gknk6IM48WPQKPUnArPqm+K/aLv5xbRn73Cfax0aTof2Ry95byrGurELmg0s6m9FHDj3JDwx7XvctJBcNmUkyofME5ZB+aTkDyPpVh1zPp968EqSxnDowZT6jwPoRyPoTXRGg6ql3BHPH0cZx4qejKfUHIrG3VmMLvLGiizXFyiPhq/E+/7bClKVseMUpSgUpSgUpSgUpWv1/VFtLaa4fpEjPjzIHIe8nA+NBRHGDtE82ovHFI6pAoiAViAW+s55HmckL+pWw4HdoXW9e3lkZlnTKbmJw8eWwMnxQsf1RUf4Zaa19qsRk9razXMpPiVO7PxlZPmawtaibStVfYOdvP3iDplCQ6r8YztPxol1JSvGzuVljSRDlHUOp8wwyD8jXOnELW54tWuds8wRJVIQTSKuAqEjAOADz8PGiHSNK577R9l9YvI2vrgFkIMgh7w7o06gLH0GF8M7j45atT2W7ZahEjWlq7yNPhIgTuaNiesZY4XK56+yPrcsHJLpqlcydpuyeo6cFuLhm9psd7HMzMrHmNzcmBPPnzHr0za/B7tdJeW0q3L7pLcjMh6sjAlS3qNrAnyAzzzRCxKVzj2k7Y3usXQhtmkWJ22wwxsU3AZ9qQ5GSV9ognao9xJ8tZ7Eanpcf0kttUEbnt5nymehbkpxnAyMjzol0nSq74Q9t31CN4bk5uIQDvwB3iHlkgctwPI45c1PiaqUdqbi21GSUzTOsVxKe7M0mw7WcKpGcbenh0FEOnqozXeHeoS6nJcJCpia57wN3kY9ncDnGc9PCsPsbpWp3Oo217cxTuneb2kf2VAIP1VY5C8xgAYxWs7S6tcLrEqi4mCi7ChRLIFxvAxtDYx6US6SpUI4qdsm023UQ4+kTErHkAhQuNz48cZAA82HUAiqd0XszqWsb5lZpAGwZJ5WALdSF69OXQYH7qIdM0rmrSe01/ot0YpTIRGwElu7blZeRyhJIUleYZfjnmKsriz28NrawC0cK92u9ZeXsxgKcrnluO5QD5bvHFBZdK5t0HsFqOpxC5V1KMTte4mkLPg4JHsscZBGTjp5c6+Oz/aS90i97mR32pIEmgZy64yMlckhTtO4FcZ5Z5cqJdK0qq+Pd5JFFa91JJGTI+TG7Jn2R12kZqD6A+q6pbraWzv3UWTLI0rLvLksA7nLHC8ggz5nqMEOjKVy3qFpf6NcBWd4Jcb1aN8o46Z8nGeRVh7xzFdE9i9c+n2UFyQAzr7QHQMhKPjPhuU49KDd0pSgUpSgUpSgUpSgUpSgUpSgUpSgUpSgj3bntALG1ZwR3r+xEP9x8fco5/IeNUCSTzJJJ5knmSfM1dvE/s8bq27xBmWDLqB9pT9dffgAj1GPGqRqvdzl1fIdNvYTNPzZ6/T7e5U74Udou4nNtIcRzH2c9Fk6D9oYHvC1BKAkcwSCOYI6j1FYROJy9TUWKb9ubdXF1BSo72F7Qi+tVcn76nsSj/cPH3MOfzHhUiq1E5cJdt1W65oq3wUpSpaylKUClKUCqr4+azstobVTzmfe4/2RYI+chU/qmrUrmLijrv0zUpip3LGe4jA8e7JBx75C2PPlQhl8N+2cWlGZ3geV5QqgqygKq5OOfiSef5orC4hdpotSuVuI4miPdhHDEHdtJKnl6HHwFXHo/CvT1giWeAPMEXvH7yUbnx7RwHAHPPStb254aWSWFxJawbJo07xSHlYnZ7TDDMQcqCOnjRLN4I613+niJjl7ZjH+ofaj+AB2D8yqe4pfhS+/SD+mlbnglrog1ERFhsuUMfX7a5dD/OvvYVpOKTAare8x/qD+mlB07fD70/5h/ga5r4ODOq2f6/9GSulL7/Tf80/wNc1cGnH+a2YyM4f+jJQXDxtH/hMv6SL+otVtw1YjT9bK8iLQcx4exPVk8bT/wCEzfnxf1FqG8AYVlGoI2GV0iVh5hu+BHyoIJ2IkvFus6cm+4EbcsRnC5UMfvhA8QPPn76nGoy9pLiKSGW3LRyIUcbbUZVhg8w/LketROa3u+z+oK2OaEhGYHZPGeR5+o6gc1IHkMyfXuNU0sBSCAW8jDnKZN+3z2goBn1PTyoMnhL2Sv7PUBLPbPFGYnQsWjI57SB7LE9VqC2UCyauqOMq2obWB6EGfBB9COVW9wjGpTB7m+mlaJl2wxyBV3c8mTAUEDlhc9csemCak0px/nUfMfhEf16DqOuYe1H4am/60fziunq5g7UuP86m5j/nR/OKEJPx/kJvYFPQW+R72ds/wFWZwpiVdJtNvQoWP5zMxb/6iajvG3spJdRR3MCl3g3B0UZLI2DkDqSpHQeDN5VAuwvE+XToPo5hWeIFin3woULElhna2RuJPmCT16ALz1Xs9ZXD77i3t5ZMAbpI0ZsDoMsM461F+Ifa+DSoooYoI5JSn3pCAEjReQJwOngFGM4PMYqn5IrrtBqBIQGR8AkDKQRjkMk+AGTz5sc468pFxs7PtbTWzop+jLbJbqfBTEWwp8sqwx54byoMjTu0faC/QG0j2RZwGiihjT1wZycgH8XPMGoJr9rPFeyJdNvuBIpkbcWyzBW6kDPIgdMDGByAqweznF9LWyht/orvLFGsSkOoRto2qT9oE8sgKedV32kuZvpckl4pSdmEsikYI3BXUY6jCFQAeYxg8waC2f8AEJ/o2n6R/wCUVtuBKAaaSBzadyfU4UfwAHwrScfrhXt7J1YMjOxVgQQQVBBB8eVb3gUc6Z/50n/tQRb/ABDf61l+ZL/GKptwY/A9v+dL/WkqE/4iGxLZZ/El/jFU14Mfge2/Ol/rSUQm9KUoFKUoFKUoFKUoFKUoFKUoFKUoFKUoFURxF7PfQ7olBiGXLp5A/aT4E5How8qvetH2y0EX1q8XLePajJ8HHT4Hmp9DWFdOYehybq+j3omflnqn9/Zz3SvqRCpKsCGBIIPUEciD7jXzVZ2qRdhO0P0G6VmP3qTCS+g8G/VPP3bqv0HPSuYKuXhT2i7+D6PIfvsI9nPVo+i/s/V923zrbaq4Of5b0mY29PDf6SndKUre5opSlApSlArEGlwA57mLPXOxf/5WXVM8edSmhntRFNLEDG5IjkdM4K4ztIz1oLmr8IzyPSuZtK03WbqIS27XskTZAcXTAHaSp+tKDyII6UvZtZ04q80l7Dk8meVpEJ8jlmjJ9DQdHppkKkEQxgjmCEUEEeXKv2XTYWJZoo2J6kopJ95IqD8LOIB1ENBcBRcou7K8hKvQsB4MCRkdOYI8QI9xX7O6lcX3eWcczRdyi5jlCDcC+eRdeeCPCguIiseHTokIZIo1YdCqKCPDqBWH2UgkjsrVJgRKsEayAnJ3BAGycnJznnW1oPOeFXG11DL5MAR8jXzb2kcee7REz12qBnHngV7VCeMd08WlytE7xtvjAZGKsMyKDgqQRyoJhd2qSqUlRZEPVXUMD8DyrWWnZSxibfHZ2yOOjLDGCPcQOVV1wC1CaZr0TTSy7RDt7yR3xnvs43E4zgfIVb1ArFGmwhtwij3ZznYuc9c5x1zWVSgVitpsJO4xRls5yUXOfPOOtZVKBWpv+zFlO2+a0t5H8WeKNifeSMmqpveJ98mpNbDuO6F33A+9tu297s67+u3xxV2UGPZWMcK7IY0jT8VFCj5AYr0uIFkUo6q6nkVYAg+8Hka9KUGq0/s1ZwPvhtYI3/GSJFPzAzWZNYROdzxRsfNkUn5kVk0oMeSxiYBWjQqv1QVUge4Y5V6QQLGMIqqOuFAA/dXpSg8Lizjkx3iI+Om5Qce7Ir0hhVBtRQqjoFAA8+g9a+6UClKUClKUClKUClKUClKUClKUClK0va7XVsbZ5Tgt9WNfxnPQe4cyfQGomcM7dFVdUU075QTin2rcTLbW8jp3ftSMjFSWI5LlTnAByfUjyqCf59dflVx/3pf7qwZZWdmZiWZiWYnqSTkk+8181WmqZnLuNNpLdm1FGInHHtbD/Prr8quP+9L/AHVl6Te3tzNHDHc3G+RsD79Ly8ST7XQDJ+FaSrb4R9nu7jN3IPbkG2PPgnif1iPkB51NMTM4a9ddt6azNfNjPDq4o/xO7K/RTHPHuZGASRmJY7wPrsT13gc/UetQSuk9Y01LqGSGQZV1x7j4EeoOCPdXO2qWD200kMgw8bbT6+II9CMEehqblOJyrckazbW9nVPxU+Xt+mLWw0HVntLiOdOqHmPxlPJlPvH78HwrX0rW9aqmKqZpq3S6YsLxJ40ljOUdQyn0P/vWRVVcIe0W1jZyHk2Xhz59WT4/WH61WrVqmrMZcLrNNOnuzbn7dxSlKyVSlKUCqQ/xCf8AMWf6KT+ZKu+qQ/xCf8xZ/opP5koQm3BX8EQfny/1XqVa7paXdvLBIMrIhU+mehHkQcEHzFRXgr+CIPz5f6r1MdRvFgiklc4SNC7H0UZP8KDmHh1fNBqVm/MEzLGw/S/eyD8W/dUy4ydoLqDUdkFzNEncI21JHUZJfJwD15D5VC+H9sZ9SslP1u/WQ/8Al/fT/KakXHP8Kf8Ap4/5pKJWZcdqmstCt7tz3kzW0IXeSd8kiLzY5yeeWPicGqm0qLV9Zd2jnmfb9ZjMYo1J5hQFIGceAHlnqM2kdXtbTQrKW8iWZRbwCOJlVt7mMYADDAONxz4DPuqC6ZxB1CUtHplhBEpOSsFuz4J5ZdlKpnAxkqOlBo5tV1XRrjZJNKrgB9kkhmjdTkZwSRgkEZGG5eFWZxN1MXegC4UbRL3Em0+G50OPh0qp+3YvzOj6nkTPHlVPd+ym5gBiP2Rzz6+dWH2k/wDhS3/R2/8AOlBXvY3VL2PvrbT1YzXOzLJjcqxb84J5JnfzckYxy5nNe2sW2raY6STyXURY+y/fl1J64JDspOMna3XB5HBqb/4erZc3kn2x3aD0B3k/M4/ZFTjitbq+lXW8fVQOvoyMGXHxGPjQYXDLtz9PtpDcFVmt/wDVI5BlIJEmPDowI81PQECqv7Q9ur/VbnubNpUjdisMMJKO4HPc7Ag5IGSMhVHuJOq7FzOsWpheh0+Td+1GP5WavHsLe3kFwZLCETTCMqQY2kwpK5OFIIOQBn1PnQbPVdM1jSgs8klxGuQN6zmRQT0DjcRz/wBwwTyqeaR2ou9a0yaK3butQiaPLI5jDKWB3gj6uVVlI8x5EVoNa1vXruCSCaxzHIu1tttID7wS5wQeYOKyeDGhXlrfu09vNFE0DKS6FQWDIV+ON376Ctrm2nF4Y3Ym57/YW3ZPe79ud3nv57vjV06XqN5oum3E2puZpjKBArSmTcWVQq5PQZDMfQE1Veq/ht//AJj/APvqxv8AEI57i0X7JlYn3hcD9xagg1rc6vrUr93LM+3mwSQwxR56DAYDw5dW9/Wv0azq2i3ASV5Qfrd3M5ljkX0JJx71II5Z8j79hdZ1W2t2Gn2okiaQsz9w75bAUjKuOgA5V69q/wDOdSEYubFvvZJUx27qfawCCSx5HA+QoLV1Xt3Gmk/5jEu7coCIT0kY7NrY/FbOceCnFVDpFtq+tvI8dw52Ebi07xRqTkhVWPl08l8smpf2W7HXFzok9nMjQSicvD3oKjkEYZ5Z2lty5A5ZJ51ARZ6rpEjFUuLc/aZF3xtjpkgNG3pnmM+GaDMvdS1XQrhVlnfJG4K8rTRSDocbzy58jjaw+VdAdm9YW9tYblBhZUDYznafFc+OGyPhVGaTxfugV+kxwXSDkSUCP8GX2R7tnyq8ezOrw3ltHPb8o3BwuACpBIZSByBDZBxy99BtKUpRBSlKBSlKBSlKBSlKBSlKBSlKBVGcSe0X0u6KIcww5RfJm+23zGB6DPjVicSu0X0S22IcTTZVcdVH2m+A5D1I8qo4Vpu1cHR8iaTffq7o9Z9PEpShNaXRtz2R0I31ykXPZ9aQ+SDr8T9Ue/0roSKMKoVQAqgAAdAByAFRXht2d+h2wZxiabDvnqo+ynwHM+pNS2rNunEON5V1e3vYp+Wnd6yVXPF3s73kYu4x7UY2yY8U8G/VJ+RPlVjV8TRB1KsAVYEEHoQeRB+FZVRmMKel1FVi7Fynh5OYqVue12hGxuXhOdn1oz5oenxH1T6itNVSYw7u3cpuUxXTul6W87RurodrqQysPAjmDXQ3ZbW1vbZJlwCRh1/FcfWHz5j0IrnWpjwx7RfRbnunOIZyFOeiv0VvTP1T7x5Vst1Yl5vK2k29nnU/NT5cV30pSrDjilKUCqP/AMQn/MWf6KT+ZKvCsHUdGt7ggzwRSlRhTJGjkA9cbgcUFB9kuKE2n2qWyQRyKhY7mdgTvYueQHmcVi9r+JV3qMfcMEhiYjKR7iXPgCSckZxyAHxq+vuSsPyK1/7EX9tZNjoVrAd0NvDG3mkSKfmBmiVc8GOxElsWvLlCkjrtijYYZVPNmYeBbAAHUDOeuBEOOf4U/wDTx/zSV0NWuv8AQLWd981tBK+MbpIkY4HQZYZxzPzohUPEKxd9B0qVQSkUUXeY+yGiUBj6Z5Z/3VicNOI1vptq8E0MhbvDIrRBDuyAMNuZcEY69MYq9I7VFjEaoojC7AgUBQoGAoHTGOWK0K9gtNDbhZW+c5x3Yx+z9X91BQfb7tBLqM63UkRiidNkAPiiE5OftHcxyRy6DnjNT3tBKG7KQbSDhYFOPArIoI+BBFWpfaJbT7e+t4Zdgwm+NG2g4yFyOQ5Dp5CvldBtREYRbw9yW3GPuk2E8uZXGCeQ548BQc5dg+1E2lyPcJH3kDbY5lzgZOSntYO1uTYyMH2h6jdcQeJ51GD6PFCYYiQ0hZgWbadwHLkAGAPXJwOnjeUGgWsaOiW0CpIMSKsSBXA6bgBhup6+da+27C6dG4dLOAMDkHYDg+YB5D4USgfCHsWWs7qS4UqLyPuUBGD3ZBy/puJ5eig+NV/pN7c6DqBLx5kQFHQ5AljYjmp58iVVgeeCMHxFdPVharpEF0uy4hjmUdBIitj3ZHI+6iFQdouNTSQlbOFoZDjMshRto6navMEnplunlUr4TXuo3Ub3F9KWiYAQIY40LeLSeyoOOgHn7R8jW/tOwunRMHSzgDDmCUDY927OPhUioOW+1bNb6vcMy+1HdmXaeWR3ner8GXHP1qy9fuvuk0yR7aF0ltpgVRipLkL7SjHmjnHmQOlWPqugWt0Qbi3hmI5AyRqxHuJGRXrpWkQWqlLeGOFSdxWNQoJ6ZOOpwBQc/wDDviE2lCSGSIyRM+4qDteNwArcm5c8AFTjBFbLtHxdu7iRFsFa3XoF2pLJIxxgYKnGPALknJ9wuPVuytndNuuLaGR/x2Qbv2hz/fX7o/ZeztDut7aKJum5UG73buuPjRKFdorXV10iKQTyG9Ru9mWMIG2Nn2AEGGKAqTjOcNjPKoj2I4uSWyul6JboM25XDKXXkAVwxAI5Z6jBz1zyvqtJqfZCxuWLzWkLuerlAGPvYczRCheJHa2DU5Y2t7YxFchnYL3khbGAQhOQOeOZOW8PG5uFWiyWemxRzArIxaRlPVd5yAfI7cZHgc1tdK7J2Vq2+C1hjf8AHCDd+0ef763VApSlApSlApSlApSlApSlApSlAr4nmVFZ2IVVBZiegA5kn4V91XHF3tFsQWkZ9qT2pceCeC/rEfIetRVOIysaXT1ai7FuOPkr7tZrjX1y8xyF+rGp+yg6fE82PqTWnpSqkzl3duim3TFNO6Cpdw17PfS7oO4+8w4ds9Gb7C/Mbj6DHjURpUxOJYX6KrluaaZxM8XT+6m6uYKVt2vY8L+A/s/Hu6f3U3VzBSm17D+A/s/HuvHiT2e+mWxZBmaHLpjqw+0vxHMeoFUcDUp4d9nvpt0CwzDFh5PIn7KfE8z6A168Suzv0S6LoMQzEuuOit9tfmdw9DjwrGr4o5y5opp01zok186d8dWMdm/7ojQilK1vXXrw57R/TLYBzmaLCP5sPsv8R19Qaldc89kNeNjcpLz2H2ZB5oevxH1h7seNdBxSBlDKQVIBBHQg8wR8Ks26sw4zlXR7C9mn5at3rD7pSlZvMKUrE1bUEtoJZ5OSRIzt7lGaClOLnbS4W/MNrcSRJCgVu7crudvabOOuFKj0Ias/gt2vnlupbe6mkl7yPfGZGLYZPrAZ81Of1DUK7C2DalqsffDduka4m8sA7yPzS5VceTVjSltI1UkZ/wCFuMjzMfXHvaFv30S6lpXxFIHUMpyrAEEeIPMGqV4k8Q7prtrOxcxqjiIsgG+SQ4BUE/VAY7eWCSDzxRC7aVz3f6Rr9nE1zJLchFG5/wDiu82AcyWXeRgeOAflU24R9v5b5ntrohpkTekgAG9QQGDActwJHMYyD05ZIWdSqR4j8RLp7trOxcxqj90WQDvJJM7SoJ+qA/s8sHIPPwrU6hpGv2cTXMktyEUbnIuu82AcyWXeRgeOAfXlQdCUqsuEfb6W/L210Q0yJvSQALvUEK24DluBI5jGQenLJweKHE6S2la0siFdOUsxAbaSM7UB5ZAIyTkDpjOcBbdK5xittflQXCm/KkbgRKy5HXIj3gkeWF5+FSDh7xUnEyW9+3eI7BFmICujE4AfAAK55ZwCOpyM4C7qVDeJnbX/ACuBe7Aa4lJEat0AGNzsBzIGQMeJI9ap+zvNb1LdJDJdyhTzMcncoD1wMMik48Bk9KDpKq24y2t9ILX6D9J5GTvPo7uv4m3dsIz44z61COynE28spxFfs8kIbZIJR98i8Cc4ycdSGzy6Y8Zhxs7Q3NoLQ2s7Rb+83FNp3Y7vH1gfM/OgkPCyG5SwVbzve+7x898WZ8Z9nmxJxipfUE4bdonfSWu7yVnMZlZ3OM7YyT4ADoKq+47Zatq1wY7VpE3ZKwwME2qPFnyCcZGWLAZPIDIFB0XSubr+/wBb0pkM81zHuPs95KJ0bHUc2dfhyPlU+uO0Go6ppcE2nApcicpOI2jAwqtkjvTjBJRscyM454zQa7snxVvLq/gtpI7cRySFCVSQMAAx5EyEZ5eVTTirDcvYEWffd93if6JZXxn2uakHGK560Jbg3UQtc/SS57vBUHdg5wW9npnrVv69qWpWehLJcSPHeiYBnzGzbWc4+rlfq4olsODlrfRpc/TvpGSybPpDOxxhs7d5PjirGqs+Cev3N4l0bmZpijIFLbeWQ2fqgeVR3iFxUnMz29g3dojFGmADO7A4ITIIC55ZwSeowMZIXdSucZbbX4kNwxv1UDcSZWbA65Me8kDzyvLxqacL+J0lzKtpekM78opgAu4gZ2uByyRnBGAemM4yFtUqmeMvam8tL6OO2uHiQ26uVUJgsXkBPtKfAAfCtO3aLWtUjRbNZ+7ijVJHjKxmSQKN7M5K8y2SFU8gRkc6C/qVzZovb3UNOn2zyTSKjYlgnJZseOC/tK2OYOcHl1FdH28wdVdTlWAYHzBGR+6g9KUpQKUpQYWtamlrBJNJ9VFzjxJ6AD1JwB76511O/e4leaQ5eRtx9PID0AwB6Cpvxa7Rd9MLWM+xEcyY8X8v1R+8nyqv6r3Kszh1vI+k2VraVb6/L33+BSlK1vZKUpQKUpQK+o4yxCqCWYgADqSeQA95r5qw+EnZ3vJDdyD2Iztjz4v4t7lBx7z6VNMZnCvqtRTYtTcq4eawexugCxtUi5Fz7UjDxc9fgPqj0Fffa3QlvrZ4TgN9aNj9lx0Pu8D6E1uaVaxGMOH29e12ufiznPa5imiZGZXBVlJVgeoI5EfOvirG4u9ntji7jHsvhZceDfZb4jkfUDzquaq1RicO30uop1FqLkcfMq2+EfaLvIzaSH2oxujz4p4j9U/uI8qqSsrS9Qe2mjmjOHjbcPXzB9CMg++ppqxOWGt0samzNHHh3ulWOOZ6Vrotft2KhZVO44U89rE9ArEbWJ9Ca1WralHdWUUwP/DySRmX0TeA6t6A+y/pu8K1SQHcxucrbGS63szyFXRXkCxsrHYgC4dWA6RjGM87E1OQt6aObM15zmYx3evZ/onlVnx31rurJLdT7Vw/Pn9iPDN822D3E1O+zpkNrB32e97pN+eu7aM59c9a584va59K1KXBzHAO5XHmuS59+8lf1RWStVTzapj/AIyOFfam00155bkSNI6qid2inauSzZJYfWO3l/trB4l69bX92Li2Eg3RhZBIoX2lJwRgnOVIH6oqydH4N2hgiNw03fFFMgV1ADEZYAbegPKtf214U2ttZTz2xmMsS95h3DAqpBfkFH2Nx99EJPwa1n6TpsaE5e3JgPuXBj/+2VHvBqtuJHYe7t7yW5gjkkhkkMyvECzRsx3EEL7S4fJDDljHMGvvgZrXc3zQMfZuUwPz48svzTf+6vzVO2+q6dfmK5neRY5MmNkiUSx55EMIwcMviOh5eBFBg2PFjUIwY5WhuF+q6zRDJHQqdhXw5cwfXNWJwz7XWN5LsWzhtLsKSNiJh1+1tcKDnoSpHTpnBxrNf4n6XdQMJbSSZyvJJI4+R8Pb3Hbg+K8/KohwW0iSbUopVB2W4ZpHxyyyMir7yWzjyBoMjiL2Hu7a8luYY5JIZJTOskQLNGzNvIYL7S7XJIYcsY55rFseLGoIDHK0NwvNXWeIZI6FTsK+HLmD65rN1DtxqunXxiup3kWKTJjZIVEseeRDLGDhl6EdDyPQipJ2h4naXdW7CS0kmcrhUkjjGD4e3uO3B8V5+VBtOGXa6xvJdiWcNpdhSRsRMOvLdtcKD5EqR7s4OKi0SIXOqxCbmJbwFwftbpNxB955fGt5wU0mSbUo5VB7u3DNI+OWWRkVfed2ceQNY3Ebs9LpmoGVARG8vfwSeAbd3m3yDK/QeIAPngOlK5l4vWaR6pdBOQba5A8C6KW+Zy361T2344x90O8tJO+xzCundk+8ncB+qcetV5p2n3Gu6g5I5yvvmdfqxJyXqfJBtUHqQPU0Gy4u3zy3VtvJ/wCShb4vvZj8eXyq6eGtssel2YUYDQK59WkG9j8WJqveO/Zth3N5EuY0QQy4+wFJMZP+3myk+Hs+dYfYXiwllaJbXEMsndArG8WzmvUBgzLjHTIzyA+IWTrfDzT7yZp54C0j43MJZUzgBRkI4HQAdPCoHx+hEcdgi/VUSKMknkBEBzPM8vOohLrV/rGoFbeWeIzMNqRyyBIkGF3HaQMAcyeWSceIFTDj/FsSwUEkL3oyTknAiHM+JoNxwpkhXQ2a529wGmMm8ZXaGOcjx5eHjURi4kRwzMNJ0uGNmG1W2ZkcdeccIB8M4DHpWZpNrJL2VmWIEkSM5A6lUlV36f7QT8K0PCbtZbabNM1yrYlRQsiruK7SSRgc8NkdPxRQeXbzV9Uuoon1CEwwh8RjujFlyp+y7GT6obry51ZXAX8HP/1D/wAsdQDij24GqCNYI3W2hfnI4wWkZTtHLIUbAxAJyeZwMVPeAcgOnygHmLls/FIzQVVw6/C9p+mb+V6t/jl+C2/TR/xqk+z2oix1COaRWIgmbegxu5blIGSBkE+PlVqcR+0MeoaF9IiV1Rp1UBwob2HKnO0kdR50Gs4KztHZak6/WVQy+8I5H76iPCGzSTVLUPzCbnA8yiMV+Rw3vAqc/wCH+MNFeqwyCyAjzBV81X+oafcaFqCHHtRPvhdvqypzXqPNDtYDoSfQ0HUFcsa1GLbVZRDyEV4SgHhtk3AD0HT4VZVxxxj7o93aSd9jkGdO7B94O4j9UZ9KhPDjs9LqWoLK4LRpL308h6Ft3ebfIsz4yPAZPlkNrx8/CMX/AEqf1JatbhjCqaVZ7QBmEOceJf2mPxYk1VPHz8Ixf9Kn9SWra4b/AIKsv+nT+FBS/G5QNUkx4xRk+pwR/AD5Ve3Z6UJY27MQqrbxksSAAAgJJJ6DFUVxv/Cj/oY//wAqtjUCBplk0n+gv0Zp/LuxtJLf7A21mzy2hs8s0G5h7VWzMBudQxAWR4Z0iYnkoWV0EbZOMYbnnlmt1VaLZlGeW7G21Z70udj5kUySqkcpLYKNGwePC8yqAEct857NJKtnbCfPfCGMSZ67wo3Z9d2aIbKlKUEdk7D2DEs1upYnJJZySTzJPtedfP3B6f8AkyfN/wC6lKjmw39Kv/XV4yfcHp/5Mnzf+6n3B6f+TJ83/upSmIOlX/rq8ZPuD0/8mT5v/dT7g9P/ACZPm/8AdSlMQdKv/XV4yfcHp/5Mnzf+6n3B6f8AkyfN/wC6lKYg6Vf+urxk+4PT/wAmT5v/AHVvLCyjgjWOJQka8lUdB4/x50pTEMK71yuMV1TPfOWRSlKlreF9ZpPG0cqh0YYZT0NaL7g9P/Jk+b/3UpUYhsovXKIxRVMd04PuD0/8mT5v/dT7g9P/ACZPm/8AdSlMQz6Vf+urxltdM0eG3jMUMYWMkkrkkc+R5MT1FeMXZ23UghCQpBVGeRo1I6bY2YouPDAGKUpiGva15mcz17+ttaj33Dadv3/Q4d+7duKAndnOc+eedflKlgkVfEsYZSrAFWBBB6EHkQaUoNFZ9idPhdZIrSFHQ7lZVwQR4g1sNY0S3u1C3MMcqjpvUHHqD1U+6lKCPJwu0sNu+ij3GWYj5F8VKNP0+K3QRwRpFGOiooUfIUpQeGsaHb3ahbmGOUDpvUEj1B6qfdUeThdpYbd9FHuMsxHyL4pSglGn2EVugjgjSKMdFRQoHwFfV7ZxzIY5kWRG6q6hlPvB5UpQRZ+GGllt30Ue4STBf2Q+Kkml6XDap3dvEkSddqKFGfM46n1NKUGU6BgQQCCMEHmCD4GondcM9LkbcbRVPkjyRr+yjBR8BSlBvNE0C2s1K20KRA9do5t+cTzb4mvzWez9tebfpMEc2zO3eudu7Gce/A+VKUHvpelw2sfdQRrFGCSFUYGT15VH7zhtpkrl2tVDE5OxpEU/qowX91KUG0fstZmAWxtou4DbhHsG3d+Njz59etemjdnbWzLG2gjh343bBjdjOM+7J+dKUGJqnYuwuXMk1rE0jfWfG1m95XBPxr3XstZi3Fr9HQ24bcIiCVznOeZ8zmlKD20bQbazDC2hSEPgsEGM46Z+de2qaXDdJ3dxEkqddrqGGfMZ6H1FKUEbThhpYbd9FB9DJMV/ZL4qU2VnHCgjiRY0XkFRQqj3AcqUoNdrHZazu3ElzbxSuF2hnUEhQSQPdkk/GtlZWiQxrHEoREG1VHQAdAKUoNXqvZOyupO8uLaKWTAG51BOB0FbaGBUQIqgIqhQvgABgD3Yr8pQa+37N2sbKyQRgocphRhD5ovRD6qBW1pSgUpSg//Z"/>
          <p:cNvSpPr>
            <a:spLocks noChangeAspect="1" noChangeArrowheads="1"/>
          </p:cNvSpPr>
          <p:nvPr/>
        </p:nvSpPr>
        <p:spPr bwMode="auto">
          <a:xfrm>
            <a:off x="1831975" y="-365125"/>
            <a:ext cx="37719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bg1"/>
                </a:solidFill>
                <a:latin typeface="Times New Roman" pitchFamily="18" charset="0"/>
                <a:ea typeface="ＭＳ Ｐゴシック" pitchFamily="34" charset="-128"/>
              </a:defRPr>
            </a:lvl1pPr>
            <a:lvl2pPr marL="742950" indent="-285750" eaLnBrk="0" hangingPunct="0">
              <a:defRPr kumimoji="1" sz="2800">
                <a:solidFill>
                  <a:schemeClr val="bg1"/>
                </a:solidFill>
                <a:latin typeface="Times New Roman" pitchFamily="18" charset="0"/>
                <a:ea typeface="ＭＳ Ｐゴシック" pitchFamily="34" charset="-128"/>
              </a:defRPr>
            </a:lvl2pPr>
            <a:lvl3pPr marL="1143000" indent="-228600" eaLnBrk="0" hangingPunct="0">
              <a:defRPr kumimoji="1" sz="2800">
                <a:solidFill>
                  <a:schemeClr val="bg1"/>
                </a:solidFill>
                <a:latin typeface="Times New Roman" pitchFamily="18" charset="0"/>
                <a:ea typeface="ＭＳ Ｐゴシック" pitchFamily="34" charset="-128"/>
              </a:defRPr>
            </a:lvl3pPr>
            <a:lvl4pPr marL="1600200" indent="-228600" eaLnBrk="0" hangingPunct="0">
              <a:defRPr kumimoji="1" sz="2800">
                <a:solidFill>
                  <a:schemeClr val="bg1"/>
                </a:solidFill>
                <a:latin typeface="Times New Roman" pitchFamily="18" charset="0"/>
                <a:ea typeface="ＭＳ Ｐゴシック" pitchFamily="34" charset="-128"/>
              </a:defRPr>
            </a:lvl4pPr>
            <a:lvl5pPr marL="2057400" indent="-228600" eaLnBrk="0" hangingPunct="0">
              <a:defRPr kumimoji="1" sz="2800">
                <a:solidFill>
                  <a:schemeClr val="bg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bg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bg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bg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bg1"/>
                </a:solidFill>
                <a:latin typeface="Times New Roman" pitchFamily="18" charset="0"/>
                <a:ea typeface="ＭＳ Ｐゴシック" pitchFamily="34" charset="-128"/>
              </a:defRPr>
            </a:lvl9pPr>
          </a:lstStyle>
          <a:p>
            <a:pPr>
              <a:spcBef>
                <a:spcPct val="50000"/>
              </a:spcBef>
              <a:buFont typeface="Monotype Sorts" charset="2"/>
              <a:buChar char="4"/>
            </a:pPr>
            <a:endParaRPr lang="en-GB" altLang="en-US"/>
          </a:p>
        </p:txBody>
      </p:sp>
      <p:pic>
        <p:nvPicPr>
          <p:cNvPr id="614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752600"/>
            <a:ext cx="42672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WHAT HAS THIS MAN GOT TO DO WITH </a:t>
            </a:r>
            <a:r>
              <a:rPr lang="en-GB" dirty="0"/>
              <a:t/>
            </a:r>
            <a:br>
              <a:rPr lang="en-GB" dirty="0"/>
            </a:br>
            <a:r>
              <a:rPr lang="en-GB" dirty="0" smtClean="0"/>
              <a:t/>
            </a:r>
            <a:br>
              <a:rPr lang="en-GB" dirty="0" smtClean="0"/>
            </a:br>
            <a:r>
              <a:rPr lang="en-GB" b="1" dirty="0" smtClean="0"/>
              <a:t>Today ?</a:t>
            </a:r>
            <a:endParaRPr lang="en-GB"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000" y="2558472"/>
            <a:ext cx="2794000" cy="3380509"/>
          </a:xfrm>
          <a:prstGeom prst="rect">
            <a:avLst/>
          </a:prstGeom>
        </p:spPr>
      </p:pic>
    </p:spTree>
    <p:extLst>
      <p:ext uri="{BB962C8B-B14F-4D97-AF65-F5344CB8AC3E}">
        <p14:creationId xmlns:p14="http://schemas.microsoft.com/office/powerpoint/2010/main" val="38133629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90800" y="2209800"/>
            <a:ext cx="7010400" cy="2209800"/>
          </a:xfrm>
        </p:spPr>
        <p:txBody>
          <a:bodyPr>
            <a:noAutofit/>
          </a:bodyPr>
          <a:lstStyle/>
          <a:p>
            <a:pPr marL="0" indent="0">
              <a:lnSpc>
                <a:spcPct val="110000"/>
              </a:lnSpc>
              <a:buClr>
                <a:schemeClr val="accent1">
                  <a:lumMod val="60000"/>
                  <a:lumOff val="40000"/>
                </a:schemeClr>
              </a:buClr>
              <a:buNone/>
              <a:defRPr/>
            </a:pPr>
            <a:r>
              <a:rPr lang="en-US" altLang="en-US" sz="2400" dirty="0"/>
              <a:t>To demonstrate that the risk of cardiovascular events in patients treated with sitagliptin in addition to usual care was</a:t>
            </a:r>
            <a:r>
              <a:rPr lang="en-US" altLang="en-US" sz="2400" b="1" dirty="0">
                <a:solidFill>
                  <a:schemeClr val="accent6">
                    <a:lumMod val="75000"/>
                    <a:lumOff val="25000"/>
                  </a:schemeClr>
                </a:solidFill>
              </a:rPr>
              <a:t> </a:t>
            </a:r>
            <a:r>
              <a:rPr lang="en-US" altLang="en-US" sz="2400" b="1" dirty="0">
                <a:solidFill>
                  <a:srgbClr val="DA0030"/>
                </a:solidFill>
              </a:rPr>
              <a:t>non-inferior </a:t>
            </a:r>
            <a:r>
              <a:rPr lang="en-US" altLang="en-US" sz="2400" dirty="0"/>
              <a:t>to that in patients treated without sitagliptin in addition to usual care.</a:t>
            </a:r>
            <a:endParaRPr lang="en-GB" altLang="en-US" sz="2400" dirty="0"/>
          </a:p>
        </p:txBody>
      </p:sp>
      <p:sp>
        <p:nvSpPr>
          <p:cNvPr id="3" name="Title 2"/>
          <p:cNvSpPr>
            <a:spLocks noGrp="1"/>
          </p:cNvSpPr>
          <p:nvPr>
            <p:ph type="title"/>
          </p:nvPr>
        </p:nvSpPr>
        <p:spPr/>
        <p:txBody>
          <a:bodyPr/>
          <a:lstStyle/>
          <a:p>
            <a:pPr>
              <a:defRPr/>
            </a:pPr>
            <a:r>
              <a:rPr lang="en-GB" dirty="0" smtClean="0">
                <a:ea typeface="+mj-ea"/>
              </a:rPr>
              <a:t>Primary Objective</a:t>
            </a:r>
            <a:endParaRPr lang="en-GB" dirty="0">
              <a:ea typeface="+mj-ea"/>
            </a:endParaRPr>
          </a:p>
        </p:txBody>
      </p:sp>
      <p:sp>
        <p:nvSpPr>
          <p:cNvPr id="92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bg1"/>
                </a:solidFill>
                <a:latin typeface="Times New Roman" pitchFamily="18" charset="0"/>
                <a:ea typeface="ＭＳ Ｐゴシック" pitchFamily="34" charset="-128"/>
              </a:defRPr>
            </a:lvl1pPr>
            <a:lvl2pPr marL="742950" indent="-285750" eaLnBrk="0" hangingPunct="0">
              <a:defRPr kumimoji="1" sz="2800">
                <a:solidFill>
                  <a:schemeClr val="bg1"/>
                </a:solidFill>
                <a:latin typeface="Times New Roman" pitchFamily="18" charset="0"/>
                <a:ea typeface="ＭＳ Ｐゴシック" pitchFamily="34" charset="-128"/>
              </a:defRPr>
            </a:lvl2pPr>
            <a:lvl3pPr marL="1143000" indent="-228600" eaLnBrk="0" hangingPunct="0">
              <a:defRPr kumimoji="1" sz="2800">
                <a:solidFill>
                  <a:schemeClr val="bg1"/>
                </a:solidFill>
                <a:latin typeface="Times New Roman" pitchFamily="18" charset="0"/>
                <a:ea typeface="ＭＳ Ｐゴシック" pitchFamily="34" charset="-128"/>
              </a:defRPr>
            </a:lvl3pPr>
            <a:lvl4pPr marL="1600200" indent="-228600" eaLnBrk="0" hangingPunct="0">
              <a:defRPr kumimoji="1" sz="2800">
                <a:solidFill>
                  <a:schemeClr val="bg1"/>
                </a:solidFill>
                <a:latin typeface="Times New Roman" pitchFamily="18" charset="0"/>
                <a:ea typeface="ＭＳ Ｐゴシック" pitchFamily="34" charset="-128"/>
              </a:defRPr>
            </a:lvl4pPr>
            <a:lvl5pPr marL="2057400" indent="-228600" eaLnBrk="0" hangingPunct="0">
              <a:defRPr kumimoji="1" sz="2800">
                <a:solidFill>
                  <a:schemeClr val="bg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bg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bg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bg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bg1"/>
                </a:solidFill>
                <a:latin typeface="Times New Roman" pitchFamily="18" charset="0"/>
                <a:ea typeface="ＭＳ Ｐゴシック" pitchFamily="34" charset="-128"/>
              </a:defRPr>
            </a:lvl9pPr>
          </a:lstStyle>
          <a:p>
            <a:pPr eaLnBrk="1" hangingPunct="1"/>
            <a:fld id="{F5F429E3-CEAB-4F01-97D9-C4F6B69EC275}" type="slidenum">
              <a:rPr kumimoji="0" lang="en-US" altLang="en-US" sz="1000">
                <a:solidFill>
                  <a:srgbClr val="818386"/>
                </a:solidFill>
                <a:latin typeface="Arial" pitchFamily="34" charset="0"/>
              </a:rPr>
              <a:t>40</a:t>
            </a:fld>
            <a:endParaRPr kumimoji="0" lang="en-US" altLang="en-US" sz="1000">
              <a:solidFill>
                <a:srgbClr val="818386"/>
              </a:solidFill>
              <a:latin typeface="Arial" pitchFamily="34" charset="0"/>
            </a:endParaRPr>
          </a:p>
        </p:txBody>
      </p:sp>
      <p:sp>
        <p:nvSpPr>
          <p:cNvPr id="5" name="TextBox 4"/>
          <p:cNvSpPr txBox="1"/>
          <p:nvPr/>
        </p:nvSpPr>
        <p:spPr>
          <a:xfrm>
            <a:off x="1600201" y="6477001"/>
            <a:ext cx="4433265" cy="307777"/>
          </a:xfrm>
          <a:prstGeom prst="rect">
            <a:avLst/>
          </a:prstGeom>
          <a:noFill/>
        </p:spPr>
        <p:txBody>
          <a:bodyPr wrap="none">
            <a:spAutoFit/>
          </a:bodyPr>
          <a:lstStyle/>
          <a:p>
            <a:pPr eaLnBrk="0" hangingPunct="0">
              <a:spcBef>
                <a:spcPct val="50000"/>
              </a:spcBef>
              <a:buFont typeface="Monotype Sorts" pitchFamily="1" charset="2"/>
              <a:buNone/>
              <a:defRPr/>
            </a:pPr>
            <a:r>
              <a:rPr lang="en-US" sz="1400" i="1" dirty="0"/>
              <a:t>Green JB et al. NEJM 2015; DOI: 10.1056/NEJMoa1501352</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1189038"/>
            <a:ext cx="8458200" cy="5059362"/>
          </a:xfrm>
        </p:spPr>
        <p:txBody>
          <a:bodyPr>
            <a:noAutofit/>
          </a:bodyPr>
          <a:lstStyle/>
          <a:p>
            <a:pPr marL="262255" indent="-262255">
              <a:spcAft>
                <a:spcPts val="600"/>
              </a:spcAft>
              <a:buClr>
                <a:schemeClr val="accent1">
                  <a:lumMod val="60000"/>
                  <a:lumOff val="40000"/>
                </a:schemeClr>
              </a:buClr>
              <a:buFont typeface="Arial"/>
              <a:buChar char="•"/>
              <a:defRPr/>
            </a:pPr>
            <a:r>
              <a:rPr lang="en-US" sz="2400" i="1" dirty="0">
                <a:solidFill>
                  <a:schemeClr val="accent3"/>
                </a:solidFill>
              </a:rPr>
              <a:t>For the primary composite cardiovascular outcome</a:t>
            </a:r>
            <a:r>
              <a:rPr lang="en-US" sz="2400" dirty="0"/>
              <a:t> </a:t>
            </a:r>
            <a:br>
              <a:rPr lang="en-US" sz="2400" dirty="0"/>
            </a:br>
            <a:r>
              <a:rPr lang="en-US" sz="2400" dirty="0"/>
              <a:t>(CV death, nonfatal MI, nonfatal stroke, or hospitalization for unstable angina) sitagliptin, compared with placebo, was</a:t>
            </a:r>
            <a:r>
              <a:rPr lang="en-US" sz="2400" i="1" dirty="0">
                <a:solidFill>
                  <a:schemeClr val="tx2"/>
                </a:solidFill>
              </a:rPr>
              <a:t> </a:t>
            </a:r>
            <a:r>
              <a:rPr lang="en-US" sz="2400" i="1" dirty="0">
                <a:solidFill>
                  <a:schemeClr val="accent3"/>
                </a:solidFill>
              </a:rPr>
              <a:t>noninferior, and not superior</a:t>
            </a:r>
            <a:endParaRPr lang="en-US" sz="2400" dirty="0"/>
          </a:p>
          <a:p>
            <a:pPr marL="262255" indent="-262255">
              <a:spcAft>
                <a:spcPts val="600"/>
              </a:spcAft>
              <a:buClr>
                <a:schemeClr val="accent1">
                  <a:lumMod val="60000"/>
                  <a:lumOff val="40000"/>
                </a:schemeClr>
              </a:buClr>
              <a:buFont typeface="Arial"/>
              <a:buChar char="•"/>
              <a:defRPr/>
            </a:pPr>
            <a:r>
              <a:rPr lang="en-US" sz="2400" i="1" dirty="0">
                <a:solidFill>
                  <a:srgbClr val="E56A39"/>
                </a:solidFill>
              </a:rPr>
              <a:t>For the secondary composite</a:t>
            </a:r>
            <a:r>
              <a:rPr lang="en-US" sz="2400" i="1" dirty="0">
                <a:solidFill>
                  <a:schemeClr val="accent3"/>
                </a:solidFill>
              </a:rPr>
              <a:t> cardiovascular outcome</a:t>
            </a:r>
            <a:r>
              <a:rPr lang="en-US" sz="2400" dirty="0"/>
              <a:t> </a:t>
            </a:r>
            <a:br>
              <a:rPr lang="en-US" sz="2400" dirty="0"/>
            </a:br>
            <a:r>
              <a:rPr lang="en-US" sz="2400" dirty="0"/>
              <a:t>(CV death, nonfatal MI, or nonfatal stroke) sitagliptin, compared with placebo,</a:t>
            </a:r>
            <a:r>
              <a:rPr lang="en-US" sz="2400" dirty="0">
                <a:solidFill>
                  <a:srgbClr val="000000"/>
                </a:solidFill>
              </a:rPr>
              <a:t> was</a:t>
            </a:r>
            <a:r>
              <a:rPr lang="en-US" sz="2400" i="1" dirty="0">
                <a:solidFill>
                  <a:schemeClr val="tx2"/>
                </a:solidFill>
              </a:rPr>
              <a:t> </a:t>
            </a:r>
            <a:r>
              <a:rPr lang="en-US" sz="2400" i="1" dirty="0">
                <a:solidFill>
                  <a:srgbClr val="E56A39"/>
                </a:solidFill>
              </a:rPr>
              <a:t>noninferior, and not superior </a:t>
            </a:r>
            <a:endParaRPr lang="en-US" sz="2400" dirty="0"/>
          </a:p>
          <a:p>
            <a:pPr marL="262255" lvl="1" indent="-262255">
              <a:spcBef>
                <a:spcPts val="1100"/>
              </a:spcBef>
              <a:spcAft>
                <a:spcPts val="600"/>
              </a:spcAft>
              <a:buClr>
                <a:schemeClr val="accent1">
                  <a:lumMod val="60000"/>
                  <a:lumOff val="40000"/>
                </a:schemeClr>
              </a:buClr>
              <a:buSzPct val="100000"/>
              <a:buFont typeface="Arial"/>
              <a:buChar char="•"/>
              <a:defRPr/>
            </a:pPr>
            <a:r>
              <a:rPr lang="en-US" dirty="0"/>
              <a:t>The rate of </a:t>
            </a:r>
            <a:r>
              <a:rPr lang="en-US" i="1" dirty="0">
                <a:solidFill>
                  <a:srgbClr val="E56A39"/>
                </a:solidFill>
              </a:rPr>
              <a:t>hospitalization for heart failure</a:t>
            </a:r>
            <a:r>
              <a:rPr lang="en-US" i="1" dirty="0">
                <a:solidFill>
                  <a:schemeClr val="tx2"/>
                </a:solidFill>
              </a:rPr>
              <a:t> </a:t>
            </a:r>
            <a:r>
              <a:rPr lang="en-US" dirty="0"/>
              <a:t>did not differ between sitagliptin and placebo treatment groups</a:t>
            </a:r>
          </a:p>
          <a:p>
            <a:pPr marL="262255" lvl="1" indent="-262255">
              <a:spcBef>
                <a:spcPts val="1100"/>
              </a:spcBef>
              <a:spcAft>
                <a:spcPts val="600"/>
              </a:spcAft>
              <a:buClr>
                <a:schemeClr val="accent1">
                  <a:lumMod val="60000"/>
                  <a:lumOff val="40000"/>
                </a:schemeClr>
              </a:buClr>
              <a:buSzPct val="100000"/>
              <a:buFont typeface="Arial"/>
              <a:buChar char="•"/>
              <a:defRPr/>
            </a:pPr>
            <a:r>
              <a:rPr lang="en-US" dirty="0"/>
              <a:t>The incidence of</a:t>
            </a:r>
            <a:r>
              <a:rPr lang="en-US" dirty="0">
                <a:solidFill>
                  <a:srgbClr val="DA0030"/>
                </a:solidFill>
              </a:rPr>
              <a:t> </a:t>
            </a:r>
            <a:r>
              <a:rPr lang="en-US" i="1" dirty="0">
                <a:solidFill>
                  <a:srgbClr val="E56A39"/>
                </a:solidFill>
              </a:rPr>
              <a:t>severe hypoglycemia </a:t>
            </a:r>
            <a:r>
              <a:rPr lang="en-US" dirty="0"/>
              <a:t>did not differ </a:t>
            </a:r>
            <a:br>
              <a:rPr lang="en-US" dirty="0"/>
            </a:br>
            <a:r>
              <a:rPr lang="en-US" dirty="0"/>
              <a:t>between sitagliptin and placebo treatment groups </a:t>
            </a:r>
            <a:br>
              <a:rPr lang="en-US" dirty="0"/>
            </a:br>
            <a:endParaRPr lang="en-US" dirty="0"/>
          </a:p>
          <a:p>
            <a:pPr marL="177800" lvl="1" indent="-177800">
              <a:spcBef>
                <a:spcPts val="1100"/>
              </a:spcBef>
              <a:spcAft>
                <a:spcPts val="600"/>
              </a:spcAft>
              <a:buClr>
                <a:schemeClr val="accent1">
                  <a:lumMod val="60000"/>
                  <a:lumOff val="40000"/>
                </a:schemeClr>
              </a:buClr>
              <a:buSzPct val="100000"/>
              <a:buFont typeface="Arial"/>
              <a:buChar char="•"/>
              <a:defRPr/>
            </a:pPr>
            <a:endParaRPr lang="en-US" dirty="0"/>
          </a:p>
        </p:txBody>
      </p:sp>
      <p:sp>
        <p:nvSpPr>
          <p:cNvPr id="3" name="Title 2"/>
          <p:cNvSpPr>
            <a:spLocks noGrp="1"/>
          </p:cNvSpPr>
          <p:nvPr>
            <p:ph type="title"/>
          </p:nvPr>
        </p:nvSpPr>
        <p:spPr/>
        <p:txBody>
          <a:bodyPr>
            <a:normAutofit/>
          </a:bodyPr>
          <a:lstStyle/>
          <a:p>
            <a:pPr>
              <a:defRPr/>
            </a:pPr>
            <a:r>
              <a:rPr lang="en-GB" dirty="0" smtClean="0">
                <a:ea typeface="+mj-ea"/>
              </a:rPr>
              <a:t>Summary of Results (1)</a:t>
            </a:r>
            <a:endParaRPr lang="en-GB" dirty="0">
              <a:solidFill>
                <a:srgbClr val="FF0000"/>
              </a:solidFill>
              <a:ea typeface="+mj-ea"/>
            </a:endParaRPr>
          </a:p>
        </p:txBody>
      </p:sp>
      <p:sp>
        <p:nvSpPr>
          <p:cNvPr id="4" name="TextBox 3"/>
          <p:cNvSpPr txBox="1"/>
          <p:nvPr/>
        </p:nvSpPr>
        <p:spPr>
          <a:xfrm>
            <a:off x="1600201" y="6477001"/>
            <a:ext cx="4433265" cy="307777"/>
          </a:xfrm>
          <a:prstGeom prst="rect">
            <a:avLst/>
          </a:prstGeom>
          <a:noFill/>
        </p:spPr>
        <p:txBody>
          <a:bodyPr wrap="none">
            <a:spAutoFit/>
          </a:bodyPr>
          <a:lstStyle/>
          <a:p>
            <a:pPr eaLnBrk="0" hangingPunct="0">
              <a:spcBef>
                <a:spcPct val="50000"/>
              </a:spcBef>
              <a:buFont typeface="Monotype Sorts" pitchFamily="1" charset="2"/>
              <a:buNone/>
              <a:defRPr/>
            </a:pPr>
            <a:r>
              <a:rPr lang="en-US" sz="1400" i="1" dirty="0"/>
              <a:t>Green JB et al. NEJM 2015; DOI: 10.1056/NEJMoa1501352</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p:cNvSpPr>
            <a:spLocks noGrp="1"/>
          </p:cNvSpPr>
          <p:nvPr>
            <p:ph idx="1"/>
          </p:nvPr>
        </p:nvSpPr>
        <p:spPr>
          <a:xfrm>
            <a:off x="1828800" y="1219200"/>
            <a:ext cx="8610600" cy="5181600"/>
          </a:xfrm>
        </p:spPr>
        <p:txBody>
          <a:bodyPr/>
          <a:lstStyle/>
          <a:p>
            <a:pPr marL="262255" indent="-262255">
              <a:spcAft>
                <a:spcPts val="600"/>
              </a:spcAft>
            </a:pPr>
            <a:r>
              <a:rPr lang="en-US" altLang="en-US" sz="2400"/>
              <a:t>TECOS was a </a:t>
            </a:r>
            <a:r>
              <a:rPr lang="en-US" altLang="en-US" sz="2400" i="1">
                <a:solidFill>
                  <a:srgbClr val="D1502A"/>
                </a:solidFill>
              </a:rPr>
              <a:t>cardiovascular safety study</a:t>
            </a:r>
            <a:endParaRPr lang="en-US" altLang="en-US" sz="2400"/>
          </a:p>
          <a:p>
            <a:pPr marL="262255" indent="-262255">
              <a:spcAft>
                <a:spcPts val="600"/>
              </a:spcAft>
            </a:pPr>
            <a:r>
              <a:rPr lang="en-US" altLang="en-US" sz="2400"/>
              <a:t>The study aimed for glycemic equipoise to minimize possible glycemic confounding effects on the outcomes of interest, with the result that there was only </a:t>
            </a:r>
            <a:r>
              <a:rPr lang="en-US" altLang="en-US" sz="2400" i="1">
                <a:solidFill>
                  <a:srgbClr val="D1502A"/>
                </a:solidFill>
              </a:rPr>
              <a:t>a small difference in the HbA</a:t>
            </a:r>
            <a:r>
              <a:rPr lang="en-US" altLang="en-US" sz="2400" i="1" baseline="-25000">
                <a:solidFill>
                  <a:srgbClr val="D1502A"/>
                </a:solidFill>
              </a:rPr>
              <a:t>1c</a:t>
            </a:r>
            <a:r>
              <a:rPr lang="en-US" altLang="en-US" sz="2400" i="1">
                <a:solidFill>
                  <a:srgbClr val="D1502A"/>
                </a:solidFill>
              </a:rPr>
              <a:t> levels</a:t>
            </a:r>
            <a:r>
              <a:rPr lang="en-US" altLang="en-US" sz="2400"/>
              <a:t> between the sitagliptin and placebo groups</a:t>
            </a:r>
          </a:p>
          <a:p>
            <a:pPr marL="262255" indent="-262255">
              <a:spcAft>
                <a:spcPts val="600"/>
              </a:spcAft>
            </a:pPr>
            <a:r>
              <a:rPr lang="en-US" altLang="en-US" sz="2400"/>
              <a:t>The utility of sitagliptin as a glucose-lowering agent was confirmed by the more frequent </a:t>
            </a:r>
            <a:r>
              <a:rPr lang="en-US" altLang="en-US" sz="2400" i="1">
                <a:solidFill>
                  <a:srgbClr val="D1502A"/>
                </a:solidFill>
              </a:rPr>
              <a:t>initiation of insulin therapy</a:t>
            </a:r>
            <a:r>
              <a:rPr lang="en-US" altLang="en-US" sz="2400"/>
              <a:t> and the greater need for</a:t>
            </a:r>
            <a:r>
              <a:rPr lang="en-US" altLang="en-US" sz="2400" i="1">
                <a:solidFill>
                  <a:srgbClr val="D1502A"/>
                </a:solidFill>
              </a:rPr>
              <a:t> additional antihyperglycemic agents</a:t>
            </a:r>
            <a:r>
              <a:rPr lang="en-US" altLang="en-US" sz="2400"/>
              <a:t> in the placebo group compared with the  sitagliptin group</a:t>
            </a:r>
            <a:endParaRPr lang="en-GB" altLang="en-US" sz="2400" i="1">
              <a:solidFill>
                <a:srgbClr val="D1502A"/>
              </a:solidFill>
            </a:endParaRPr>
          </a:p>
        </p:txBody>
      </p:sp>
      <p:sp>
        <p:nvSpPr>
          <p:cNvPr id="3" name="Title 2"/>
          <p:cNvSpPr>
            <a:spLocks noGrp="1"/>
          </p:cNvSpPr>
          <p:nvPr>
            <p:ph type="title"/>
          </p:nvPr>
        </p:nvSpPr>
        <p:spPr/>
        <p:txBody>
          <a:bodyPr>
            <a:normAutofit/>
          </a:bodyPr>
          <a:lstStyle/>
          <a:p>
            <a:pPr>
              <a:defRPr/>
            </a:pPr>
            <a:r>
              <a:rPr lang="en-GB" dirty="0" smtClean="0">
                <a:ea typeface="+mj-ea"/>
              </a:rPr>
              <a:t>Summary of Results (3)</a:t>
            </a:r>
            <a:endParaRPr lang="en-GB" dirty="0">
              <a:solidFill>
                <a:srgbClr val="FF0000"/>
              </a:solidFill>
              <a:ea typeface="+mj-ea"/>
            </a:endParaRPr>
          </a:p>
        </p:txBody>
      </p:sp>
      <p:sp>
        <p:nvSpPr>
          <p:cNvPr id="4" name="TextBox 3"/>
          <p:cNvSpPr txBox="1"/>
          <p:nvPr/>
        </p:nvSpPr>
        <p:spPr>
          <a:xfrm>
            <a:off x="1600201" y="6477001"/>
            <a:ext cx="4433265" cy="307777"/>
          </a:xfrm>
          <a:prstGeom prst="rect">
            <a:avLst/>
          </a:prstGeom>
          <a:noFill/>
        </p:spPr>
        <p:txBody>
          <a:bodyPr wrap="none">
            <a:spAutoFit/>
          </a:bodyPr>
          <a:lstStyle/>
          <a:p>
            <a:pPr eaLnBrk="0" hangingPunct="0">
              <a:spcBef>
                <a:spcPct val="50000"/>
              </a:spcBef>
              <a:buFont typeface="Monotype Sorts" pitchFamily="1" charset="2"/>
              <a:buNone/>
              <a:defRPr/>
            </a:pPr>
            <a:r>
              <a:rPr lang="en-US" sz="1400" i="1" dirty="0"/>
              <a:t>Green JB et al. NEJM 2015; DOI: 10.1056/NEJMoa1501352</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65982" y="212727"/>
            <a:ext cx="10515600" cy="1325563"/>
          </a:xfrm>
        </p:spPr>
        <p:txBody>
          <a:bodyPr/>
          <a:lstStyle/>
          <a:p>
            <a:r>
              <a:rPr lang="en-US" altLang="en-US" dirty="0" err="1" smtClean="0"/>
              <a:t>Sitagliptin</a:t>
            </a:r>
            <a:r>
              <a:rPr lang="en-US" altLang="en-US" dirty="0" smtClean="0"/>
              <a:t> vs Glipizide: Weight Change and Incidence of Hypoglycaemia</a:t>
            </a:r>
            <a:r>
              <a:rPr lang="en-US" altLang="en-US" baseline="30000" dirty="0" smtClean="0"/>
              <a:t>1</a:t>
            </a:r>
          </a:p>
        </p:txBody>
      </p:sp>
      <p:grpSp>
        <p:nvGrpSpPr>
          <p:cNvPr id="56323" name="Group 26"/>
          <p:cNvGrpSpPr/>
          <p:nvPr/>
        </p:nvGrpSpPr>
        <p:grpSpPr bwMode="auto">
          <a:xfrm>
            <a:off x="3689350" y="5405438"/>
            <a:ext cx="147638" cy="495300"/>
            <a:chOff x="2118" y="3159"/>
            <a:chExt cx="93" cy="312"/>
          </a:xfrm>
        </p:grpSpPr>
        <p:sp>
          <p:nvSpPr>
            <p:cNvPr id="56352" name="Line 27"/>
            <p:cNvSpPr>
              <a:spLocks noChangeShapeType="1"/>
            </p:cNvSpPr>
            <p:nvPr/>
          </p:nvSpPr>
          <p:spPr bwMode="auto">
            <a:xfrm>
              <a:off x="2163" y="3159"/>
              <a:ext cx="0" cy="312"/>
            </a:xfrm>
            <a:prstGeom prst="line">
              <a:avLst/>
            </a:prstGeom>
            <a:noFill/>
            <a:ln w="28575">
              <a:solidFill>
                <a:srgbClr val="FFFFFF"/>
              </a:solidFill>
              <a:round/>
            </a:ln>
            <a:extLst>
              <a:ext uri="{909E8E84-426E-40DD-AFC4-6F175D3DCCD1}">
                <a14:hiddenFill xmlns:a14="http://schemas.microsoft.com/office/drawing/2010/main">
                  <a:noFill/>
                </a14:hiddenFill>
              </a:ext>
            </a:extLst>
          </p:spPr>
          <p:txBody>
            <a:bodyPr/>
            <a:lstStyle/>
            <a:p>
              <a:endParaRPr lang="en-GB"/>
            </a:p>
          </p:txBody>
        </p:sp>
        <p:sp>
          <p:nvSpPr>
            <p:cNvPr id="56353" name="Line 28"/>
            <p:cNvSpPr>
              <a:spLocks noChangeShapeType="1"/>
            </p:cNvSpPr>
            <p:nvPr/>
          </p:nvSpPr>
          <p:spPr bwMode="auto">
            <a:xfrm>
              <a:off x="2118" y="3469"/>
              <a:ext cx="93" cy="0"/>
            </a:xfrm>
            <a:prstGeom prst="line">
              <a:avLst/>
            </a:prstGeom>
            <a:noFill/>
            <a:ln w="28575">
              <a:solidFill>
                <a:srgbClr val="FFFFFF"/>
              </a:solidFill>
              <a:round/>
            </a:ln>
            <a:extLst>
              <a:ext uri="{909E8E84-426E-40DD-AFC4-6F175D3DCCD1}">
                <a14:hiddenFill xmlns:a14="http://schemas.microsoft.com/office/drawing/2010/main">
                  <a:noFill/>
                </a14:hiddenFill>
              </a:ext>
            </a:extLst>
          </p:spPr>
          <p:txBody>
            <a:bodyPr/>
            <a:lstStyle/>
            <a:p>
              <a:endParaRPr lang="en-GB"/>
            </a:p>
          </p:txBody>
        </p:sp>
      </p:grpSp>
      <p:grpSp>
        <p:nvGrpSpPr>
          <p:cNvPr id="56324" name="Group 29"/>
          <p:cNvGrpSpPr/>
          <p:nvPr/>
        </p:nvGrpSpPr>
        <p:grpSpPr bwMode="auto">
          <a:xfrm>
            <a:off x="4984750" y="3516314"/>
            <a:ext cx="147638" cy="473075"/>
            <a:chOff x="3703" y="1833"/>
            <a:chExt cx="93" cy="298"/>
          </a:xfrm>
        </p:grpSpPr>
        <p:sp>
          <p:nvSpPr>
            <p:cNvPr id="56350" name="Line 30"/>
            <p:cNvSpPr>
              <a:spLocks noChangeShapeType="1"/>
            </p:cNvSpPr>
            <p:nvPr/>
          </p:nvSpPr>
          <p:spPr bwMode="auto">
            <a:xfrm>
              <a:off x="3752" y="1833"/>
              <a:ext cx="0" cy="298"/>
            </a:xfrm>
            <a:prstGeom prst="line">
              <a:avLst/>
            </a:prstGeom>
            <a:noFill/>
            <a:ln w="28575">
              <a:solidFill>
                <a:srgbClr val="FFFFFF"/>
              </a:solidFill>
              <a:round/>
            </a:ln>
            <a:extLst>
              <a:ext uri="{909E8E84-426E-40DD-AFC4-6F175D3DCCD1}">
                <a14:hiddenFill xmlns:a14="http://schemas.microsoft.com/office/drawing/2010/main">
                  <a:noFill/>
                </a14:hiddenFill>
              </a:ext>
            </a:extLst>
          </p:spPr>
          <p:txBody>
            <a:bodyPr/>
            <a:lstStyle/>
            <a:p>
              <a:endParaRPr lang="en-GB"/>
            </a:p>
          </p:txBody>
        </p:sp>
        <p:sp>
          <p:nvSpPr>
            <p:cNvPr id="56351" name="Line 31"/>
            <p:cNvSpPr>
              <a:spLocks noChangeShapeType="1"/>
            </p:cNvSpPr>
            <p:nvPr/>
          </p:nvSpPr>
          <p:spPr bwMode="auto">
            <a:xfrm>
              <a:off x="3703" y="1836"/>
              <a:ext cx="93" cy="0"/>
            </a:xfrm>
            <a:prstGeom prst="line">
              <a:avLst/>
            </a:prstGeom>
            <a:noFill/>
            <a:ln w="28575">
              <a:solidFill>
                <a:srgbClr val="FFFFFF"/>
              </a:solidFill>
              <a:round/>
            </a:ln>
            <a:extLst>
              <a:ext uri="{909E8E84-426E-40DD-AFC4-6F175D3DCCD1}">
                <a14:hiddenFill xmlns:a14="http://schemas.microsoft.com/office/drawing/2010/main">
                  <a:noFill/>
                </a14:hiddenFill>
              </a:ext>
            </a:extLst>
          </p:spPr>
          <p:txBody>
            <a:bodyPr/>
            <a:lstStyle/>
            <a:p>
              <a:endParaRPr lang="en-GB"/>
            </a:p>
          </p:txBody>
        </p:sp>
      </p:grpSp>
      <p:sp>
        <p:nvSpPr>
          <p:cNvPr id="56325" name="Text Box 3"/>
          <p:cNvSpPr txBox="1">
            <a:spLocks noChangeArrowheads="1"/>
          </p:cNvSpPr>
          <p:nvPr/>
        </p:nvSpPr>
        <p:spPr bwMode="auto">
          <a:xfrm rot="-5400000">
            <a:off x="4968875" y="3531058"/>
            <a:ext cx="3200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495">
              <a:spcBef>
                <a:spcPct val="25000"/>
              </a:spcBef>
              <a:buClr>
                <a:schemeClr val="tx2"/>
              </a:buClr>
              <a:buFont typeface="Wingdings" pitchFamily="2" charset="2"/>
              <a:buChar char="§"/>
              <a:defRPr sz="2000">
                <a:solidFill>
                  <a:schemeClr val="tx1"/>
                </a:solidFill>
                <a:latin typeface="Arial" pitchFamily="34" charset="0"/>
              </a:defRPr>
            </a:lvl1pPr>
            <a:lvl2pPr marL="742950" indent="-285750" defTabSz="912495">
              <a:spcBef>
                <a:spcPct val="25000"/>
              </a:spcBef>
              <a:buClr>
                <a:schemeClr val="tx2"/>
              </a:buClr>
              <a:buFont typeface="Arial" pitchFamily="34" charset="0"/>
              <a:buChar char="–"/>
              <a:defRPr>
                <a:solidFill>
                  <a:schemeClr val="tx1"/>
                </a:solidFill>
                <a:latin typeface="Arial" pitchFamily="34" charset="0"/>
              </a:defRPr>
            </a:lvl2pPr>
            <a:lvl3pPr marL="1143000" indent="-228600" defTabSz="912495">
              <a:spcBef>
                <a:spcPct val="25000"/>
              </a:spcBef>
              <a:buClr>
                <a:schemeClr val="tx2"/>
              </a:buClr>
              <a:buChar char="•"/>
              <a:defRPr>
                <a:solidFill>
                  <a:schemeClr val="tx1"/>
                </a:solidFill>
                <a:latin typeface="Arial" pitchFamily="34" charset="0"/>
              </a:defRPr>
            </a:lvl3pPr>
            <a:lvl4pPr marL="1600200" indent="-228600" defTabSz="912495">
              <a:spcBef>
                <a:spcPct val="25000"/>
              </a:spcBef>
              <a:buClr>
                <a:schemeClr val="tx2"/>
              </a:buClr>
              <a:buChar char="–"/>
              <a:defRPr sz="1600">
                <a:solidFill>
                  <a:schemeClr val="tx1"/>
                </a:solidFill>
                <a:latin typeface="Arial" pitchFamily="34" charset="0"/>
              </a:defRPr>
            </a:lvl4pPr>
            <a:lvl5pPr marL="2057400" indent="-228600" defTabSz="912495">
              <a:spcBef>
                <a:spcPct val="25000"/>
              </a:spcBef>
              <a:buClr>
                <a:schemeClr val="tx2"/>
              </a:buClr>
              <a:buChar char="»"/>
              <a:defRPr sz="1600">
                <a:solidFill>
                  <a:schemeClr val="tx1"/>
                </a:solidFill>
                <a:latin typeface="Arial" pitchFamily="34" charset="0"/>
              </a:defRPr>
            </a:lvl5pPr>
            <a:lvl6pPr marL="25146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6pPr>
            <a:lvl7pPr marL="29718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7pPr>
            <a:lvl8pPr marL="34290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8pPr>
            <a:lvl9pPr marL="38862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9pPr>
          </a:lstStyle>
          <a:p>
            <a:pPr>
              <a:spcBef>
                <a:spcPct val="50000"/>
              </a:spcBef>
              <a:buClrTx/>
              <a:buFontTx/>
              <a:buNone/>
            </a:pPr>
            <a:r>
              <a:rPr lang="en-US" altLang="en-US" sz="1400" b="1">
                <a:solidFill>
                  <a:srgbClr val="FFFFFF"/>
                </a:solidFill>
                <a:ea typeface="ＭＳ Ｐゴシック" pitchFamily="34" charset="-128"/>
                <a:cs typeface="Arial" pitchFamily="34" charset="0"/>
              </a:rPr>
              <a:t>Patients With </a:t>
            </a:r>
            <a:br>
              <a:rPr lang="en-US" altLang="en-US" sz="1400" b="1">
                <a:solidFill>
                  <a:srgbClr val="FFFFFF"/>
                </a:solidFill>
                <a:ea typeface="ＭＳ Ｐゴシック" pitchFamily="34" charset="-128"/>
                <a:cs typeface="Arial" pitchFamily="34" charset="0"/>
              </a:rPr>
            </a:br>
            <a:r>
              <a:rPr lang="en-US" altLang="en-US" sz="1400" b="1">
                <a:solidFill>
                  <a:srgbClr val="FFFFFF"/>
                </a:solidFill>
                <a:ea typeface="ＭＳ Ｐゴシック" pitchFamily="34" charset="-128"/>
                <a:cs typeface="Arial" pitchFamily="34" charset="0"/>
              </a:rPr>
              <a:t>at Least 1 Episode, %</a:t>
            </a:r>
          </a:p>
        </p:txBody>
      </p:sp>
      <p:sp>
        <p:nvSpPr>
          <p:cNvPr id="56326" name="Text Box 4"/>
          <p:cNvSpPr txBox="1">
            <a:spLocks noChangeArrowheads="1"/>
          </p:cNvSpPr>
          <p:nvPr/>
        </p:nvSpPr>
        <p:spPr bwMode="auto">
          <a:xfrm>
            <a:off x="1811339" y="1416050"/>
            <a:ext cx="86248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495">
              <a:spcBef>
                <a:spcPct val="25000"/>
              </a:spcBef>
              <a:buClr>
                <a:schemeClr val="tx2"/>
              </a:buClr>
              <a:buFont typeface="Wingdings" pitchFamily="2" charset="2"/>
              <a:buChar char="§"/>
              <a:defRPr sz="2000">
                <a:solidFill>
                  <a:schemeClr val="tx1"/>
                </a:solidFill>
                <a:latin typeface="Arial" pitchFamily="34" charset="0"/>
              </a:defRPr>
            </a:lvl1pPr>
            <a:lvl2pPr marL="742950" indent="-285750" defTabSz="912495">
              <a:spcBef>
                <a:spcPct val="25000"/>
              </a:spcBef>
              <a:buClr>
                <a:schemeClr val="tx2"/>
              </a:buClr>
              <a:buFont typeface="Arial" pitchFamily="34" charset="0"/>
              <a:buChar char="–"/>
              <a:defRPr>
                <a:solidFill>
                  <a:schemeClr val="tx1"/>
                </a:solidFill>
                <a:latin typeface="Arial" pitchFamily="34" charset="0"/>
              </a:defRPr>
            </a:lvl2pPr>
            <a:lvl3pPr marL="1143000" indent="-228600" defTabSz="912495">
              <a:spcBef>
                <a:spcPct val="25000"/>
              </a:spcBef>
              <a:buClr>
                <a:schemeClr val="tx2"/>
              </a:buClr>
              <a:buChar char="•"/>
              <a:defRPr>
                <a:solidFill>
                  <a:schemeClr val="tx1"/>
                </a:solidFill>
                <a:latin typeface="Arial" pitchFamily="34" charset="0"/>
              </a:defRPr>
            </a:lvl3pPr>
            <a:lvl4pPr marL="1600200" indent="-228600" defTabSz="912495">
              <a:spcBef>
                <a:spcPct val="25000"/>
              </a:spcBef>
              <a:buClr>
                <a:schemeClr val="tx2"/>
              </a:buClr>
              <a:buChar char="–"/>
              <a:defRPr sz="1600">
                <a:solidFill>
                  <a:schemeClr val="tx1"/>
                </a:solidFill>
                <a:latin typeface="Arial" pitchFamily="34" charset="0"/>
              </a:defRPr>
            </a:lvl4pPr>
            <a:lvl5pPr marL="2057400" indent="-228600" defTabSz="912495">
              <a:spcBef>
                <a:spcPct val="25000"/>
              </a:spcBef>
              <a:buClr>
                <a:schemeClr val="tx2"/>
              </a:buClr>
              <a:buChar char="»"/>
              <a:defRPr sz="1600">
                <a:solidFill>
                  <a:schemeClr val="tx1"/>
                </a:solidFill>
                <a:latin typeface="Arial" pitchFamily="34" charset="0"/>
              </a:defRPr>
            </a:lvl5pPr>
            <a:lvl6pPr marL="25146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6pPr>
            <a:lvl7pPr marL="29718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7pPr>
            <a:lvl8pPr marL="34290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8pPr>
            <a:lvl9pPr marL="38862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9pPr>
          </a:lstStyle>
          <a:p>
            <a:pPr>
              <a:spcBef>
                <a:spcPct val="0"/>
              </a:spcBef>
              <a:buClrTx/>
              <a:buFontTx/>
              <a:buNone/>
            </a:pPr>
            <a:r>
              <a:rPr lang="en-US" altLang="en-US" sz="1800" b="1">
                <a:solidFill>
                  <a:srgbClr val="FFFFFF"/>
                </a:solidFill>
                <a:ea typeface="ＭＳ Ｐゴシック" pitchFamily="34" charset="-128"/>
                <a:cs typeface="Arial" pitchFamily="34" charset="0"/>
              </a:rPr>
              <a:t>APaT Population</a:t>
            </a:r>
            <a:br>
              <a:rPr lang="en-US" altLang="en-US" sz="1800" b="1">
                <a:solidFill>
                  <a:srgbClr val="FFFFFF"/>
                </a:solidFill>
                <a:ea typeface="ＭＳ Ｐゴシック" pitchFamily="34" charset="-128"/>
                <a:cs typeface="Arial" pitchFamily="34" charset="0"/>
              </a:rPr>
            </a:br>
            <a:r>
              <a:rPr lang="en-US" altLang="en-US" sz="1800" b="1">
                <a:solidFill>
                  <a:srgbClr val="FFFFFF"/>
                </a:solidFill>
                <a:ea typeface="ＭＳ Ｐゴシック" pitchFamily="34" charset="-128"/>
                <a:cs typeface="Arial" pitchFamily="34" charset="0"/>
              </a:rPr>
              <a:t>(Patients Inadequately Controlled on Metformin)</a:t>
            </a:r>
          </a:p>
        </p:txBody>
      </p:sp>
      <p:grpSp>
        <p:nvGrpSpPr>
          <p:cNvPr id="56327" name="Group 5"/>
          <p:cNvGrpSpPr/>
          <p:nvPr/>
        </p:nvGrpSpPr>
        <p:grpSpPr bwMode="auto">
          <a:xfrm>
            <a:off x="4572000" y="5562600"/>
            <a:ext cx="2262188" cy="636588"/>
            <a:chOff x="4715" y="2143"/>
            <a:chExt cx="1425" cy="401"/>
          </a:xfrm>
        </p:grpSpPr>
        <p:grpSp>
          <p:nvGrpSpPr>
            <p:cNvPr id="56344" name="Group 6"/>
            <p:cNvGrpSpPr/>
            <p:nvPr/>
          </p:nvGrpSpPr>
          <p:grpSpPr bwMode="auto">
            <a:xfrm>
              <a:off x="4715" y="2143"/>
              <a:ext cx="1425" cy="192"/>
              <a:chOff x="4715" y="2143"/>
              <a:chExt cx="1425" cy="192"/>
            </a:xfrm>
          </p:grpSpPr>
          <p:sp>
            <p:nvSpPr>
              <p:cNvPr id="56348" name="Rectangle 7"/>
              <p:cNvSpPr>
                <a:spLocks noChangeArrowheads="1"/>
              </p:cNvSpPr>
              <p:nvPr/>
            </p:nvSpPr>
            <p:spPr bwMode="auto">
              <a:xfrm>
                <a:off x="4715" y="2168"/>
                <a:ext cx="118" cy="118"/>
              </a:xfrm>
              <a:prstGeom prst="rect">
                <a:avLst/>
              </a:prstGeom>
              <a:solidFill>
                <a:srgbClr val="FFFF00"/>
              </a:solidFill>
              <a:ln w="9525">
                <a:solidFill>
                  <a:schemeClr val="tx1"/>
                </a:solidFill>
                <a:miter lim="800000"/>
              </a:ln>
            </p:spPr>
            <p:txBody>
              <a:bodyPr wrap="none" anchor="ctr"/>
              <a:lstStyle>
                <a:lvl1pPr defTabSz="912495">
                  <a:spcBef>
                    <a:spcPct val="25000"/>
                  </a:spcBef>
                  <a:buClr>
                    <a:schemeClr val="tx2"/>
                  </a:buClr>
                  <a:buFont typeface="Wingdings" pitchFamily="2" charset="2"/>
                  <a:buChar char="§"/>
                  <a:defRPr sz="2000">
                    <a:solidFill>
                      <a:schemeClr val="tx1"/>
                    </a:solidFill>
                    <a:latin typeface="Arial" pitchFamily="34" charset="0"/>
                  </a:defRPr>
                </a:lvl1pPr>
                <a:lvl2pPr marL="742950" indent="-285750" defTabSz="912495">
                  <a:spcBef>
                    <a:spcPct val="25000"/>
                  </a:spcBef>
                  <a:buClr>
                    <a:schemeClr val="tx2"/>
                  </a:buClr>
                  <a:buFont typeface="Arial" pitchFamily="34" charset="0"/>
                  <a:buChar char="–"/>
                  <a:defRPr>
                    <a:solidFill>
                      <a:schemeClr val="tx1"/>
                    </a:solidFill>
                    <a:latin typeface="Arial" pitchFamily="34" charset="0"/>
                  </a:defRPr>
                </a:lvl2pPr>
                <a:lvl3pPr marL="1143000" indent="-228600" defTabSz="912495">
                  <a:spcBef>
                    <a:spcPct val="25000"/>
                  </a:spcBef>
                  <a:buClr>
                    <a:schemeClr val="tx2"/>
                  </a:buClr>
                  <a:buChar char="•"/>
                  <a:defRPr>
                    <a:solidFill>
                      <a:schemeClr val="tx1"/>
                    </a:solidFill>
                    <a:latin typeface="Arial" pitchFamily="34" charset="0"/>
                  </a:defRPr>
                </a:lvl3pPr>
                <a:lvl4pPr marL="1600200" indent="-228600" defTabSz="912495">
                  <a:spcBef>
                    <a:spcPct val="25000"/>
                  </a:spcBef>
                  <a:buClr>
                    <a:schemeClr val="tx2"/>
                  </a:buClr>
                  <a:buChar char="–"/>
                  <a:defRPr sz="1600">
                    <a:solidFill>
                      <a:schemeClr val="tx1"/>
                    </a:solidFill>
                    <a:latin typeface="Arial" pitchFamily="34" charset="0"/>
                  </a:defRPr>
                </a:lvl4pPr>
                <a:lvl5pPr marL="2057400" indent="-228600" defTabSz="912495">
                  <a:spcBef>
                    <a:spcPct val="25000"/>
                  </a:spcBef>
                  <a:buClr>
                    <a:schemeClr val="tx2"/>
                  </a:buClr>
                  <a:buChar char="»"/>
                  <a:defRPr sz="1600">
                    <a:solidFill>
                      <a:schemeClr val="tx1"/>
                    </a:solidFill>
                    <a:latin typeface="Arial" pitchFamily="34" charset="0"/>
                  </a:defRPr>
                </a:lvl5pPr>
                <a:lvl6pPr marL="25146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6pPr>
                <a:lvl7pPr marL="29718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7pPr>
                <a:lvl8pPr marL="34290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8pPr>
                <a:lvl9pPr marL="38862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9pPr>
              </a:lstStyle>
              <a:p>
                <a:pPr eaLnBrk="1" hangingPunct="1">
                  <a:spcBef>
                    <a:spcPct val="0"/>
                  </a:spcBef>
                  <a:buClrTx/>
                  <a:buFontTx/>
                  <a:buNone/>
                </a:pPr>
                <a:endParaRPr lang="da-DK" altLang="en-US" sz="1800">
                  <a:solidFill>
                    <a:srgbClr val="FFFFFF"/>
                  </a:solidFill>
                  <a:cs typeface="Arial" pitchFamily="34" charset="0"/>
                </a:endParaRPr>
              </a:p>
            </p:txBody>
          </p:sp>
          <p:sp>
            <p:nvSpPr>
              <p:cNvPr id="56349" name="Text Box 8"/>
              <p:cNvSpPr txBox="1">
                <a:spLocks noChangeArrowheads="1"/>
              </p:cNvSpPr>
              <p:nvPr/>
            </p:nvSpPr>
            <p:spPr bwMode="auto">
              <a:xfrm>
                <a:off x="4811" y="2143"/>
                <a:ext cx="132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495">
                  <a:spcBef>
                    <a:spcPct val="25000"/>
                  </a:spcBef>
                  <a:buClr>
                    <a:schemeClr val="tx2"/>
                  </a:buClr>
                  <a:buFont typeface="Wingdings" pitchFamily="2" charset="2"/>
                  <a:buChar char="§"/>
                  <a:defRPr sz="2000">
                    <a:solidFill>
                      <a:schemeClr val="tx1"/>
                    </a:solidFill>
                    <a:latin typeface="Arial" pitchFamily="34" charset="0"/>
                  </a:defRPr>
                </a:lvl1pPr>
                <a:lvl2pPr marL="742950" indent="-285750" defTabSz="912495">
                  <a:spcBef>
                    <a:spcPct val="25000"/>
                  </a:spcBef>
                  <a:buClr>
                    <a:schemeClr val="tx2"/>
                  </a:buClr>
                  <a:buFont typeface="Arial" pitchFamily="34" charset="0"/>
                  <a:buChar char="–"/>
                  <a:defRPr>
                    <a:solidFill>
                      <a:schemeClr val="tx1"/>
                    </a:solidFill>
                    <a:latin typeface="Arial" pitchFamily="34" charset="0"/>
                  </a:defRPr>
                </a:lvl2pPr>
                <a:lvl3pPr marL="1143000" indent="-228600" defTabSz="912495">
                  <a:spcBef>
                    <a:spcPct val="25000"/>
                  </a:spcBef>
                  <a:buClr>
                    <a:schemeClr val="tx2"/>
                  </a:buClr>
                  <a:buChar char="•"/>
                  <a:defRPr>
                    <a:solidFill>
                      <a:schemeClr val="tx1"/>
                    </a:solidFill>
                    <a:latin typeface="Arial" pitchFamily="34" charset="0"/>
                  </a:defRPr>
                </a:lvl3pPr>
                <a:lvl4pPr marL="1600200" indent="-228600" defTabSz="912495">
                  <a:spcBef>
                    <a:spcPct val="25000"/>
                  </a:spcBef>
                  <a:buClr>
                    <a:schemeClr val="tx2"/>
                  </a:buClr>
                  <a:buChar char="–"/>
                  <a:defRPr sz="1600">
                    <a:solidFill>
                      <a:schemeClr val="tx1"/>
                    </a:solidFill>
                    <a:latin typeface="Arial" pitchFamily="34" charset="0"/>
                  </a:defRPr>
                </a:lvl4pPr>
                <a:lvl5pPr marL="2057400" indent="-228600" defTabSz="912495">
                  <a:spcBef>
                    <a:spcPct val="25000"/>
                  </a:spcBef>
                  <a:buClr>
                    <a:schemeClr val="tx2"/>
                  </a:buClr>
                  <a:buChar char="»"/>
                  <a:defRPr sz="1600">
                    <a:solidFill>
                      <a:schemeClr val="tx1"/>
                    </a:solidFill>
                    <a:latin typeface="Arial" pitchFamily="34" charset="0"/>
                  </a:defRPr>
                </a:lvl5pPr>
                <a:lvl6pPr marL="25146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6pPr>
                <a:lvl7pPr marL="29718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7pPr>
                <a:lvl8pPr marL="34290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8pPr>
                <a:lvl9pPr marL="38862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9pPr>
              </a:lstStyle>
              <a:p>
                <a:pPr>
                  <a:spcBef>
                    <a:spcPct val="0"/>
                  </a:spcBef>
                  <a:buClrTx/>
                  <a:buFontTx/>
                  <a:buNone/>
                </a:pPr>
                <a:r>
                  <a:rPr lang="en-US" altLang="en-US" sz="1400" b="1">
                    <a:solidFill>
                      <a:srgbClr val="FFFFFF"/>
                    </a:solidFill>
                    <a:ea typeface="ＭＳ Ｐゴシック" pitchFamily="34" charset="-128"/>
                    <a:cs typeface="Arial" pitchFamily="34" charset="0"/>
                  </a:rPr>
                  <a:t>Sitagliptin + metformin</a:t>
                </a:r>
              </a:p>
            </p:txBody>
          </p:sp>
        </p:grpSp>
        <p:grpSp>
          <p:nvGrpSpPr>
            <p:cNvPr id="56345" name="Group 9"/>
            <p:cNvGrpSpPr/>
            <p:nvPr/>
          </p:nvGrpSpPr>
          <p:grpSpPr bwMode="auto">
            <a:xfrm>
              <a:off x="4715" y="2352"/>
              <a:ext cx="1352" cy="192"/>
              <a:chOff x="4715" y="2352"/>
              <a:chExt cx="1352" cy="192"/>
            </a:xfrm>
          </p:grpSpPr>
          <p:sp>
            <p:nvSpPr>
              <p:cNvPr id="56346" name="Rectangle 10"/>
              <p:cNvSpPr>
                <a:spLocks noChangeArrowheads="1"/>
              </p:cNvSpPr>
              <p:nvPr/>
            </p:nvSpPr>
            <p:spPr bwMode="auto">
              <a:xfrm>
                <a:off x="4715" y="2377"/>
                <a:ext cx="118" cy="118"/>
              </a:xfrm>
              <a:prstGeom prst="rect">
                <a:avLst/>
              </a:prstGeom>
              <a:solidFill>
                <a:srgbClr val="CC99FF"/>
              </a:solidFill>
              <a:ln w="9525">
                <a:solidFill>
                  <a:schemeClr val="tx1"/>
                </a:solidFill>
                <a:miter lim="800000"/>
              </a:ln>
            </p:spPr>
            <p:txBody>
              <a:bodyPr wrap="none" anchor="ctr"/>
              <a:lstStyle>
                <a:lvl1pPr defTabSz="912495">
                  <a:spcBef>
                    <a:spcPct val="25000"/>
                  </a:spcBef>
                  <a:buClr>
                    <a:schemeClr val="tx2"/>
                  </a:buClr>
                  <a:buFont typeface="Wingdings" pitchFamily="2" charset="2"/>
                  <a:buChar char="§"/>
                  <a:defRPr sz="2000">
                    <a:solidFill>
                      <a:schemeClr val="tx1"/>
                    </a:solidFill>
                    <a:latin typeface="Arial" pitchFamily="34" charset="0"/>
                  </a:defRPr>
                </a:lvl1pPr>
                <a:lvl2pPr marL="742950" indent="-285750" defTabSz="912495">
                  <a:spcBef>
                    <a:spcPct val="25000"/>
                  </a:spcBef>
                  <a:buClr>
                    <a:schemeClr val="tx2"/>
                  </a:buClr>
                  <a:buFont typeface="Arial" pitchFamily="34" charset="0"/>
                  <a:buChar char="–"/>
                  <a:defRPr>
                    <a:solidFill>
                      <a:schemeClr val="tx1"/>
                    </a:solidFill>
                    <a:latin typeface="Arial" pitchFamily="34" charset="0"/>
                  </a:defRPr>
                </a:lvl2pPr>
                <a:lvl3pPr marL="1143000" indent="-228600" defTabSz="912495">
                  <a:spcBef>
                    <a:spcPct val="25000"/>
                  </a:spcBef>
                  <a:buClr>
                    <a:schemeClr val="tx2"/>
                  </a:buClr>
                  <a:buChar char="•"/>
                  <a:defRPr>
                    <a:solidFill>
                      <a:schemeClr val="tx1"/>
                    </a:solidFill>
                    <a:latin typeface="Arial" pitchFamily="34" charset="0"/>
                  </a:defRPr>
                </a:lvl3pPr>
                <a:lvl4pPr marL="1600200" indent="-228600" defTabSz="912495">
                  <a:spcBef>
                    <a:spcPct val="25000"/>
                  </a:spcBef>
                  <a:buClr>
                    <a:schemeClr val="tx2"/>
                  </a:buClr>
                  <a:buChar char="–"/>
                  <a:defRPr sz="1600">
                    <a:solidFill>
                      <a:schemeClr val="tx1"/>
                    </a:solidFill>
                    <a:latin typeface="Arial" pitchFamily="34" charset="0"/>
                  </a:defRPr>
                </a:lvl4pPr>
                <a:lvl5pPr marL="2057400" indent="-228600" defTabSz="912495">
                  <a:spcBef>
                    <a:spcPct val="25000"/>
                  </a:spcBef>
                  <a:buClr>
                    <a:schemeClr val="tx2"/>
                  </a:buClr>
                  <a:buChar char="»"/>
                  <a:defRPr sz="1600">
                    <a:solidFill>
                      <a:schemeClr val="tx1"/>
                    </a:solidFill>
                    <a:latin typeface="Arial" pitchFamily="34" charset="0"/>
                  </a:defRPr>
                </a:lvl5pPr>
                <a:lvl6pPr marL="25146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6pPr>
                <a:lvl7pPr marL="29718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7pPr>
                <a:lvl8pPr marL="34290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8pPr>
                <a:lvl9pPr marL="38862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9pPr>
              </a:lstStyle>
              <a:p>
                <a:pPr eaLnBrk="1" hangingPunct="1">
                  <a:spcBef>
                    <a:spcPct val="0"/>
                  </a:spcBef>
                  <a:buClrTx/>
                  <a:buFontTx/>
                  <a:buNone/>
                </a:pPr>
                <a:endParaRPr lang="da-DK" altLang="en-US" sz="1800">
                  <a:solidFill>
                    <a:srgbClr val="FFFFFF"/>
                  </a:solidFill>
                  <a:cs typeface="Arial" pitchFamily="34" charset="0"/>
                </a:endParaRPr>
              </a:p>
            </p:txBody>
          </p:sp>
          <p:sp>
            <p:nvSpPr>
              <p:cNvPr id="56347" name="Text Box 11"/>
              <p:cNvSpPr txBox="1">
                <a:spLocks noChangeArrowheads="1"/>
              </p:cNvSpPr>
              <p:nvPr/>
            </p:nvSpPr>
            <p:spPr bwMode="auto">
              <a:xfrm>
                <a:off x="4812" y="2352"/>
                <a:ext cx="125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495">
                  <a:spcBef>
                    <a:spcPct val="25000"/>
                  </a:spcBef>
                  <a:buClr>
                    <a:schemeClr val="tx2"/>
                  </a:buClr>
                  <a:buFont typeface="Wingdings" pitchFamily="2" charset="2"/>
                  <a:buChar char="§"/>
                  <a:defRPr sz="2000">
                    <a:solidFill>
                      <a:schemeClr val="tx1"/>
                    </a:solidFill>
                    <a:latin typeface="Arial" pitchFamily="34" charset="0"/>
                  </a:defRPr>
                </a:lvl1pPr>
                <a:lvl2pPr marL="742950" indent="-285750" defTabSz="912495">
                  <a:spcBef>
                    <a:spcPct val="25000"/>
                  </a:spcBef>
                  <a:buClr>
                    <a:schemeClr val="tx2"/>
                  </a:buClr>
                  <a:buFont typeface="Arial" pitchFamily="34" charset="0"/>
                  <a:buChar char="–"/>
                  <a:defRPr>
                    <a:solidFill>
                      <a:schemeClr val="tx1"/>
                    </a:solidFill>
                    <a:latin typeface="Arial" pitchFamily="34" charset="0"/>
                  </a:defRPr>
                </a:lvl2pPr>
                <a:lvl3pPr marL="1143000" indent="-228600" defTabSz="912495">
                  <a:spcBef>
                    <a:spcPct val="25000"/>
                  </a:spcBef>
                  <a:buClr>
                    <a:schemeClr val="tx2"/>
                  </a:buClr>
                  <a:buChar char="•"/>
                  <a:defRPr>
                    <a:solidFill>
                      <a:schemeClr val="tx1"/>
                    </a:solidFill>
                    <a:latin typeface="Arial" pitchFamily="34" charset="0"/>
                  </a:defRPr>
                </a:lvl3pPr>
                <a:lvl4pPr marL="1600200" indent="-228600" defTabSz="912495">
                  <a:spcBef>
                    <a:spcPct val="25000"/>
                  </a:spcBef>
                  <a:buClr>
                    <a:schemeClr val="tx2"/>
                  </a:buClr>
                  <a:buChar char="–"/>
                  <a:defRPr sz="1600">
                    <a:solidFill>
                      <a:schemeClr val="tx1"/>
                    </a:solidFill>
                    <a:latin typeface="Arial" pitchFamily="34" charset="0"/>
                  </a:defRPr>
                </a:lvl4pPr>
                <a:lvl5pPr marL="2057400" indent="-228600" defTabSz="912495">
                  <a:spcBef>
                    <a:spcPct val="25000"/>
                  </a:spcBef>
                  <a:buClr>
                    <a:schemeClr val="tx2"/>
                  </a:buClr>
                  <a:buChar char="»"/>
                  <a:defRPr sz="1600">
                    <a:solidFill>
                      <a:schemeClr val="tx1"/>
                    </a:solidFill>
                    <a:latin typeface="Arial" pitchFamily="34" charset="0"/>
                  </a:defRPr>
                </a:lvl5pPr>
                <a:lvl6pPr marL="25146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6pPr>
                <a:lvl7pPr marL="29718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7pPr>
                <a:lvl8pPr marL="34290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8pPr>
                <a:lvl9pPr marL="38862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9pPr>
              </a:lstStyle>
              <a:p>
                <a:pPr>
                  <a:spcBef>
                    <a:spcPct val="0"/>
                  </a:spcBef>
                  <a:buClrTx/>
                  <a:buFontTx/>
                  <a:buNone/>
                </a:pPr>
                <a:r>
                  <a:rPr lang="en-US" altLang="en-US" sz="1400" b="1">
                    <a:solidFill>
                      <a:srgbClr val="FFFFFF"/>
                    </a:solidFill>
                    <a:ea typeface="ＭＳ Ｐゴシック" pitchFamily="34" charset="-128"/>
                    <a:cs typeface="Arial" pitchFamily="34" charset="0"/>
                  </a:rPr>
                  <a:t>Glipizide + metformin</a:t>
                </a:r>
              </a:p>
            </p:txBody>
          </p:sp>
        </p:grpSp>
      </p:grpSp>
      <p:graphicFrame>
        <p:nvGraphicFramePr>
          <p:cNvPr id="56328" name="Object 12"/>
          <p:cNvGraphicFramePr>
            <a:graphicFrameLocks noChangeAspect="1"/>
          </p:cNvGraphicFramePr>
          <p:nvPr/>
        </p:nvGraphicFramePr>
        <p:xfrm>
          <a:off x="6781801" y="3158374"/>
          <a:ext cx="3738563" cy="3149600"/>
        </p:xfrm>
        <a:graphic>
          <a:graphicData uri="http://schemas.openxmlformats.org/presentationml/2006/ole">
            <mc:AlternateContent xmlns:mc="http://schemas.openxmlformats.org/markup-compatibility/2006">
              <mc:Choice xmlns:v="urn:schemas-microsoft-com:vml" Requires="v">
                <p:oleObj spid="_x0000_s2252" name="Chart" r:id="rId4" imgW="6310630" imgH="5332095" progId="MSGraph.Chart.8">
                  <p:embed followColorScheme="full"/>
                </p:oleObj>
              </mc:Choice>
              <mc:Fallback>
                <p:oleObj name="Chart" r:id="rId4" imgW="6310630" imgH="5332095" progId="MSGraph.Chart.8">
                  <p:embed followColorScheme="full"/>
                  <p:pic>
                    <p:nvPicPr>
                      <p:cNvPr id="0" name="Picture 2073"/>
                      <p:cNvPicPr>
                        <a:picLocks noChangeAspect="1" noChangeArrowheads="1"/>
                      </p:cNvPicPr>
                      <p:nvPr/>
                    </p:nvPicPr>
                    <p:blipFill>
                      <a:blip r:embed="rId5"/>
                      <a:srcRect/>
                      <a:stretch>
                        <a:fillRect/>
                      </a:stretch>
                    </p:blipFill>
                    <p:spPr bwMode="auto">
                      <a:xfrm>
                        <a:off x="6781801" y="3158374"/>
                        <a:ext cx="3738563" cy="314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9" name="Text Box 13"/>
          <p:cNvSpPr txBox="1">
            <a:spLocks noChangeArrowheads="1"/>
          </p:cNvSpPr>
          <p:nvPr/>
        </p:nvSpPr>
        <p:spPr bwMode="auto">
          <a:xfrm>
            <a:off x="7167564" y="2492376"/>
            <a:ext cx="316593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lvl1pPr defTabSz="912495">
              <a:spcBef>
                <a:spcPct val="25000"/>
              </a:spcBef>
              <a:buClr>
                <a:schemeClr val="tx2"/>
              </a:buClr>
              <a:buFont typeface="Wingdings" pitchFamily="2" charset="2"/>
              <a:buChar char="§"/>
              <a:defRPr sz="2000">
                <a:solidFill>
                  <a:schemeClr val="tx1"/>
                </a:solidFill>
                <a:latin typeface="Arial" pitchFamily="34" charset="0"/>
              </a:defRPr>
            </a:lvl1pPr>
            <a:lvl2pPr marL="742950" indent="-285750" defTabSz="912495">
              <a:spcBef>
                <a:spcPct val="25000"/>
              </a:spcBef>
              <a:buClr>
                <a:schemeClr val="tx2"/>
              </a:buClr>
              <a:buFont typeface="Arial" pitchFamily="34" charset="0"/>
              <a:buChar char="–"/>
              <a:defRPr>
                <a:solidFill>
                  <a:schemeClr val="tx1"/>
                </a:solidFill>
                <a:latin typeface="Arial" pitchFamily="34" charset="0"/>
              </a:defRPr>
            </a:lvl2pPr>
            <a:lvl3pPr marL="1143000" indent="-228600" defTabSz="912495">
              <a:spcBef>
                <a:spcPct val="25000"/>
              </a:spcBef>
              <a:buClr>
                <a:schemeClr val="tx2"/>
              </a:buClr>
              <a:buChar char="•"/>
              <a:defRPr>
                <a:solidFill>
                  <a:schemeClr val="tx1"/>
                </a:solidFill>
                <a:latin typeface="Arial" pitchFamily="34" charset="0"/>
              </a:defRPr>
            </a:lvl3pPr>
            <a:lvl4pPr marL="1600200" indent="-228600" defTabSz="912495">
              <a:spcBef>
                <a:spcPct val="25000"/>
              </a:spcBef>
              <a:buClr>
                <a:schemeClr val="tx2"/>
              </a:buClr>
              <a:buChar char="–"/>
              <a:defRPr sz="1600">
                <a:solidFill>
                  <a:schemeClr val="tx1"/>
                </a:solidFill>
                <a:latin typeface="Arial" pitchFamily="34" charset="0"/>
              </a:defRPr>
            </a:lvl4pPr>
            <a:lvl5pPr marL="2057400" indent="-228600" defTabSz="912495">
              <a:spcBef>
                <a:spcPct val="25000"/>
              </a:spcBef>
              <a:buClr>
                <a:schemeClr val="tx2"/>
              </a:buClr>
              <a:buChar char="»"/>
              <a:defRPr sz="1600">
                <a:solidFill>
                  <a:schemeClr val="tx1"/>
                </a:solidFill>
                <a:latin typeface="Arial" pitchFamily="34" charset="0"/>
              </a:defRPr>
            </a:lvl5pPr>
            <a:lvl6pPr marL="25146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6pPr>
            <a:lvl7pPr marL="29718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7pPr>
            <a:lvl8pPr marL="34290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8pPr>
            <a:lvl9pPr marL="38862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9pPr>
          </a:lstStyle>
          <a:p>
            <a:pPr>
              <a:spcBef>
                <a:spcPct val="50000"/>
              </a:spcBef>
              <a:buClrTx/>
              <a:buFontTx/>
              <a:buNone/>
            </a:pPr>
            <a:r>
              <a:rPr lang="en-US" altLang="en-US" sz="1400" b="1">
                <a:solidFill>
                  <a:srgbClr val="FFFFFF"/>
                </a:solidFill>
                <a:ea typeface="SimSun" pitchFamily="2" charset="-122"/>
                <a:cs typeface="Arial" pitchFamily="34" charset="0"/>
              </a:rPr>
              <a:t>Between-groups difference = –28.8% </a:t>
            </a:r>
            <a:br>
              <a:rPr lang="en-US" altLang="en-US" sz="1400" b="1">
                <a:solidFill>
                  <a:srgbClr val="FFFFFF"/>
                </a:solidFill>
                <a:ea typeface="SimSun" pitchFamily="2" charset="-122"/>
                <a:cs typeface="Arial" pitchFamily="34" charset="0"/>
              </a:rPr>
            </a:br>
            <a:r>
              <a:rPr lang="en-US" altLang="en-US" sz="1400" b="1">
                <a:solidFill>
                  <a:srgbClr val="FFFFFF"/>
                </a:solidFill>
                <a:ea typeface="SimSun" pitchFamily="2" charset="-122"/>
                <a:cs typeface="Arial" pitchFamily="34" charset="0"/>
              </a:rPr>
              <a:t>(95% CI: –33.0, –24.5) </a:t>
            </a:r>
          </a:p>
        </p:txBody>
      </p:sp>
      <p:sp>
        <p:nvSpPr>
          <p:cNvPr id="56330" name="Text Box 14"/>
          <p:cNvSpPr txBox="1">
            <a:spLocks noChangeArrowheads="1"/>
          </p:cNvSpPr>
          <p:nvPr/>
        </p:nvSpPr>
        <p:spPr bwMode="auto">
          <a:xfrm>
            <a:off x="7850189" y="5638801"/>
            <a:ext cx="43497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nchor="ctr">
            <a:spAutoFit/>
          </a:bodyPr>
          <a:lstStyle>
            <a:lvl1pPr defTabSz="912495">
              <a:spcBef>
                <a:spcPct val="25000"/>
              </a:spcBef>
              <a:buClr>
                <a:schemeClr val="tx2"/>
              </a:buClr>
              <a:buFont typeface="Wingdings" pitchFamily="2" charset="2"/>
              <a:buChar char="§"/>
              <a:defRPr sz="2000">
                <a:solidFill>
                  <a:schemeClr val="tx1"/>
                </a:solidFill>
                <a:latin typeface="Arial" pitchFamily="34" charset="0"/>
              </a:defRPr>
            </a:lvl1pPr>
            <a:lvl2pPr marL="742950" indent="-285750" defTabSz="912495">
              <a:spcBef>
                <a:spcPct val="25000"/>
              </a:spcBef>
              <a:buClr>
                <a:schemeClr val="tx2"/>
              </a:buClr>
              <a:buFont typeface="Arial" pitchFamily="34" charset="0"/>
              <a:buChar char="–"/>
              <a:defRPr>
                <a:solidFill>
                  <a:schemeClr val="tx1"/>
                </a:solidFill>
                <a:latin typeface="Arial" pitchFamily="34" charset="0"/>
              </a:defRPr>
            </a:lvl2pPr>
            <a:lvl3pPr marL="1143000" indent="-228600" defTabSz="912495">
              <a:spcBef>
                <a:spcPct val="25000"/>
              </a:spcBef>
              <a:buClr>
                <a:schemeClr val="tx2"/>
              </a:buClr>
              <a:buChar char="•"/>
              <a:defRPr>
                <a:solidFill>
                  <a:schemeClr val="tx1"/>
                </a:solidFill>
                <a:latin typeface="Arial" pitchFamily="34" charset="0"/>
              </a:defRPr>
            </a:lvl3pPr>
            <a:lvl4pPr marL="1600200" indent="-228600" defTabSz="912495">
              <a:spcBef>
                <a:spcPct val="25000"/>
              </a:spcBef>
              <a:buClr>
                <a:schemeClr val="tx2"/>
              </a:buClr>
              <a:buChar char="–"/>
              <a:defRPr sz="1600">
                <a:solidFill>
                  <a:schemeClr val="tx1"/>
                </a:solidFill>
                <a:latin typeface="Arial" pitchFamily="34" charset="0"/>
              </a:defRPr>
            </a:lvl4pPr>
            <a:lvl5pPr marL="2057400" indent="-228600" defTabSz="912495">
              <a:spcBef>
                <a:spcPct val="25000"/>
              </a:spcBef>
              <a:buClr>
                <a:schemeClr val="tx2"/>
              </a:buClr>
              <a:buChar char="»"/>
              <a:defRPr sz="1600">
                <a:solidFill>
                  <a:schemeClr val="tx1"/>
                </a:solidFill>
                <a:latin typeface="Arial" pitchFamily="34" charset="0"/>
              </a:defRPr>
            </a:lvl5pPr>
            <a:lvl6pPr marL="25146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6pPr>
            <a:lvl7pPr marL="29718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7pPr>
            <a:lvl8pPr marL="34290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8pPr>
            <a:lvl9pPr marL="38862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9pPr>
          </a:lstStyle>
          <a:p>
            <a:pPr>
              <a:lnSpc>
                <a:spcPct val="85000"/>
              </a:lnSpc>
              <a:spcBef>
                <a:spcPct val="50000"/>
              </a:spcBef>
              <a:buClrTx/>
              <a:buFontTx/>
              <a:buNone/>
            </a:pPr>
            <a:r>
              <a:rPr lang="en-US" altLang="en-US" sz="1200" b="1">
                <a:solidFill>
                  <a:srgbClr val="000000"/>
                </a:solidFill>
                <a:ea typeface="ＭＳ Ｐゴシック" pitchFamily="34" charset="-128"/>
                <a:cs typeface="Arial" pitchFamily="34" charset="0"/>
              </a:rPr>
              <a:t>n=588</a:t>
            </a:r>
          </a:p>
        </p:txBody>
      </p:sp>
      <p:sp>
        <p:nvSpPr>
          <p:cNvPr id="56331" name="Text Box 15"/>
          <p:cNvSpPr txBox="1">
            <a:spLocks noChangeArrowheads="1"/>
          </p:cNvSpPr>
          <p:nvPr/>
        </p:nvSpPr>
        <p:spPr bwMode="auto">
          <a:xfrm>
            <a:off x="9280526" y="5638801"/>
            <a:ext cx="43497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nchor="ctr">
            <a:spAutoFit/>
          </a:bodyPr>
          <a:lstStyle>
            <a:lvl1pPr defTabSz="912495">
              <a:spcBef>
                <a:spcPct val="25000"/>
              </a:spcBef>
              <a:buClr>
                <a:schemeClr val="tx2"/>
              </a:buClr>
              <a:buFont typeface="Wingdings" pitchFamily="2" charset="2"/>
              <a:buChar char="§"/>
              <a:defRPr sz="2000">
                <a:solidFill>
                  <a:schemeClr val="tx1"/>
                </a:solidFill>
                <a:latin typeface="Arial" pitchFamily="34" charset="0"/>
              </a:defRPr>
            </a:lvl1pPr>
            <a:lvl2pPr marL="742950" indent="-285750" defTabSz="912495">
              <a:spcBef>
                <a:spcPct val="25000"/>
              </a:spcBef>
              <a:buClr>
                <a:schemeClr val="tx2"/>
              </a:buClr>
              <a:buFont typeface="Arial" pitchFamily="34" charset="0"/>
              <a:buChar char="–"/>
              <a:defRPr>
                <a:solidFill>
                  <a:schemeClr val="tx1"/>
                </a:solidFill>
                <a:latin typeface="Arial" pitchFamily="34" charset="0"/>
              </a:defRPr>
            </a:lvl2pPr>
            <a:lvl3pPr marL="1143000" indent="-228600" defTabSz="912495">
              <a:spcBef>
                <a:spcPct val="25000"/>
              </a:spcBef>
              <a:buClr>
                <a:schemeClr val="tx2"/>
              </a:buClr>
              <a:buChar char="•"/>
              <a:defRPr>
                <a:solidFill>
                  <a:schemeClr val="tx1"/>
                </a:solidFill>
                <a:latin typeface="Arial" pitchFamily="34" charset="0"/>
              </a:defRPr>
            </a:lvl3pPr>
            <a:lvl4pPr marL="1600200" indent="-228600" defTabSz="912495">
              <a:spcBef>
                <a:spcPct val="25000"/>
              </a:spcBef>
              <a:buClr>
                <a:schemeClr val="tx2"/>
              </a:buClr>
              <a:buChar char="–"/>
              <a:defRPr sz="1600">
                <a:solidFill>
                  <a:schemeClr val="tx1"/>
                </a:solidFill>
                <a:latin typeface="Arial" pitchFamily="34" charset="0"/>
              </a:defRPr>
            </a:lvl4pPr>
            <a:lvl5pPr marL="2057400" indent="-228600" defTabSz="912495">
              <a:spcBef>
                <a:spcPct val="25000"/>
              </a:spcBef>
              <a:buClr>
                <a:schemeClr val="tx2"/>
              </a:buClr>
              <a:buChar char="»"/>
              <a:defRPr sz="1600">
                <a:solidFill>
                  <a:schemeClr val="tx1"/>
                </a:solidFill>
                <a:latin typeface="Arial" pitchFamily="34" charset="0"/>
              </a:defRPr>
            </a:lvl5pPr>
            <a:lvl6pPr marL="25146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6pPr>
            <a:lvl7pPr marL="29718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7pPr>
            <a:lvl8pPr marL="34290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8pPr>
            <a:lvl9pPr marL="38862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9pPr>
          </a:lstStyle>
          <a:p>
            <a:pPr>
              <a:lnSpc>
                <a:spcPct val="85000"/>
              </a:lnSpc>
              <a:spcBef>
                <a:spcPct val="50000"/>
              </a:spcBef>
              <a:buClrTx/>
              <a:buFontTx/>
              <a:buNone/>
            </a:pPr>
            <a:r>
              <a:rPr lang="en-US" altLang="en-US" sz="1200" b="1">
                <a:solidFill>
                  <a:srgbClr val="000000"/>
                </a:solidFill>
                <a:ea typeface="ＭＳ Ｐゴシック" pitchFamily="34" charset="-128"/>
                <a:cs typeface="Arial" pitchFamily="34" charset="0"/>
              </a:rPr>
              <a:t>n=584</a:t>
            </a:r>
          </a:p>
        </p:txBody>
      </p:sp>
      <p:sp>
        <p:nvSpPr>
          <p:cNvPr id="56332" name="Text Box 16"/>
          <p:cNvSpPr txBox="1">
            <a:spLocks noChangeArrowheads="1"/>
          </p:cNvSpPr>
          <p:nvPr/>
        </p:nvSpPr>
        <p:spPr bwMode="auto">
          <a:xfrm>
            <a:off x="1566864" y="6384926"/>
            <a:ext cx="5667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defTabSz="912495">
              <a:spcBef>
                <a:spcPct val="25000"/>
              </a:spcBef>
              <a:buClr>
                <a:schemeClr val="tx2"/>
              </a:buClr>
              <a:buFont typeface="Wingdings" pitchFamily="2" charset="2"/>
              <a:buChar char="§"/>
              <a:defRPr sz="2000">
                <a:solidFill>
                  <a:schemeClr val="tx1"/>
                </a:solidFill>
                <a:latin typeface="Arial" pitchFamily="34" charset="0"/>
              </a:defRPr>
            </a:lvl1pPr>
            <a:lvl2pPr marL="742950" indent="-285750" defTabSz="912495">
              <a:spcBef>
                <a:spcPct val="25000"/>
              </a:spcBef>
              <a:buClr>
                <a:schemeClr val="tx2"/>
              </a:buClr>
              <a:buFont typeface="Arial" pitchFamily="34" charset="0"/>
              <a:buChar char="–"/>
              <a:defRPr>
                <a:solidFill>
                  <a:schemeClr val="tx1"/>
                </a:solidFill>
                <a:latin typeface="Arial" pitchFamily="34" charset="0"/>
              </a:defRPr>
            </a:lvl2pPr>
            <a:lvl3pPr marL="1143000" indent="-228600" defTabSz="912495">
              <a:spcBef>
                <a:spcPct val="25000"/>
              </a:spcBef>
              <a:buClr>
                <a:schemeClr val="tx2"/>
              </a:buClr>
              <a:buChar char="•"/>
              <a:defRPr>
                <a:solidFill>
                  <a:schemeClr val="tx1"/>
                </a:solidFill>
                <a:latin typeface="Arial" pitchFamily="34" charset="0"/>
              </a:defRPr>
            </a:lvl3pPr>
            <a:lvl4pPr marL="1600200" indent="-228600" defTabSz="912495">
              <a:spcBef>
                <a:spcPct val="25000"/>
              </a:spcBef>
              <a:buClr>
                <a:schemeClr val="tx2"/>
              </a:buClr>
              <a:buChar char="–"/>
              <a:defRPr sz="1600">
                <a:solidFill>
                  <a:schemeClr val="tx1"/>
                </a:solidFill>
                <a:latin typeface="Arial" pitchFamily="34" charset="0"/>
              </a:defRPr>
            </a:lvl4pPr>
            <a:lvl5pPr marL="2057400" indent="-228600" defTabSz="912495">
              <a:spcBef>
                <a:spcPct val="25000"/>
              </a:spcBef>
              <a:buClr>
                <a:schemeClr val="tx2"/>
              </a:buClr>
              <a:buChar char="»"/>
              <a:defRPr sz="1600">
                <a:solidFill>
                  <a:schemeClr val="tx1"/>
                </a:solidFill>
                <a:latin typeface="Arial" pitchFamily="34" charset="0"/>
              </a:defRPr>
            </a:lvl5pPr>
            <a:lvl6pPr marL="25146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6pPr>
            <a:lvl7pPr marL="29718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7pPr>
            <a:lvl8pPr marL="34290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8pPr>
            <a:lvl9pPr marL="38862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9pPr>
          </a:lstStyle>
          <a:p>
            <a:pPr eaLnBrk="1" hangingPunct="1">
              <a:spcBef>
                <a:spcPct val="50000"/>
              </a:spcBef>
              <a:buClrTx/>
              <a:buFontTx/>
              <a:buNone/>
            </a:pPr>
            <a:r>
              <a:rPr lang="en-US" altLang="en-US" sz="1000">
                <a:solidFill>
                  <a:srgbClr val="FFFFFF"/>
                </a:solidFill>
                <a:latin typeface="Arial Narrow" pitchFamily="34" charset="0"/>
                <a:ea typeface="ＭＳ Ｐゴシック" pitchFamily="34" charset="-128"/>
                <a:cs typeface="Arial" pitchFamily="34" charset="0"/>
              </a:rPr>
              <a:t>APaT=all-patients-as-treated; </a:t>
            </a:r>
            <a:r>
              <a:rPr lang="en-US" altLang="en-US" sz="1000">
                <a:solidFill>
                  <a:srgbClr val="FFFFFF"/>
                </a:solidFill>
                <a:ea typeface="ＭＳ Ｐゴシック" pitchFamily="34" charset="-128"/>
                <a:cs typeface="Arial" pitchFamily="34" charset="0"/>
              </a:rPr>
              <a:t>CI=confidence interval; LS=least-squares. </a:t>
            </a:r>
            <a:br>
              <a:rPr lang="en-US" altLang="en-US" sz="1000">
                <a:solidFill>
                  <a:srgbClr val="FFFFFF"/>
                </a:solidFill>
                <a:ea typeface="ＭＳ Ｐゴシック" pitchFamily="34" charset="-128"/>
                <a:cs typeface="Arial" pitchFamily="34" charset="0"/>
              </a:rPr>
            </a:br>
            <a:r>
              <a:rPr lang="en-US" altLang="en-US" sz="1000" b="1">
                <a:solidFill>
                  <a:srgbClr val="FFFFFF"/>
                </a:solidFill>
                <a:ea typeface="ＭＳ Ｐゴシック" pitchFamily="34" charset="-128"/>
                <a:cs typeface="Arial" pitchFamily="34" charset="0"/>
              </a:rPr>
              <a:t>1. </a:t>
            </a:r>
            <a:r>
              <a:rPr lang="en-US" altLang="en-US" sz="1000">
                <a:solidFill>
                  <a:srgbClr val="FFFFFF"/>
                </a:solidFill>
                <a:latin typeface="Arial Narrow" pitchFamily="34" charset="0"/>
                <a:ea typeface="ＭＳ Ｐゴシック" pitchFamily="34" charset="-128"/>
                <a:cs typeface="Arial" pitchFamily="34" charset="0"/>
              </a:rPr>
              <a:t>Seck T et al. </a:t>
            </a:r>
            <a:r>
              <a:rPr lang="en-US" altLang="en-US" sz="1000" i="1">
                <a:solidFill>
                  <a:srgbClr val="FFFFFF"/>
                </a:solidFill>
                <a:latin typeface="Arial Narrow" pitchFamily="34" charset="0"/>
                <a:ea typeface="ＭＳ Ｐゴシック" pitchFamily="34" charset="-128"/>
                <a:cs typeface="Arial" pitchFamily="34" charset="0"/>
              </a:rPr>
              <a:t>Int J Clin Pract</a:t>
            </a:r>
            <a:r>
              <a:rPr lang="en-US" altLang="en-US" sz="1000">
                <a:solidFill>
                  <a:srgbClr val="FFFFFF"/>
                </a:solidFill>
                <a:latin typeface="Arial Narrow" pitchFamily="34" charset="0"/>
                <a:ea typeface="ＭＳ Ｐゴシック" pitchFamily="34" charset="-128"/>
                <a:cs typeface="Arial" pitchFamily="34" charset="0"/>
              </a:rPr>
              <a:t>. 2010;64(5):562–576. </a:t>
            </a:r>
          </a:p>
        </p:txBody>
      </p:sp>
      <p:grpSp>
        <p:nvGrpSpPr>
          <p:cNvPr id="56333" name="Group 17"/>
          <p:cNvGrpSpPr/>
          <p:nvPr/>
        </p:nvGrpSpPr>
        <p:grpSpPr bwMode="auto">
          <a:xfrm rot="10800000" flipV="1">
            <a:off x="7634276" y="3086099"/>
            <a:ext cx="955973" cy="1354314"/>
            <a:chOff x="3192" y="1578"/>
            <a:chExt cx="1036" cy="373"/>
          </a:xfrm>
        </p:grpSpPr>
        <p:sp>
          <p:nvSpPr>
            <p:cNvPr id="56341" name="Line 18"/>
            <p:cNvSpPr>
              <a:spLocks noChangeShapeType="1"/>
            </p:cNvSpPr>
            <p:nvPr/>
          </p:nvSpPr>
          <p:spPr bwMode="auto">
            <a:xfrm>
              <a:off x="3192" y="1584"/>
              <a:ext cx="1036"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en-GB"/>
            </a:p>
          </p:txBody>
        </p:sp>
        <p:sp>
          <p:nvSpPr>
            <p:cNvPr id="56342" name="Line 19"/>
            <p:cNvSpPr>
              <a:spLocks noChangeShapeType="1"/>
            </p:cNvSpPr>
            <p:nvPr/>
          </p:nvSpPr>
          <p:spPr bwMode="auto">
            <a:xfrm>
              <a:off x="4228" y="1578"/>
              <a:ext cx="0" cy="373"/>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en-GB"/>
            </a:p>
          </p:txBody>
        </p:sp>
        <p:sp>
          <p:nvSpPr>
            <p:cNvPr id="56343" name="Line 20"/>
            <p:cNvSpPr>
              <a:spLocks noChangeShapeType="1"/>
            </p:cNvSpPr>
            <p:nvPr/>
          </p:nvSpPr>
          <p:spPr bwMode="auto">
            <a:xfrm>
              <a:off x="3192" y="1578"/>
              <a:ext cx="0" cy="6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en-GB"/>
            </a:p>
          </p:txBody>
        </p:sp>
      </p:grpSp>
      <p:sp>
        <p:nvSpPr>
          <p:cNvPr id="56334" name="Text Box 21"/>
          <p:cNvSpPr txBox="1">
            <a:spLocks noChangeArrowheads="1"/>
          </p:cNvSpPr>
          <p:nvPr/>
        </p:nvSpPr>
        <p:spPr bwMode="auto">
          <a:xfrm rot="-5400000">
            <a:off x="406400" y="4226383"/>
            <a:ext cx="33972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495">
              <a:spcBef>
                <a:spcPct val="25000"/>
              </a:spcBef>
              <a:buClr>
                <a:schemeClr val="tx2"/>
              </a:buClr>
              <a:buFont typeface="Wingdings" pitchFamily="2" charset="2"/>
              <a:buChar char="§"/>
              <a:defRPr sz="2000">
                <a:solidFill>
                  <a:schemeClr val="tx1"/>
                </a:solidFill>
                <a:latin typeface="Arial" pitchFamily="34" charset="0"/>
              </a:defRPr>
            </a:lvl1pPr>
            <a:lvl2pPr marL="742950" indent="-285750" defTabSz="912495">
              <a:spcBef>
                <a:spcPct val="25000"/>
              </a:spcBef>
              <a:buClr>
                <a:schemeClr val="tx2"/>
              </a:buClr>
              <a:buFont typeface="Arial" pitchFamily="34" charset="0"/>
              <a:buChar char="–"/>
              <a:defRPr>
                <a:solidFill>
                  <a:schemeClr val="tx1"/>
                </a:solidFill>
                <a:latin typeface="Arial" pitchFamily="34" charset="0"/>
              </a:defRPr>
            </a:lvl2pPr>
            <a:lvl3pPr marL="1143000" indent="-228600" defTabSz="912495">
              <a:spcBef>
                <a:spcPct val="25000"/>
              </a:spcBef>
              <a:buClr>
                <a:schemeClr val="tx2"/>
              </a:buClr>
              <a:buChar char="•"/>
              <a:defRPr>
                <a:solidFill>
                  <a:schemeClr val="tx1"/>
                </a:solidFill>
                <a:latin typeface="Arial" pitchFamily="34" charset="0"/>
              </a:defRPr>
            </a:lvl3pPr>
            <a:lvl4pPr marL="1600200" indent="-228600" defTabSz="912495">
              <a:spcBef>
                <a:spcPct val="25000"/>
              </a:spcBef>
              <a:buClr>
                <a:schemeClr val="tx2"/>
              </a:buClr>
              <a:buChar char="–"/>
              <a:defRPr sz="1600">
                <a:solidFill>
                  <a:schemeClr val="tx1"/>
                </a:solidFill>
                <a:latin typeface="Arial" pitchFamily="34" charset="0"/>
              </a:defRPr>
            </a:lvl4pPr>
            <a:lvl5pPr marL="2057400" indent="-228600" defTabSz="912495">
              <a:spcBef>
                <a:spcPct val="25000"/>
              </a:spcBef>
              <a:buClr>
                <a:schemeClr val="tx2"/>
              </a:buClr>
              <a:buChar char="»"/>
              <a:defRPr sz="1600">
                <a:solidFill>
                  <a:schemeClr val="tx1"/>
                </a:solidFill>
                <a:latin typeface="Arial" pitchFamily="34" charset="0"/>
              </a:defRPr>
            </a:lvl5pPr>
            <a:lvl6pPr marL="25146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6pPr>
            <a:lvl7pPr marL="29718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7pPr>
            <a:lvl8pPr marL="34290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8pPr>
            <a:lvl9pPr marL="38862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9pPr>
          </a:lstStyle>
          <a:p>
            <a:pPr>
              <a:spcBef>
                <a:spcPct val="50000"/>
              </a:spcBef>
              <a:buClrTx/>
              <a:buFontTx/>
              <a:buNone/>
            </a:pPr>
            <a:r>
              <a:rPr lang="en-US" altLang="en-US" sz="1400" b="1">
                <a:solidFill>
                  <a:srgbClr val="FFFFFF"/>
                </a:solidFill>
                <a:ea typeface="ＭＳ Ｐゴシック" pitchFamily="34" charset="-128"/>
                <a:cs typeface="Arial" pitchFamily="34" charset="0"/>
              </a:rPr>
              <a:t>LS Mean (±95% CI) Body Weight Change From Baseline, kg</a:t>
            </a:r>
          </a:p>
        </p:txBody>
      </p:sp>
      <p:graphicFrame>
        <p:nvGraphicFramePr>
          <p:cNvPr id="56335" name="Object 22"/>
          <p:cNvGraphicFramePr>
            <a:graphicFrameLocks noChangeAspect="1"/>
          </p:cNvGraphicFramePr>
          <p:nvPr/>
        </p:nvGraphicFramePr>
        <p:xfrm>
          <a:off x="2271714" y="2851150"/>
          <a:ext cx="3748087" cy="3473450"/>
        </p:xfrm>
        <a:graphic>
          <a:graphicData uri="http://schemas.openxmlformats.org/presentationml/2006/ole">
            <mc:AlternateContent xmlns:mc="http://schemas.openxmlformats.org/markup-compatibility/2006">
              <mc:Choice xmlns:v="urn:schemas-microsoft-com:vml" Requires="v">
                <p:oleObj spid="_x0000_s2253" r:id="rId7" imgW="3749040" imgH="3474720" progId="Excel.Chart.8">
                  <p:embed/>
                </p:oleObj>
              </mc:Choice>
              <mc:Fallback>
                <p:oleObj r:id="rId7" imgW="3749040" imgH="3474720" progId="Excel.Chart.8">
                  <p:embed/>
                  <p:pic>
                    <p:nvPicPr>
                      <p:cNvPr id="0" name="Picture 207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1714" y="2851150"/>
                        <a:ext cx="3748087"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36" name="Text Box 23"/>
          <p:cNvSpPr txBox="1">
            <a:spLocks noChangeArrowheads="1"/>
          </p:cNvSpPr>
          <p:nvPr/>
        </p:nvSpPr>
        <p:spPr bwMode="auto">
          <a:xfrm>
            <a:off x="2819401" y="2492376"/>
            <a:ext cx="31146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lvl1pPr defTabSz="912495">
              <a:spcBef>
                <a:spcPct val="25000"/>
              </a:spcBef>
              <a:buClr>
                <a:schemeClr val="tx2"/>
              </a:buClr>
              <a:buFont typeface="Wingdings" pitchFamily="2" charset="2"/>
              <a:buChar char="§"/>
              <a:defRPr sz="2000">
                <a:solidFill>
                  <a:schemeClr val="tx1"/>
                </a:solidFill>
                <a:latin typeface="Arial" pitchFamily="34" charset="0"/>
              </a:defRPr>
            </a:lvl1pPr>
            <a:lvl2pPr marL="742950" indent="-285750" defTabSz="912495">
              <a:spcBef>
                <a:spcPct val="25000"/>
              </a:spcBef>
              <a:buClr>
                <a:schemeClr val="tx2"/>
              </a:buClr>
              <a:buFont typeface="Arial" pitchFamily="34" charset="0"/>
              <a:buChar char="–"/>
              <a:defRPr>
                <a:solidFill>
                  <a:schemeClr val="tx1"/>
                </a:solidFill>
                <a:latin typeface="Arial" pitchFamily="34" charset="0"/>
              </a:defRPr>
            </a:lvl2pPr>
            <a:lvl3pPr marL="1143000" indent="-228600" defTabSz="912495">
              <a:spcBef>
                <a:spcPct val="25000"/>
              </a:spcBef>
              <a:buClr>
                <a:schemeClr val="tx2"/>
              </a:buClr>
              <a:buChar char="•"/>
              <a:defRPr>
                <a:solidFill>
                  <a:schemeClr val="tx1"/>
                </a:solidFill>
                <a:latin typeface="Arial" pitchFamily="34" charset="0"/>
              </a:defRPr>
            </a:lvl3pPr>
            <a:lvl4pPr marL="1600200" indent="-228600" defTabSz="912495">
              <a:spcBef>
                <a:spcPct val="25000"/>
              </a:spcBef>
              <a:buClr>
                <a:schemeClr val="tx2"/>
              </a:buClr>
              <a:buChar char="–"/>
              <a:defRPr sz="1600">
                <a:solidFill>
                  <a:schemeClr val="tx1"/>
                </a:solidFill>
                <a:latin typeface="Arial" pitchFamily="34" charset="0"/>
              </a:defRPr>
            </a:lvl4pPr>
            <a:lvl5pPr marL="2057400" indent="-228600" defTabSz="912495">
              <a:spcBef>
                <a:spcPct val="25000"/>
              </a:spcBef>
              <a:buClr>
                <a:schemeClr val="tx2"/>
              </a:buClr>
              <a:buChar char="»"/>
              <a:defRPr sz="1600">
                <a:solidFill>
                  <a:schemeClr val="tx1"/>
                </a:solidFill>
                <a:latin typeface="Arial" pitchFamily="34" charset="0"/>
              </a:defRPr>
            </a:lvl5pPr>
            <a:lvl6pPr marL="25146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6pPr>
            <a:lvl7pPr marL="29718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7pPr>
            <a:lvl8pPr marL="34290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8pPr>
            <a:lvl9pPr marL="38862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9pPr>
          </a:lstStyle>
          <a:p>
            <a:pPr>
              <a:spcBef>
                <a:spcPct val="50000"/>
              </a:spcBef>
              <a:buClrTx/>
              <a:buFontTx/>
              <a:buNone/>
            </a:pPr>
            <a:r>
              <a:rPr lang="en-US" altLang="en-US" sz="1400" b="1">
                <a:solidFill>
                  <a:srgbClr val="FFFFFF"/>
                </a:solidFill>
                <a:ea typeface="SimSun" pitchFamily="2" charset="-122"/>
                <a:cs typeface="Arial" pitchFamily="34" charset="0"/>
              </a:rPr>
              <a:t>Between-groups difference = –2.3 kg</a:t>
            </a:r>
            <a:br>
              <a:rPr lang="en-US" altLang="en-US" sz="1400" b="1">
                <a:solidFill>
                  <a:srgbClr val="FFFFFF"/>
                </a:solidFill>
                <a:ea typeface="SimSun" pitchFamily="2" charset="-122"/>
                <a:cs typeface="Arial" pitchFamily="34" charset="0"/>
              </a:rPr>
            </a:br>
            <a:r>
              <a:rPr lang="en-US" altLang="en-US" sz="1400" b="1">
                <a:solidFill>
                  <a:srgbClr val="FFFFFF"/>
                </a:solidFill>
                <a:ea typeface="SimSun" pitchFamily="2" charset="-122"/>
                <a:cs typeface="Arial" pitchFamily="34" charset="0"/>
              </a:rPr>
              <a:t>(95% CI: –3.0, –1.6) </a:t>
            </a:r>
          </a:p>
        </p:txBody>
      </p:sp>
      <p:sp>
        <p:nvSpPr>
          <p:cNvPr id="56337" name="Text Box 24"/>
          <p:cNvSpPr txBox="1">
            <a:spLocks noChangeArrowheads="1"/>
          </p:cNvSpPr>
          <p:nvPr/>
        </p:nvSpPr>
        <p:spPr bwMode="auto">
          <a:xfrm>
            <a:off x="7273926" y="2193926"/>
            <a:ext cx="2924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lvl1pPr defTabSz="912495">
              <a:spcBef>
                <a:spcPct val="25000"/>
              </a:spcBef>
              <a:buClr>
                <a:schemeClr val="tx2"/>
              </a:buClr>
              <a:buFont typeface="Wingdings" pitchFamily="2" charset="2"/>
              <a:buChar char="§"/>
              <a:defRPr sz="2000">
                <a:solidFill>
                  <a:schemeClr val="tx1"/>
                </a:solidFill>
                <a:latin typeface="Arial" pitchFamily="34" charset="0"/>
              </a:defRPr>
            </a:lvl1pPr>
            <a:lvl2pPr marL="742950" indent="-285750" defTabSz="912495">
              <a:spcBef>
                <a:spcPct val="25000"/>
              </a:spcBef>
              <a:buClr>
                <a:schemeClr val="tx2"/>
              </a:buClr>
              <a:buFont typeface="Arial" pitchFamily="34" charset="0"/>
              <a:buChar char="–"/>
              <a:defRPr>
                <a:solidFill>
                  <a:schemeClr val="tx1"/>
                </a:solidFill>
                <a:latin typeface="Arial" pitchFamily="34" charset="0"/>
              </a:defRPr>
            </a:lvl2pPr>
            <a:lvl3pPr marL="1143000" indent="-228600" defTabSz="912495">
              <a:spcBef>
                <a:spcPct val="25000"/>
              </a:spcBef>
              <a:buClr>
                <a:schemeClr val="tx2"/>
              </a:buClr>
              <a:buChar char="•"/>
              <a:defRPr>
                <a:solidFill>
                  <a:schemeClr val="tx1"/>
                </a:solidFill>
                <a:latin typeface="Arial" pitchFamily="34" charset="0"/>
              </a:defRPr>
            </a:lvl3pPr>
            <a:lvl4pPr marL="1600200" indent="-228600" defTabSz="912495">
              <a:spcBef>
                <a:spcPct val="25000"/>
              </a:spcBef>
              <a:buClr>
                <a:schemeClr val="tx2"/>
              </a:buClr>
              <a:buChar char="–"/>
              <a:defRPr sz="1600">
                <a:solidFill>
                  <a:schemeClr val="tx1"/>
                </a:solidFill>
                <a:latin typeface="Arial" pitchFamily="34" charset="0"/>
              </a:defRPr>
            </a:lvl4pPr>
            <a:lvl5pPr marL="2057400" indent="-228600" defTabSz="912495">
              <a:spcBef>
                <a:spcPct val="25000"/>
              </a:spcBef>
              <a:buClr>
                <a:schemeClr val="tx2"/>
              </a:buClr>
              <a:buChar char="»"/>
              <a:defRPr sz="1600">
                <a:solidFill>
                  <a:schemeClr val="tx1"/>
                </a:solidFill>
                <a:latin typeface="Arial" pitchFamily="34" charset="0"/>
              </a:defRPr>
            </a:lvl5pPr>
            <a:lvl6pPr marL="25146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6pPr>
            <a:lvl7pPr marL="29718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7pPr>
            <a:lvl8pPr marL="34290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8pPr>
            <a:lvl9pPr marL="38862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9pPr>
          </a:lstStyle>
          <a:p>
            <a:pPr>
              <a:spcBef>
                <a:spcPct val="50000"/>
              </a:spcBef>
              <a:buClrTx/>
              <a:buFontTx/>
              <a:buNone/>
            </a:pPr>
            <a:r>
              <a:rPr lang="en-US" altLang="en-US" sz="1600" b="1" u="sng">
                <a:solidFill>
                  <a:srgbClr val="FFFFFF"/>
                </a:solidFill>
                <a:ea typeface="SimSun" pitchFamily="2" charset="-122"/>
                <a:cs typeface="Arial" pitchFamily="34" charset="0"/>
              </a:rPr>
              <a:t>Hypoglycemia over 104 weeks</a:t>
            </a:r>
          </a:p>
        </p:txBody>
      </p:sp>
      <p:sp>
        <p:nvSpPr>
          <p:cNvPr id="56338" name="Text Box 25"/>
          <p:cNvSpPr txBox="1">
            <a:spLocks noChangeArrowheads="1"/>
          </p:cNvSpPr>
          <p:nvPr/>
        </p:nvSpPr>
        <p:spPr bwMode="auto">
          <a:xfrm>
            <a:off x="3163888" y="2193926"/>
            <a:ext cx="24189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lvl1pPr defTabSz="912495">
              <a:spcBef>
                <a:spcPct val="25000"/>
              </a:spcBef>
              <a:buClr>
                <a:schemeClr val="tx2"/>
              </a:buClr>
              <a:buFont typeface="Wingdings" pitchFamily="2" charset="2"/>
              <a:buChar char="§"/>
              <a:defRPr sz="2000">
                <a:solidFill>
                  <a:schemeClr val="tx1"/>
                </a:solidFill>
                <a:latin typeface="Arial" pitchFamily="34" charset="0"/>
              </a:defRPr>
            </a:lvl1pPr>
            <a:lvl2pPr marL="742950" indent="-285750" defTabSz="912495">
              <a:spcBef>
                <a:spcPct val="25000"/>
              </a:spcBef>
              <a:buClr>
                <a:schemeClr val="tx2"/>
              </a:buClr>
              <a:buFont typeface="Arial" pitchFamily="34" charset="0"/>
              <a:buChar char="–"/>
              <a:defRPr>
                <a:solidFill>
                  <a:schemeClr val="tx1"/>
                </a:solidFill>
                <a:latin typeface="Arial" pitchFamily="34" charset="0"/>
              </a:defRPr>
            </a:lvl2pPr>
            <a:lvl3pPr marL="1143000" indent="-228600" defTabSz="912495">
              <a:spcBef>
                <a:spcPct val="25000"/>
              </a:spcBef>
              <a:buClr>
                <a:schemeClr val="tx2"/>
              </a:buClr>
              <a:buChar char="•"/>
              <a:defRPr>
                <a:solidFill>
                  <a:schemeClr val="tx1"/>
                </a:solidFill>
                <a:latin typeface="Arial" pitchFamily="34" charset="0"/>
              </a:defRPr>
            </a:lvl3pPr>
            <a:lvl4pPr marL="1600200" indent="-228600" defTabSz="912495">
              <a:spcBef>
                <a:spcPct val="25000"/>
              </a:spcBef>
              <a:buClr>
                <a:schemeClr val="tx2"/>
              </a:buClr>
              <a:buChar char="–"/>
              <a:defRPr sz="1600">
                <a:solidFill>
                  <a:schemeClr val="tx1"/>
                </a:solidFill>
                <a:latin typeface="Arial" pitchFamily="34" charset="0"/>
              </a:defRPr>
            </a:lvl4pPr>
            <a:lvl5pPr marL="2057400" indent="-228600" defTabSz="912495">
              <a:spcBef>
                <a:spcPct val="25000"/>
              </a:spcBef>
              <a:buClr>
                <a:schemeClr val="tx2"/>
              </a:buClr>
              <a:buChar char="»"/>
              <a:defRPr sz="1600">
                <a:solidFill>
                  <a:schemeClr val="tx1"/>
                </a:solidFill>
                <a:latin typeface="Arial" pitchFamily="34" charset="0"/>
              </a:defRPr>
            </a:lvl5pPr>
            <a:lvl6pPr marL="25146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6pPr>
            <a:lvl7pPr marL="29718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7pPr>
            <a:lvl8pPr marL="34290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8pPr>
            <a:lvl9pPr marL="38862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9pPr>
          </a:lstStyle>
          <a:p>
            <a:pPr>
              <a:spcBef>
                <a:spcPct val="50000"/>
              </a:spcBef>
              <a:buClrTx/>
              <a:buFontTx/>
              <a:buNone/>
            </a:pPr>
            <a:r>
              <a:rPr lang="en-US" altLang="en-US" sz="1600" b="1" u="sng">
                <a:solidFill>
                  <a:srgbClr val="FFFFFF"/>
                </a:solidFill>
                <a:ea typeface="SimSun" pitchFamily="2" charset="-122"/>
                <a:cs typeface="Arial" pitchFamily="34" charset="0"/>
              </a:rPr>
              <a:t>Body weight at week 104</a:t>
            </a:r>
          </a:p>
        </p:txBody>
      </p:sp>
      <p:sp>
        <p:nvSpPr>
          <p:cNvPr id="56339" name="Text Box 14"/>
          <p:cNvSpPr txBox="1">
            <a:spLocks noChangeArrowheads="1"/>
          </p:cNvSpPr>
          <p:nvPr/>
        </p:nvSpPr>
        <p:spPr bwMode="auto">
          <a:xfrm>
            <a:off x="3544889" y="4183063"/>
            <a:ext cx="439737"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nchor="ctr">
            <a:spAutoFit/>
          </a:bodyPr>
          <a:lstStyle>
            <a:lvl1pPr defTabSz="912495">
              <a:spcBef>
                <a:spcPct val="25000"/>
              </a:spcBef>
              <a:buClr>
                <a:schemeClr val="tx2"/>
              </a:buClr>
              <a:buFont typeface="Wingdings" pitchFamily="2" charset="2"/>
              <a:buChar char="§"/>
              <a:defRPr sz="2000">
                <a:solidFill>
                  <a:schemeClr val="tx1"/>
                </a:solidFill>
                <a:latin typeface="Arial" pitchFamily="34" charset="0"/>
              </a:defRPr>
            </a:lvl1pPr>
            <a:lvl2pPr marL="742950" indent="-285750" defTabSz="912495">
              <a:spcBef>
                <a:spcPct val="25000"/>
              </a:spcBef>
              <a:buClr>
                <a:schemeClr val="tx2"/>
              </a:buClr>
              <a:buFont typeface="Arial" pitchFamily="34" charset="0"/>
              <a:buChar char="–"/>
              <a:defRPr>
                <a:solidFill>
                  <a:schemeClr val="tx1"/>
                </a:solidFill>
                <a:latin typeface="Arial" pitchFamily="34" charset="0"/>
              </a:defRPr>
            </a:lvl2pPr>
            <a:lvl3pPr marL="1143000" indent="-228600" defTabSz="912495">
              <a:spcBef>
                <a:spcPct val="25000"/>
              </a:spcBef>
              <a:buClr>
                <a:schemeClr val="tx2"/>
              </a:buClr>
              <a:buChar char="•"/>
              <a:defRPr>
                <a:solidFill>
                  <a:schemeClr val="tx1"/>
                </a:solidFill>
                <a:latin typeface="Arial" pitchFamily="34" charset="0"/>
              </a:defRPr>
            </a:lvl3pPr>
            <a:lvl4pPr marL="1600200" indent="-228600" defTabSz="912495">
              <a:spcBef>
                <a:spcPct val="25000"/>
              </a:spcBef>
              <a:buClr>
                <a:schemeClr val="tx2"/>
              </a:buClr>
              <a:buChar char="–"/>
              <a:defRPr sz="1600">
                <a:solidFill>
                  <a:schemeClr val="tx1"/>
                </a:solidFill>
                <a:latin typeface="Arial" pitchFamily="34" charset="0"/>
              </a:defRPr>
            </a:lvl4pPr>
            <a:lvl5pPr marL="2057400" indent="-228600" defTabSz="912495">
              <a:spcBef>
                <a:spcPct val="25000"/>
              </a:spcBef>
              <a:buClr>
                <a:schemeClr val="tx2"/>
              </a:buClr>
              <a:buChar char="»"/>
              <a:defRPr sz="1600">
                <a:solidFill>
                  <a:schemeClr val="tx1"/>
                </a:solidFill>
                <a:latin typeface="Arial" pitchFamily="34" charset="0"/>
              </a:defRPr>
            </a:lvl5pPr>
            <a:lvl6pPr marL="25146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6pPr>
            <a:lvl7pPr marL="29718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7pPr>
            <a:lvl8pPr marL="34290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8pPr>
            <a:lvl9pPr marL="38862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9pPr>
          </a:lstStyle>
          <a:p>
            <a:pPr>
              <a:lnSpc>
                <a:spcPct val="85000"/>
              </a:lnSpc>
              <a:spcBef>
                <a:spcPct val="50000"/>
              </a:spcBef>
              <a:buClrTx/>
              <a:buFontTx/>
              <a:buNone/>
            </a:pPr>
            <a:r>
              <a:rPr lang="en-US" altLang="en-US" sz="1200" b="1">
                <a:solidFill>
                  <a:srgbClr val="FFFFFF"/>
                </a:solidFill>
                <a:ea typeface="ＭＳ Ｐゴシック" pitchFamily="34" charset="-128"/>
                <a:cs typeface="Arial" pitchFamily="34" charset="0"/>
              </a:rPr>
              <a:t>n=253</a:t>
            </a:r>
          </a:p>
        </p:txBody>
      </p:sp>
      <p:sp>
        <p:nvSpPr>
          <p:cNvPr id="56340" name="Text Box 14"/>
          <p:cNvSpPr txBox="1">
            <a:spLocks noChangeArrowheads="1"/>
          </p:cNvSpPr>
          <p:nvPr/>
        </p:nvSpPr>
        <p:spPr bwMode="auto">
          <a:xfrm>
            <a:off x="4845050" y="4183063"/>
            <a:ext cx="439738"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nchor="ctr">
            <a:spAutoFit/>
          </a:bodyPr>
          <a:lstStyle>
            <a:lvl1pPr defTabSz="912495">
              <a:spcBef>
                <a:spcPct val="25000"/>
              </a:spcBef>
              <a:buClr>
                <a:schemeClr val="tx2"/>
              </a:buClr>
              <a:buFont typeface="Wingdings" pitchFamily="2" charset="2"/>
              <a:buChar char="§"/>
              <a:defRPr sz="2000">
                <a:solidFill>
                  <a:schemeClr val="tx1"/>
                </a:solidFill>
                <a:latin typeface="Arial" pitchFamily="34" charset="0"/>
              </a:defRPr>
            </a:lvl1pPr>
            <a:lvl2pPr marL="742950" indent="-285750" defTabSz="912495">
              <a:spcBef>
                <a:spcPct val="25000"/>
              </a:spcBef>
              <a:buClr>
                <a:schemeClr val="tx2"/>
              </a:buClr>
              <a:buFont typeface="Arial" pitchFamily="34" charset="0"/>
              <a:buChar char="–"/>
              <a:defRPr>
                <a:solidFill>
                  <a:schemeClr val="tx1"/>
                </a:solidFill>
                <a:latin typeface="Arial" pitchFamily="34" charset="0"/>
              </a:defRPr>
            </a:lvl2pPr>
            <a:lvl3pPr marL="1143000" indent="-228600" defTabSz="912495">
              <a:spcBef>
                <a:spcPct val="25000"/>
              </a:spcBef>
              <a:buClr>
                <a:schemeClr val="tx2"/>
              </a:buClr>
              <a:buChar char="•"/>
              <a:defRPr>
                <a:solidFill>
                  <a:schemeClr val="tx1"/>
                </a:solidFill>
                <a:latin typeface="Arial" pitchFamily="34" charset="0"/>
              </a:defRPr>
            </a:lvl3pPr>
            <a:lvl4pPr marL="1600200" indent="-228600" defTabSz="912495">
              <a:spcBef>
                <a:spcPct val="25000"/>
              </a:spcBef>
              <a:buClr>
                <a:schemeClr val="tx2"/>
              </a:buClr>
              <a:buChar char="–"/>
              <a:defRPr sz="1600">
                <a:solidFill>
                  <a:schemeClr val="tx1"/>
                </a:solidFill>
                <a:latin typeface="Arial" pitchFamily="34" charset="0"/>
              </a:defRPr>
            </a:lvl4pPr>
            <a:lvl5pPr marL="2057400" indent="-228600" defTabSz="912495">
              <a:spcBef>
                <a:spcPct val="25000"/>
              </a:spcBef>
              <a:buClr>
                <a:schemeClr val="tx2"/>
              </a:buClr>
              <a:buChar char="»"/>
              <a:defRPr sz="1600">
                <a:solidFill>
                  <a:schemeClr val="tx1"/>
                </a:solidFill>
                <a:latin typeface="Arial" pitchFamily="34" charset="0"/>
              </a:defRPr>
            </a:lvl5pPr>
            <a:lvl6pPr marL="25146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6pPr>
            <a:lvl7pPr marL="29718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7pPr>
            <a:lvl8pPr marL="34290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8pPr>
            <a:lvl9pPr marL="3886200" indent="-228600" defTabSz="912495" eaLnBrk="0" fontAlgn="base" hangingPunct="0">
              <a:spcBef>
                <a:spcPct val="25000"/>
              </a:spcBef>
              <a:spcAft>
                <a:spcPct val="0"/>
              </a:spcAft>
              <a:buClr>
                <a:schemeClr val="tx2"/>
              </a:buClr>
              <a:buChar char="»"/>
              <a:defRPr sz="1600">
                <a:solidFill>
                  <a:schemeClr val="tx1"/>
                </a:solidFill>
                <a:latin typeface="Arial" pitchFamily="34" charset="0"/>
              </a:defRPr>
            </a:lvl9pPr>
          </a:lstStyle>
          <a:p>
            <a:pPr>
              <a:lnSpc>
                <a:spcPct val="85000"/>
              </a:lnSpc>
              <a:spcBef>
                <a:spcPct val="50000"/>
              </a:spcBef>
              <a:buClrTx/>
              <a:buFontTx/>
              <a:buNone/>
            </a:pPr>
            <a:r>
              <a:rPr lang="en-US" altLang="en-US" sz="1200" b="1">
                <a:solidFill>
                  <a:srgbClr val="000000"/>
                </a:solidFill>
                <a:ea typeface="ＭＳ Ｐゴシック" pitchFamily="34" charset="-128"/>
                <a:cs typeface="Arial" pitchFamily="34" charset="0"/>
              </a:rPr>
              <a:t>n=261</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234662374"/>
              </p:ext>
            </p:extLst>
          </p:nvPr>
        </p:nvGraphicFramePr>
        <p:xfrm>
          <a:off x="527383" y="1124744"/>
          <a:ext cx="10854278" cy="3756858"/>
        </p:xfrm>
        <a:graphic>
          <a:graphicData uri="http://schemas.openxmlformats.org/drawingml/2006/table">
            <a:tbl>
              <a:tblPr firstRow="1" bandRow="1">
                <a:tableStyleId>{3B4B98B0-60AC-42C2-AFA5-B58CD77FA1E5}</a:tableStyleId>
              </a:tblPr>
              <a:tblGrid>
                <a:gridCol w="1426808"/>
                <a:gridCol w="1672899"/>
                <a:gridCol w="1552127"/>
                <a:gridCol w="1550611"/>
                <a:gridCol w="1550611"/>
                <a:gridCol w="1550611"/>
                <a:gridCol w="1550611"/>
              </a:tblGrid>
              <a:tr h="219592">
                <a:tc>
                  <a:txBody>
                    <a:bodyPr/>
                    <a:lstStyle/>
                    <a:p>
                      <a:endParaRPr lang="en-GB" sz="11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smtClean="0"/>
                        <a:t>sitagliptin</a:t>
                      </a:r>
                      <a:r>
                        <a:rPr lang="en-GB" sz="1200" baseline="30000" dirty="0" smtClean="0"/>
                        <a:t>1</a:t>
                      </a:r>
                      <a:endParaRPr lang="en-GB" sz="1200" baseline="30000" dirty="0">
                        <a:solidFill>
                          <a:schemeClr val="bg1"/>
                        </a:solidFill>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vildagliptin</a:t>
                      </a:r>
                      <a:r>
                        <a:rPr lang="en-GB" sz="1200" baseline="30000" dirty="0" smtClean="0"/>
                        <a:t>2</a:t>
                      </a:r>
                      <a:endParaRPr lang="en-GB" sz="1200" baseline="30000" dirty="0" smtClean="0">
                        <a:solidFill>
                          <a:schemeClr val="bg1"/>
                        </a:solidFill>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saxagliptin</a:t>
                      </a:r>
                      <a:r>
                        <a:rPr lang="en-GB" sz="1200" baseline="30000" dirty="0" smtClean="0"/>
                        <a:t>3</a:t>
                      </a:r>
                    </a:p>
                    <a:p>
                      <a:pPr algn="ctr"/>
                      <a:endParaRPr lang="en-GB" sz="1200" dirty="0">
                        <a:solidFill>
                          <a:schemeClr val="bg1"/>
                        </a:solidFill>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linagliptin</a:t>
                      </a:r>
                      <a:r>
                        <a:rPr lang="en-GB" sz="1200" baseline="30000" dirty="0" smtClean="0"/>
                        <a:t>4</a:t>
                      </a:r>
                    </a:p>
                    <a:p>
                      <a:pPr algn="ctr"/>
                      <a:endParaRPr lang="en-GB" sz="1200" dirty="0">
                        <a:solidFill>
                          <a:schemeClr val="bg1"/>
                        </a:solidFill>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alogliptin</a:t>
                      </a:r>
                      <a:r>
                        <a:rPr lang="en-GB" sz="1200" baseline="30000" dirty="0" smtClean="0"/>
                        <a:t>5</a:t>
                      </a:r>
                    </a:p>
                    <a:p>
                      <a:pPr algn="ctr"/>
                      <a:r>
                        <a:rPr lang="en-GB" sz="1200" dirty="0" smtClean="0"/>
                        <a:t> </a:t>
                      </a:r>
                      <a:endParaRPr lang="en-GB" sz="1200" dirty="0">
                        <a:solidFill>
                          <a:schemeClr val="bg1"/>
                        </a:solidFill>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5018">
                <a:tc>
                  <a:txBody>
                    <a:bodyPr/>
                    <a:lstStyle/>
                    <a:p>
                      <a:r>
                        <a:rPr lang="en-GB" sz="1100" b="1" dirty="0" err="1" smtClean="0"/>
                        <a:t>Monotherapy</a:t>
                      </a:r>
                      <a:endParaRPr lang="en-GB" sz="1100" b="1" dirty="0" smtClean="0"/>
                    </a:p>
                    <a:p>
                      <a:r>
                        <a:rPr lang="en-GB" sz="1100" b="1" dirty="0" smtClean="0"/>
                        <a:t>(oral)</a:t>
                      </a:r>
                      <a:endParaRPr lang="en-GB" sz="1100" b="1"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smtClean="0"/>
                        <a:t>If metformin is contraindicated  or not tolerated</a:t>
                      </a:r>
                      <a:endParaRPr lang="en-GB" sz="10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solidFill>
                            <a:srgbClr val="00B050"/>
                          </a:solidFill>
                          <a:sym typeface="Wingdings"/>
                        </a:rPr>
                        <a:t></a:t>
                      </a:r>
                      <a:endParaRPr lang="en-GB" sz="2400" b="1" dirty="0">
                        <a:solidFill>
                          <a:srgbClr val="00B05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smtClean="0">
                          <a:solidFill>
                            <a:srgbClr val="00B050"/>
                          </a:solidFill>
                          <a:sym typeface="Wingdings"/>
                        </a:rPr>
                        <a:t></a:t>
                      </a:r>
                      <a:endParaRPr lang="en-GB" sz="2400" b="1" dirty="0">
                        <a:solidFill>
                          <a:srgbClr val="00B05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smtClean="0">
                          <a:solidFill>
                            <a:srgbClr val="00B050"/>
                          </a:solidFill>
                          <a:sym typeface="Wingdings"/>
                        </a:rPr>
                        <a:t></a:t>
                      </a:r>
                      <a:endParaRPr lang="en-GB" sz="2400" b="1" dirty="0">
                        <a:solidFill>
                          <a:srgbClr val="00B05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smtClean="0">
                          <a:solidFill>
                            <a:srgbClr val="00B050"/>
                          </a:solidFill>
                          <a:sym typeface="Wingdings"/>
                        </a:rPr>
                        <a:t></a:t>
                      </a:r>
                      <a:endParaRPr lang="en-GB" sz="2400" b="1" dirty="0">
                        <a:solidFill>
                          <a:srgbClr val="00B05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smtClean="0">
                          <a:solidFill>
                            <a:srgbClr val="FF0000"/>
                          </a:solidFill>
                          <a:sym typeface="Wingdings"/>
                        </a:rPr>
                        <a:t></a:t>
                      </a:r>
                      <a:endParaRPr lang="en-GB" sz="2400" b="1" dirty="0" smtClean="0">
                        <a:solidFill>
                          <a:srgbClr val="FF000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7515">
                <a:tc rowSpan="3">
                  <a:txBody>
                    <a:bodyPr/>
                    <a:lstStyle/>
                    <a:p>
                      <a:r>
                        <a:rPr lang="en-GB" sz="1100" b="1" dirty="0" smtClean="0"/>
                        <a:t>Dual therapy</a:t>
                      </a:r>
                    </a:p>
                    <a:p>
                      <a:r>
                        <a:rPr lang="en-GB" sz="1100" b="1" dirty="0" smtClean="0"/>
                        <a:t>(oral)</a:t>
                      </a:r>
                      <a:endParaRPr lang="en-GB" sz="1100" b="1"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smtClean="0"/>
                        <a:t>Add on to metformin</a:t>
                      </a:r>
                      <a:endParaRPr lang="en-GB" sz="10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smtClean="0">
                          <a:solidFill>
                            <a:srgbClr val="00B050"/>
                          </a:solidFill>
                          <a:sym typeface="Wingdings"/>
                        </a:rPr>
                        <a:t></a:t>
                      </a:r>
                      <a:endParaRPr lang="en-GB" sz="2400" b="1" dirty="0">
                        <a:solidFill>
                          <a:srgbClr val="00B05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smtClean="0">
                          <a:solidFill>
                            <a:srgbClr val="00B050"/>
                          </a:solidFill>
                          <a:sym typeface="Wingdings"/>
                        </a:rPr>
                        <a:t></a:t>
                      </a:r>
                      <a:endParaRPr lang="en-GB" sz="2400" b="1" dirty="0">
                        <a:solidFill>
                          <a:srgbClr val="00B05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smtClean="0">
                          <a:solidFill>
                            <a:srgbClr val="00B050"/>
                          </a:solidFill>
                          <a:sym typeface="Wingdings"/>
                        </a:rPr>
                        <a:t></a:t>
                      </a:r>
                      <a:endParaRPr lang="en-GB" sz="2400" b="1" dirty="0">
                        <a:solidFill>
                          <a:srgbClr val="00B05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solidFill>
                            <a:srgbClr val="00B050"/>
                          </a:solidFill>
                          <a:sym typeface="Wingdings"/>
                        </a:rPr>
                        <a:t></a:t>
                      </a:r>
                      <a:endParaRPr lang="en-GB" sz="2400" b="1" dirty="0">
                        <a:solidFill>
                          <a:srgbClr val="00B05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smtClean="0">
                          <a:solidFill>
                            <a:srgbClr val="00B050"/>
                          </a:solidFill>
                          <a:sym typeface="Wingdings"/>
                        </a:rPr>
                        <a:t></a:t>
                      </a:r>
                      <a:endParaRPr lang="en-GB" sz="2400" b="1" dirty="0">
                        <a:solidFill>
                          <a:srgbClr val="00B05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7515">
                <a:tc vMerge="1">
                  <a:txBody>
                    <a:bodyPr/>
                    <a:lstStyle/>
                    <a:p>
                      <a:endParaRPr lang="en-GB" sz="1100" b="1" dirty="0"/>
                    </a:p>
                  </a:txBody>
                  <a:tcPr/>
                </a:tc>
                <a:tc>
                  <a:txBody>
                    <a:bodyPr/>
                    <a:lstStyle/>
                    <a:p>
                      <a:r>
                        <a:rPr lang="en-GB" sz="1000" dirty="0" smtClean="0"/>
                        <a:t>Add on to SU</a:t>
                      </a:r>
                      <a:endParaRPr lang="en-GB" sz="10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smtClean="0">
                          <a:solidFill>
                            <a:srgbClr val="00B050"/>
                          </a:solidFill>
                          <a:sym typeface="Wingdings"/>
                        </a:rPr>
                        <a:t></a:t>
                      </a:r>
                      <a:endParaRPr lang="en-GB" sz="2400" b="1" dirty="0">
                        <a:solidFill>
                          <a:srgbClr val="00B05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smtClean="0">
                          <a:solidFill>
                            <a:srgbClr val="00B050"/>
                          </a:solidFill>
                          <a:sym typeface="Wingdings"/>
                        </a:rPr>
                        <a:t></a:t>
                      </a:r>
                      <a:endParaRPr lang="en-GB" sz="2400" b="1" dirty="0">
                        <a:solidFill>
                          <a:srgbClr val="00B05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smtClean="0">
                          <a:solidFill>
                            <a:srgbClr val="00B050"/>
                          </a:solidFill>
                          <a:sym typeface="Wingdings"/>
                        </a:rPr>
                        <a:t></a:t>
                      </a:r>
                      <a:endParaRPr lang="en-GB" sz="2400" b="1" dirty="0">
                        <a:solidFill>
                          <a:srgbClr val="00B05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smtClean="0">
                          <a:solidFill>
                            <a:srgbClr val="FF0000"/>
                          </a:solidFill>
                          <a:sym typeface="Wingdings"/>
                        </a:rPr>
                        <a:t></a:t>
                      </a:r>
                      <a:endParaRPr lang="en-GB" sz="1800" b="0" dirty="0">
                        <a:solidFill>
                          <a:srgbClr val="FF000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smtClean="0">
                          <a:solidFill>
                            <a:srgbClr val="00B050"/>
                          </a:solidFill>
                          <a:sym typeface="Wingdings"/>
                        </a:rPr>
                        <a:t></a:t>
                      </a:r>
                      <a:endParaRPr lang="en-GB" sz="2400" b="1" dirty="0">
                        <a:solidFill>
                          <a:srgbClr val="00B05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7515">
                <a:tc vMerge="1">
                  <a:txBody>
                    <a:bodyPr/>
                    <a:lstStyle/>
                    <a:p>
                      <a:endParaRPr lang="en-GB" sz="1100" b="1" dirty="0"/>
                    </a:p>
                  </a:txBody>
                  <a:tcPr/>
                </a:tc>
                <a:tc>
                  <a:txBody>
                    <a:bodyPr/>
                    <a:lstStyle/>
                    <a:p>
                      <a:r>
                        <a:rPr lang="en-GB" sz="1000" dirty="0" smtClean="0"/>
                        <a:t>Add on to TZD</a:t>
                      </a:r>
                      <a:endParaRPr lang="en-GB" sz="10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smtClean="0">
                          <a:solidFill>
                            <a:srgbClr val="00B050"/>
                          </a:solidFill>
                          <a:sym typeface="Wingdings"/>
                        </a:rPr>
                        <a:t></a:t>
                      </a:r>
                      <a:endParaRPr lang="en-GB" sz="2400" b="1" dirty="0">
                        <a:solidFill>
                          <a:srgbClr val="00B05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smtClean="0">
                          <a:solidFill>
                            <a:srgbClr val="00B050"/>
                          </a:solidFill>
                          <a:sym typeface="Wingdings"/>
                        </a:rPr>
                        <a:t></a:t>
                      </a:r>
                      <a:endParaRPr lang="en-GB" sz="2400" b="1" dirty="0">
                        <a:solidFill>
                          <a:srgbClr val="00B05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smtClean="0">
                          <a:solidFill>
                            <a:srgbClr val="00B050"/>
                          </a:solidFill>
                          <a:sym typeface="Wingdings"/>
                        </a:rPr>
                        <a:t></a:t>
                      </a:r>
                      <a:endParaRPr lang="en-GB" sz="2400" b="1" dirty="0">
                        <a:solidFill>
                          <a:srgbClr val="00B05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smtClean="0">
                          <a:solidFill>
                            <a:srgbClr val="FF0000"/>
                          </a:solidFill>
                          <a:sym typeface="Wingdings"/>
                        </a:rPr>
                        <a:t></a:t>
                      </a:r>
                      <a:endParaRPr lang="en-GB" sz="1800" b="0" dirty="0">
                        <a:solidFill>
                          <a:srgbClr val="FF000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solidFill>
                            <a:srgbClr val="00B050"/>
                          </a:solidFill>
                          <a:sym typeface="Wingdings"/>
                        </a:rPr>
                        <a:t></a:t>
                      </a:r>
                      <a:endParaRPr lang="en-GB" sz="2400" b="1" dirty="0">
                        <a:solidFill>
                          <a:srgbClr val="00B05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7515">
                <a:tc rowSpan="3">
                  <a:txBody>
                    <a:bodyPr/>
                    <a:lstStyle/>
                    <a:p>
                      <a:r>
                        <a:rPr lang="en-GB" sz="1100" b="1" dirty="0" smtClean="0"/>
                        <a:t>Triple </a:t>
                      </a:r>
                      <a:r>
                        <a:rPr lang="en-GB" sz="1100" b="1" baseline="0" dirty="0" smtClean="0"/>
                        <a:t>therapy</a:t>
                      </a:r>
                    </a:p>
                    <a:p>
                      <a:r>
                        <a:rPr lang="en-GB" sz="1100" b="1" baseline="0" dirty="0" smtClean="0"/>
                        <a:t>(oral)</a:t>
                      </a:r>
                      <a:endParaRPr lang="en-GB" sz="1100" b="1"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smtClean="0"/>
                        <a:t>Add</a:t>
                      </a:r>
                      <a:r>
                        <a:rPr lang="en-GB" sz="1000" baseline="0" dirty="0" smtClean="0"/>
                        <a:t> on to metformin + SU</a:t>
                      </a:r>
                      <a:endParaRPr lang="en-GB" sz="10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solidFill>
                            <a:srgbClr val="00B050"/>
                          </a:solidFill>
                          <a:sym typeface="Wingdings"/>
                        </a:rPr>
                        <a:t></a:t>
                      </a:r>
                      <a:endParaRPr lang="en-GB" sz="2400" b="1" dirty="0">
                        <a:solidFill>
                          <a:srgbClr val="00B05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solidFill>
                            <a:srgbClr val="00B050"/>
                          </a:solidFill>
                          <a:sym typeface="Wingdings"/>
                        </a:rPr>
                        <a:t></a:t>
                      </a:r>
                      <a:endParaRPr lang="en-GB" sz="2400" b="1" dirty="0">
                        <a:solidFill>
                          <a:srgbClr val="00B05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solidFill>
                            <a:srgbClr val="00B050"/>
                          </a:solidFill>
                          <a:sym typeface="Wingdings"/>
                        </a:rPr>
                        <a:t></a:t>
                      </a:r>
                      <a:endParaRPr lang="en-GB" sz="2400" b="1" dirty="0">
                        <a:solidFill>
                          <a:srgbClr val="00B05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smtClean="0">
                          <a:solidFill>
                            <a:srgbClr val="00B050"/>
                          </a:solidFill>
                          <a:sym typeface="Wingdings"/>
                        </a:rPr>
                        <a:t></a:t>
                      </a:r>
                      <a:endParaRPr lang="en-GB" sz="2400" b="1" dirty="0" smtClean="0">
                        <a:solidFill>
                          <a:srgbClr val="00B05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smtClean="0">
                          <a:solidFill>
                            <a:srgbClr val="FF0000"/>
                          </a:solidFill>
                          <a:sym typeface="Wingdings"/>
                        </a:rPr>
                        <a:t></a:t>
                      </a:r>
                      <a:r>
                        <a:rPr lang="en-GB" sz="1800" baseline="70000" dirty="0" smtClean="0">
                          <a:sym typeface="Wingdings"/>
                        </a:rPr>
                        <a:t>a</a:t>
                      </a:r>
                      <a:endParaRPr lang="en-GB" sz="1800" b="1" dirty="0" smtClean="0">
                        <a:solidFill>
                          <a:srgbClr val="FF000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7515">
                <a:tc vMerge="1">
                  <a:txBody>
                    <a:bodyPr/>
                    <a:lstStyle/>
                    <a:p>
                      <a:endParaRPr lang="en-GB" sz="1100" b="1" dirty="0"/>
                    </a:p>
                  </a:txBody>
                  <a:tcPr/>
                </a:tc>
                <a:tc>
                  <a:txBody>
                    <a:bodyPr/>
                    <a:lstStyle/>
                    <a:p>
                      <a:r>
                        <a:rPr lang="en-GB" sz="1000" dirty="0" smtClean="0"/>
                        <a:t>Add on to metformin + TZD</a:t>
                      </a:r>
                      <a:endParaRPr lang="en-GB" sz="10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solidFill>
                            <a:srgbClr val="00B050"/>
                          </a:solidFill>
                          <a:sym typeface="Wingdings"/>
                        </a:rPr>
                        <a:t></a:t>
                      </a:r>
                      <a:endParaRPr lang="en-GB" sz="2400" b="1" dirty="0">
                        <a:solidFill>
                          <a:srgbClr val="00B05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solidFill>
                            <a:srgbClr val="FF0000"/>
                          </a:solidFill>
                          <a:sym typeface="Wingdings"/>
                        </a:rPr>
                        <a:t></a:t>
                      </a:r>
                      <a:r>
                        <a:rPr lang="en-GB" sz="1800" baseline="70000" dirty="0" smtClean="0">
                          <a:sym typeface="Wingdings"/>
                        </a:rPr>
                        <a:t>a</a:t>
                      </a:r>
                      <a:endParaRPr lang="en-GB" sz="2400" b="0" dirty="0">
                        <a:solidFill>
                          <a:srgbClr val="FF000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solidFill>
                            <a:srgbClr val="FF0000"/>
                          </a:solidFill>
                          <a:sym typeface="Wingdings"/>
                        </a:rPr>
                        <a:t></a:t>
                      </a:r>
                      <a:r>
                        <a:rPr lang="en-GB" sz="1800" baseline="70000" dirty="0" smtClean="0">
                          <a:sym typeface="Wingdings"/>
                        </a:rPr>
                        <a:t>a</a:t>
                      </a:r>
                      <a:endParaRPr lang="en-GB" sz="1800" b="1" dirty="0">
                        <a:solidFill>
                          <a:srgbClr val="FF000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smtClean="0">
                          <a:solidFill>
                            <a:srgbClr val="FF0000"/>
                          </a:solidFill>
                          <a:sym typeface="Wingdings"/>
                        </a:rPr>
                        <a:t></a:t>
                      </a:r>
                      <a:endParaRPr lang="en-GB" sz="1800" b="0" dirty="0" smtClean="0">
                        <a:solidFill>
                          <a:srgbClr val="FF000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smtClean="0">
                          <a:solidFill>
                            <a:srgbClr val="00B050"/>
                          </a:solidFill>
                          <a:sym typeface="Wingdings"/>
                        </a:rPr>
                        <a:t></a:t>
                      </a:r>
                      <a:endParaRPr lang="en-GB" sz="2400" b="1" dirty="0" smtClean="0">
                        <a:solidFill>
                          <a:srgbClr val="00B05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5018">
                <a:tc vMerge="1">
                  <a:txBody>
                    <a:bodyPr/>
                    <a:lstStyle/>
                    <a:p>
                      <a:endParaRPr lang="en-GB" sz="1100" b="1" dirty="0"/>
                    </a:p>
                  </a:txBody>
                  <a:tcPr/>
                </a:tc>
                <a:tc>
                  <a:txBody>
                    <a:bodyPr/>
                    <a:lstStyle/>
                    <a:p>
                      <a:r>
                        <a:rPr lang="en-GB" sz="1000" dirty="0" smtClean="0"/>
                        <a:t>Add on to metformin</a:t>
                      </a:r>
                      <a:r>
                        <a:rPr lang="en-GB" sz="1000" baseline="0" dirty="0" smtClean="0"/>
                        <a:t> + </a:t>
                      </a:r>
                      <a:r>
                        <a:rPr lang="en-GB" sz="1000" dirty="0" smtClean="0"/>
                        <a:t>SGLT2i</a:t>
                      </a:r>
                      <a:endParaRPr lang="en-GB" sz="10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smtClean="0">
                          <a:solidFill>
                            <a:srgbClr val="FF0000"/>
                          </a:solidFill>
                          <a:sym typeface="Wingdings"/>
                        </a:rPr>
                        <a:t></a:t>
                      </a:r>
                      <a:endParaRPr lang="en-GB" sz="2400" b="1" dirty="0">
                        <a:solidFill>
                          <a:srgbClr val="FF000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solidFill>
                            <a:srgbClr val="FF0000"/>
                          </a:solidFill>
                          <a:sym typeface="Wingdings"/>
                        </a:rPr>
                        <a:t></a:t>
                      </a:r>
                      <a:endParaRPr lang="en-GB" sz="2400" b="1" dirty="0">
                        <a:solidFill>
                          <a:srgbClr val="FF000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solidFill>
                            <a:srgbClr val="00B050"/>
                          </a:solidFill>
                          <a:sym typeface="Wingdings"/>
                        </a:rPr>
                        <a:t></a:t>
                      </a:r>
                      <a:r>
                        <a:rPr lang="en-GB" sz="1800" baseline="70000" dirty="0" smtClean="0">
                          <a:sym typeface="Wingdings"/>
                        </a:rPr>
                        <a:t>b</a:t>
                      </a:r>
                      <a:endParaRPr lang="en-GB" sz="2400" b="1" dirty="0">
                        <a:solidFill>
                          <a:srgbClr val="00B05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smtClean="0">
                          <a:solidFill>
                            <a:srgbClr val="00B050"/>
                          </a:solidFill>
                          <a:sym typeface="Wingdings"/>
                        </a:rPr>
                        <a:t></a:t>
                      </a:r>
                      <a:r>
                        <a:rPr lang="en-GB" sz="1800" baseline="70000" dirty="0" smtClean="0">
                          <a:sym typeface="Wingdings"/>
                        </a:rPr>
                        <a:t>c</a:t>
                      </a:r>
                      <a:endParaRPr lang="en-GB" sz="1800" b="0" baseline="70000" dirty="0" smtClean="0">
                        <a:solidFill>
                          <a:schemeClr val="tx1"/>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smtClean="0">
                          <a:solidFill>
                            <a:srgbClr val="FF0000"/>
                          </a:solidFill>
                          <a:sym typeface="Wingdings"/>
                        </a:rPr>
                        <a:t></a:t>
                      </a:r>
                      <a:endParaRPr lang="en-GB" sz="2400" b="1" dirty="0" smtClean="0">
                        <a:solidFill>
                          <a:srgbClr val="FF0000"/>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0" y="6597352"/>
            <a:ext cx="12192000" cy="230832"/>
          </a:xfrm>
          <a:prstGeom prst="rect">
            <a:avLst/>
          </a:prstGeom>
          <a:noFill/>
        </p:spPr>
        <p:txBody>
          <a:bodyPr wrap="square" rtlCol="0">
            <a:spAutoFit/>
          </a:bodyPr>
          <a:lstStyle/>
          <a:p>
            <a:r>
              <a:rPr lang="en-GB" altLang="en-US" sz="900" dirty="0">
                <a:solidFill>
                  <a:srgbClr val="000000"/>
                </a:solidFill>
              </a:rPr>
              <a:t>References:</a:t>
            </a:r>
            <a:r>
              <a:rPr lang="en-GB" altLang="en-US" sz="900" b="1" dirty="0">
                <a:solidFill>
                  <a:srgbClr val="000000"/>
                </a:solidFill>
              </a:rPr>
              <a:t> 1</a:t>
            </a:r>
            <a:r>
              <a:rPr lang="en-GB" altLang="en-US" sz="900" dirty="0">
                <a:solidFill>
                  <a:srgbClr val="000000"/>
                </a:solidFill>
              </a:rPr>
              <a:t>. Sitagliptin </a:t>
            </a:r>
            <a:r>
              <a:rPr lang="en-GB" altLang="en-US" sz="900" dirty="0" smtClean="0">
                <a:solidFill>
                  <a:srgbClr val="000000"/>
                </a:solidFill>
              </a:rPr>
              <a:t>SPC </a:t>
            </a:r>
            <a:r>
              <a:rPr lang="en-GB" altLang="en-US" sz="900" b="1" dirty="0" smtClean="0">
                <a:solidFill>
                  <a:srgbClr val="000000"/>
                </a:solidFill>
              </a:rPr>
              <a:t> </a:t>
            </a:r>
            <a:r>
              <a:rPr lang="en-GB" altLang="en-US" sz="900" b="1" dirty="0">
                <a:solidFill>
                  <a:srgbClr val="000000"/>
                </a:solidFill>
              </a:rPr>
              <a:t>2</a:t>
            </a:r>
            <a:r>
              <a:rPr lang="en-GB" altLang="en-US" sz="900" dirty="0">
                <a:solidFill>
                  <a:srgbClr val="000000"/>
                </a:solidFill>
              </a:rPr>
              <a:t>. </a:t>
            </a:r>
            <a:r>
              <a:rPr lang="en-GB" altLang="en-US" sz="900" dirty="0" err="1">
                <a:solidFill>
                  <a:srgbClr val="000000"/>
                </a:solidFill>
              </a:rPr>
              <a:t>Vildagliptin</a:t>
            </a:r>
            <a:r>
              <a:rPr lang="en-GB" altLang="en-US" sz="900" dirty="0">
                <a:solidFill>
                  <a:srgbClr val="000000"/>
                </a:solidFill>
              </a:rPr>
              <a:t> SPC </a:t>
            </a:r>
            <a:r>
              <a:rPr lang="en-GB" altLang="en-US" sz="900" dirty="0" smtClean="0">
                <a:solidFill>
                  <a:srgbClr val="000000"/>
                </a:solidFill>
              </a:rPr>
              <a:t>  </a:t>
            </a:r>
            <a:r>
              <a:rPr lang="en-GB" altLang="en-US" sz="900" b="1" dirty="0">
                <a:solidFill>
                  <a:srgbClr val="000000"/>
                </a:solidFill>
              </a:rPr>
              <a:t>3</a:t>
            </a:r>
            <a:r>
              <a:rPr lang="en-GB" altLang="en-US" sz="900" dirty="0">
                <a:solidFill>
                  <a:srgbClr val="000000"/>
                </a:solidFill>
              </a:rPr>
              <a:t>. Saxagliptin SPC </a:t>
            </a:r>
            <a:r>
              <a:rPr lang="en-GB" altLang="en-US" sz="900" dirty="0" smtClean="0">
                <a:solidFill>
                  <a:srgbClr val="000000"/>
                </a:solidFill>
              </a:rPr>
              <a:t>   </a:t>
            </a:r>
            <a:r>
              <a:rPr lang="en-GB" altLang="en-US" sz="900" b="1" dirty="0" smtClean="0">
                <a:solidFill>
                  <a:srgbClr val="000000"/>
                </a:solidFill>
              </a:rPr>
              <a:t>4</a:t>
            </a:r>
            <a:r>
              <a:rPr lang="en-GB" altLang="en-US" sz="900" dirty="0">
                <a:solidFill>
                  <a:srgbClr val="000000"/>
                </a:solidFill>
              </a:rPr>
              <a:t>. Linagliptin SPC </a:t>
            </a:r>
            <a:r>
              <a:rPr lang="en-GB" altLang="en-US" sz="900" dirty="0" smtClean="0">
                <a:solidFill>
                  <a:srgbClr val="000000"/>
                </a:solidFill>
              </a:rPr>
              <a:t>   </a:t>
            </a:r>
            <a:r>
              <a:rPr lang="en-GB" altLang="en-US" sz="900" b="1" dirty="0">
                <a:solidFill>
                  <a:srgbClr val="000000"/>
                </a:solidFill>
              </a:rPr>
              <a:t>5</a:t>
            </a:r>
            <a:r>
              <a:rPr lang="en-GB" altLang="en-US" sz="900" dirty="0">
                <a:solidFill>
                  <a:srgbClr val="000000"/>
                </a:solidFill>
              </a:rPr>
              <a:t>. Alogliptin SPC </a:t>
            </a:r>
            <a:endParaRPr lang="en-GB" dirty="0">
              <a:solidFill>
                <a:srgbClr val="000000"/>
              </a:solidFill>
            </a:endParaRPr>
          </a:p>
        </p:txBody>
      </p:sp>
      <p:sp>
        <p:nvSpPr>
          <p:cNvPr id="3" name="TextBox 2"/>
          <p:cNvSpPr txBox="1"/>
          <p:nvPr/>
        </p:nvSpPr>
        <p:spPr>
          <a:xfrm>
            <a:off x="7152119" y="5085184"/>
            <a:ext cx="4229540" cy="900246"/>
          </a:xfrm>
          <a:prstGeom prst="rect">
            <a:avLst/>
          </a:prstGeom>
          <a:solidFill>
            <a:schemeClr val="accent5">
              <a:lumMod val="20000"/>
              <a:lumOff val="80000"/>
            </a:schemeClr>
          </a:solidFill>
        </p:spPr>
        <p:txBody>
          <a:bodyPr wrap="square" rtlCol="0">
            <a:spAutoFit/>
          </a:bodyPr>
          <a:lstStyle/>
          <a:p>
            <a:r>
              <a:rPr lang="en-GB" sz="1050" b="1" dirty="0" smtClean="0">
                <a:solidFill>
                  <a:srgbClr val="000000"/>
                </a:solidFill>
              </a:rPr>
              <a:t>KEY    </a:t>
            </a:r>
          </a:p>
          <a:p>
            <a:r>
              <a:rPr lang="en-GB" sz="1050" b="1" dirty="0" smtClean="0">
                <a:solidFill>
                  <a:srgbClr val="000000"/>
                </a:solidFill>
              </a:rPr>
              <a:t>a</a:t>
            </a:r>
            <a:r>
              <a:rPr lang="en-GB" sz="1050" dirty="0" smtClean="0">
                <a:solidFill>
                  <a:srgbClr val="000000"/>
                </a:solidFill>
              </a:rPr>
              <a:t> - Safety and efficacy has not been established  </a:t>
            </a:r>
          </a:p>
          <a:p>
            <a:r>
              <a:rPr lang="en-GB" sz="1050" b="1" dirty="0" smtClean="0">
                <a:solidFill>
                  <a:srgbClr val="000000"/>
                </a:solidFill>
              </a:rPr>
              <a:t>b </a:t>
            </a:r>
            <a:r>
              <a:rPr lang="en-GB" sz="1050" dirty="0" smtClean="0">
                <a:solidFill>
                  <a:srgbClr val="000000"/>
                </a:solidFill>
              </a:rPr>
              <a:t>- In combination with </a:t>
            </a:r>
            <a:r>
              <a:rPr lang="en-GB" sz="1050" dirty="0" err="1" smtClean="0">
                <a:solidFill>
                  <a:srgbClr val="000000"/>
                </a:solidFill>
              </a:rPr>
              <a:t>dapagliflozin</a:t>
            </a:r>
            <a:endParaRPr lang="en-GB" sz="1050" dirty="0" smtClean="0">
              <a:solidFill>
                <a:srgbClr val="000000"/>
              </a:solidFill>
            </a:endParaRPr>
          </a:p>
          <a:p>
            <a:r>
              <a:rPr lang="en-GB" sz="1050" b="1" dirty="0" smtClean="0">
                <a:solidFill>
                  <a:srgbClr val="000000"/>
                </a:solidFill>
              </a:rPr>
              <a:t>c</a:t>
            </a:r>
            <a:r>
              <a:rPr lang="en-GB" sz="1050" dirty="0" smtClean="0">
                <a:solidFill>
                  <a:srgbClr val="000000"/>
                </a:solidFill>
              </a:rPr>
              <a:t> – In combination with </a:t>
            </a:r>
            <a:r>
              <a:rPr lang="en-GB" sz="1050" dirty="0" err="1" smtClean="0">
                <a:solidFill>
                  <a:srgbClr val="000000"/>
                </a:solidFill>
              </a:rPr>
              <a:t>empagliflozin</a:t>
            </a:r>
            <a:r>
              <a:rPr lang="en-GB" sz="1050" dirty="0" smtClean="0">
                <a:solidFill>
                  <a:srgbClr val="000000"/>
                </a:solidFill>
              </a:rPr>
              <a:t> </a:t>
            </a:r>
          </a:p>
          <a:p>
            <a:endParaRPr lang="en-GB" sz="1050" dirty="0">
              <a:solidFill>
                <a:srgbClr val="000000"/>
              </a:solidFill>
            </a:endParaRPr>
          </a:p>
        </p:txBody>
      </p:sp>
      <p:sp>
        <p:nvSpPr>
          <p:cNvPr id="4" name="TextBox 3"/>
          <p:cNvSpPr txBox="1"/>
          <p:nvPr/>
        </p:nvSpPr>
        <p:spPr>
          <a:xfrm>
            <a:off x="815415" y="116634"/>
            <a:ext cx="10566244" cy="461665"/>
          </a:xfrm>
          <a:prstGeom prst="rect">
            <a:avLst/>
          </a:prstGeom>
          <a:noFill/>
        </p:spPr>
        <p:txBody>
          <a:bodyPr wrap="square" rtlCol="0">
            <a:spAutoFit/>
          </a:bodyPr>
          <a:lstStyle/>
          <a:p>
            <a:r>
              <a:rPr lang="en-GB" sz="2400" b="1" dirty="0" smtClean="0">
                <a:solidFill>
                  <a:srgbClr val="002060"/>
                </a:solidFill>
              </a:rPr>
              <a:t>Oral anti-diabetic therapy : DPP-4i licensed indications  </a:t>
            </a:r>
            <a:endParaRPr lang="en-GB" sz="2400" b="1" dirty="0">
              <a:solidFill>
                <a:srgbClr val="002060"/>
              </a:solidFill>
            </a:endParaRPr>
          </a:p>
        </p:txBody>
      </p:sp>
      <p:sp>
        <p:nvSpPr>
          <p:cNvPr id="5" name="TextBox 4"/>
          <p:cNvSpPr txBox="1"/>
          <p:nvPr/>
        </p:nvSpPr>
        <p:spPr>
          <a:xfrm>
            <a:off x="798803" y="4879920"/>
            <a:ext cx="5299733" cy="461665"/>
          </a:xfrm>
          <a:prstGeom prst="rect">
            <a:avLst/>
          </a:prstGeom>
          <a:noFill/>
        </p:spPr>
        <p:txBody>
          <a:bodyPr wrap="square" rtlCol="0">
            <a:spAutoFit/>
          </a:bodyPr>
          <a:lstStyle/>
          <a:p>
            <a:endParaRPr lang="en-GB" sz="1200" b="1" dirty="0" smtClean="0">
              <a:solidFill>
                <a:srgbClr val="000000"/>
              </a:solidFill>
            </a:endParaRPr>
          </a:p>
          <a:p>
            <a:r>
              <a:rPr lang="en-GB" sz="1200" b="1" dirty="0" smtClean="0">
                <a:solidFill>
                  <a:srgbClr val="000000"/>
                </a:solidFill>
              </a:rPr>
              <a:t>For combination therapy with insulin, please refer to individual SPCs </a:t>
            </a:r>
            <a:endParaRPr lang="en-GB" sz="1200" b="1" dirty="0">
              <a:solidFill>
                <a:srgbClr val="000000"/>
              </a:solidFill>
            </a:endParaRPr>
          </a:p>
        </p:txBody>
      </p:sp>
      <p:sp>
        <p:nvSpPr>
          <p:cNvPr id="10" name="Isosceles Triangle 9"/>
          <p:cNvSpPr/>
          <p:nvPr/>
        </p:nvSpPr>
        <p:spPr bwMode="auto">
          <a:xfrm flipV="1">
            <a:off x="11113064" y="1196755"/>
            <a:ext cx="167512" cy="92057"/>
          </a:xfrm>
          <a:prstGeom prst="triangle">
            <a:avLst/>
          </a:prstGeom>
          <a:solidFill>
            <a:schemeClr val="tx1"/>
          </a:solidFill>
          <a:ln>
            <a:noFill/>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buFont typeface="Arial" charset="0"/>
              <a:buChar char="•"/>
            </a:pPr>
            <a:endParaRPr lang="en-GB" dirty="0" smtClean="0">
              <a:solidFill>
                <a:srgbClr val="000000"/>
              </a:solidFill>
              <a:cs typeface="Arial" charset="0"/>
            </a:endParaRPr>
          </a:p>
        </p:txBody>
      </p:sp>
    </p:spTree>
    <p:extLst>
      <p:ext uri="{BB962C8B-B14F-4D97-AF65-F5344CB8AC3E}">
        <p14:creationId xmlns:p14="http://schemas.microsoft.com/office/powerpoint/2010/main" val="30667622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228601"/>
            <a:ext cx="8748464" cy="1209674"/>
          </a:xfrm>
        </p:spPr>
        <p:txBody>
          <a:bodyPr/>
          <a:lstStyle/>
          <a:p>
            <a:r>
              <a:rPr lang="en-GB" dirty="0" smtClean="0">
                <a:solidFill>
                  <a:schemeClr val="accent1">
                    <a:lumMod val="75000"/>
                  </a:schemeClr>
                </a:solidFill>
                <a:cs typeface="Arial"/>
              </a:rPr>
              <a:t>NICE NG28: Key </a:t>
            </a:r>
            <a:r>
              <a:rPr lang="en-GB" dirty="0">
                <a:solidFill>
                  <a:schemeClr val="accent1">
                    <a:lumMod val="75000"/>
                  </a:schemeClr>
                </a:solidFill>
                <a:cs typeface="Arial"/>
              </a:rPr>
              <a:t>focus </a:t>
            </a:r>
            <a:r>
              <a:rPr lang="en-GB" dirty="0" smtClean="0">
                <a:solidFill>
                  <a:schemeClr val="accent1">
                    <a:lumMod val="75000"/>
                  </a:schemeClr>
                </a:solidFill>
                <a:cs typeface="Arial"/>
              </a:rPr>
              <a:t>areas</a:t>
            </a:r>
            <a:r>
              <a:rPr lang="en-GB" baseline="30000" dirty="0" smtClean="0">
                <a:solidFill>
                  <a:schemeClr val="accent1">
                    <a:lumMod val="75000"/>
                  </a:schemeClr>
                </a:solidFill>
                <a:cs typeface="Arial"/>
              </a:rPr>
              <a:t>1</a:t>
            </a:r>
            <a:endParaRPr lang="en-US" baseline="30000" dirty="0">
              <a:solidFill>
                <a:schemeClr val="accent1">
                  <a:lumMod val="75000"/>
                </a:schemeClr>
              </a:solidFill>
              <a:cs typeface="Arial"/>
            </a:endParaRPr>
          </a:p>
        </p:txBody>
      </p:sp>
      <p:sp>
        <p:nvSpPr>
          <p:cNvPr id="5" name="Text Placeholder 4"/>
          <p:cNvSpPr>
            <a:spLocks noGrp="1"/>
          </p:cNvSpPr>
          <p:nvPr>
            <p:ph type="body" sz="quarter" idx="11"/>
          </p:nvPr>
        </p:nvSpPr>
        <p:spPr>
          <a:xfrm>
            <a:off x="1919288" y="1773238"/>
            <a:ext cx="8425184" cy="2447850"/>
          </a:xfrm>
        </p:spPr>
        <p:txBody>
          <a:bodyPr>
            <a:normAutofit lnSpcReduction="10000"/>
          </a:bodyPr>
          <a:lstStyle/>
          <a:p>
            <a:pPr>
              <a:buClr>
                <a:srgbClr val="7D7F7F"/>
              </a:buClr>
              <a:buFont typeface="Arial" panose="020B0604020202020204" pitchFamily="34" charset="0"/>
              <a:buChar char="•"/>
            </a:pPr>
            <a:r>
              <a:rPr lang="en-GB" dirty="0">
                <a:solidFill>
                  <a:schemeClr val="tx1">
                    <a:lumMod val="65000"/>
                    <a:lumOff val="35000"/>
                  </a:schemeClr>
                </a:solidFill>
              </a:rPr>
              <a:t>Patient </a:t>
            </a:r>
            <a:r>
              <a:rPr lang="en-GB" dirty="0" smtClean="0">
                <a:solidFill>
                  <a:schemeClr val="tx1">
                    <a:lumMod val="65000"/>
                    <a:lumOff val="35000"/>
                  </a:schemeClr>
                </a:solidFill>
              </a:rPr>
              <a:t>education</a:t>
            </a:r>
            <a:endParaRPr lang="en-GB" dirty="0">
              <a:solidFill>
                <a:schemeClr val="tx1">
                  <a:lumMod val="65000"/>
                  <a:lumOff val="35000"/>
                </a:schemeClr>
              </a:solidFill>
            </a:endParaRPr>
          </a:p>
          <a:p>
            <a:pPr>
              <a:buClr>
                <a:srgbClr val="7D7F7F"/>
              </a:buClr>
              <a:buFont typeface="Arial" panose="020B0604020202020204" pitchFamily="34" charset="0"/>
              <a:buChar char="•"/>
            </a:pPr>
            <a:r>
              <a:rPr lang="en-GB" dirty="0">
                <a:solidFill>
                  <a:schemeClr val="tx1">
                    <a:lumMod val="65000"/>
                    <a:lumOff val="35000"/>
                  </a:schemeClr>
                </a:solidFill>
              </a:rPr>
              <a:t>Lifestyle advice (diet and exercise)</a:t>
            </a:r>
          </a:p>
          <a:p>
            <a:pPr>
              <a:buClr>
                <a:srgbClr val="7D7F7F"/>
              </a:buClr>
              <a:buFont typeface="Arial" panose="020B0604020202020204" pitchFamily="34" charset="0"/>
              <a:buChar char="•"/>
            </a:pPr>
            <a:r>
              <a:rPr lang="en-GB" dirty="0">
                <a:solidFill>
                  <a:schemeClr val="tx1">
                    <a:lumMod val="65000"/>
                    <a:lumOff val="35000"/>
                  </a:schemeClr>
                </a:solidFill>
              </a:rPr>
              <a:t>Managing cardiovascular </a:t>
            </a:r>
            <a:r>
              <a:rPr lang="en-GB" dirty="0" smtClean="0">
                <a:solidFill>
                  <a:schemeClr val="tx1">
                    <a:lumMod val="65000"/>
                    <a:lumOff val="35000"/>
                  </a:schemeClr>
                </a:solidFill>
              </a:rPr>
              <a:t>risk </a:t>
            </a:r>
            <a:endParaRPr lang="en-GB" dirty="0">
              <a:solidFill>
                <a:schemeClr val="tx1">
                  <a:lumMod val="65000"/>
                  <a:lumOff val="35000"/>
                </a:schemeClr>
              </a:solidFill>
            </a:endParaRPr>
          </a:p>
          <a:p>
            <a:pPr>
              <a:buClr>
                <a:srgbClr val="7D7F7F"/>
              </a:buClr>
              <a:buFont typeface="Arial" panose="020B0604020202020204" pitchFamily="34" charset="0"/>
              <a:buChar char="•"/>
            </a:pPr>
            <a:r>
              <a:rPr lang="en-GB" dirty="0">
                <a:solidFill>
                  <a:schemeClr val="tx1">
                    <a:lumMod val="65000"/>
                    <a:lumOff val="35000"/>
                  </a:schemeClr>
                </a:solidFill>
              </a:rPr>
              <a:t>Managing blood glucose </a:t>
            </a:r>
            <a:r>
              <a:rPr lang="en-GB" dirty="0" smtClean="0">
                <a:solidFill>
                  <a:schemeClr val="tx1">
                    <a:lumMod val="65000"/>
                    <a:lumOff val="35000"/>
                  </a:schemeClr>
                </a:solidFill>
              </a:rPr>
              <a:t>levels </a:t>
            </a:r>
            <a:endParaRPr lang="en-GB" dirty="0">
              <a:solidFill>
                <a:schemeClr val="tx1">
                  <a:lumMod val="65000"/>
                  <a:lumOff val="35000"/>
                </a:schemeClr>
              </a:solidFill>
            </a:endParaRPr>
          </a:p>
          <a:p>
            <a:pPr>
              <a:buClr>
                <a:srgbClr val="7D7F7F"/>
              </a:buClr>
              <a:buFont typeface="Arial" panose="020B0604020202020204" pitchFamily="34" charset="0"/>
              <a:buChar char="•"/>
            </a:pPr>
            <a:r>
              <a:rPr lang="en-GB" dirty="0">
                <a:solidFill>
                  <a:schemeClr val="tx1">
                    <a:lumMod val="65000"/>
                    <a:lumOff val="35000"/>
                  </a:schemeClr>
                </a:solidFill>
              </a:rPr>
              <a:t>Identifying and managing long-term </a:t>
            </a:r>
            <a:r>
              <a:rPr lang="en-GB" dirty="0" smtClean="0">
                <a:solidFill>
                  <a:schemeClr val="tx1">
                    <a:lumMod val="65000"/>
                    <a:lumOff val="35000"/>
                  </a:schemeClr>
                </a:solidFill>
              </a:rPr>
              <a:t>complications</a:t>
            </a:r>
            <a:endParaRPr lang="en-GB" dirty="0">
              <a:solidFill>
                <a:schemeClr val="tx1">
                  <a:lumMod val="65000"/>
                  <a:lumOff val="35000"/>
                </a:schemeClr>
              </a:solidFill>
            </a:endParaRPr>
          </a:p>
        </p:txBody>
      </p:sp>
      <p:sp>
        <p:nvSpPr>
          <p:cNvPr id="3" name="TextBox 2"/>
          <p:cNvSpPr txBox="1"/>
          <p:nvPr/>
        </p:nvSpPr>
        <p:spPr>
          <a:xfrm>
            <a:off x="1991544" y="6093296"/>
            <a:ext cx="8208912" cy="338554"/>
          </a:xfrm>
          <a:prstGeom prst="rect">
            <a:avLst/>
          </a:prstGeom>
          <a:noFill/>
        </p:spPr>
        <p:txBody>
          <a:bodyPr wrap="square" rtlCol="0">
            <a:spAutoFit/>
          </a:bodyPr>
          <a:lstStyle/>
          <a:p>
            <a:r>
              <a:rPr lang="en-GB" sz="800" dirty="0">
                <a:solidFill>
                  <a:schemeClr val="tx1">
                    <a:lumMod val="65000"/>
                    <a:lumOff val="35000"/>
                  </a:schemeClr>
                </a:solidFill>
              </a:rPr>
              <a:t>1. National Institute for Health and Care Excellence (NICE). Type 2 diabetes in adults: management. NICE guideline. 2 December 2015. Available at https://www.nice.org.uk/guidance/ng28. Accessed March 2016. </a:t>
            </a:r>
          </a:p>
        </p:txBody>
      </p:sp>
    </p:spTree>
    <p:extLst>
      <p:ext uri="{BB962C8B-B14F-4D97-AF65-F5344CB8AC3E}">
        <p14:creationId xmlns:p14="http://schemas.microsoft.com/office/powerpoint/2010/main" val="20036087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727" t="13415" r="16818" b="4484"/>
          <a:stretch/>
        </p:blipFill>
        <p:spPr bwMode="auto">
          <a:xfrm>
            <a:off x="1011382" y="124691"/>
            <a:ext cx="9836727" cy="6497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862265" y="2135190"/>
            <a:ext cx="7145337" cy="2979737"/>
          </a:xfrm>
          <a:prstGeom prst="rect">
            <a:avLst/>
          </a:prstGeom>
          <a:solidFill>
            <a:srgbClr val="FF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endParaRPr lang="en-US" altLang="en-US" i="1">
              <a:solidFill>
                <a:srgbClr val="66FF33"/>
              </a:solidFill>
              <a:latin typeface="Arial" pitchFamily="34" charset="0"/>
            </a:endParaRPr>
          </a:p>
        </p:txBody>
      </p:sp>
      <p:sp>
        <p:nvSpPr>
          <p:cNvPr id="9219" name="Text Box 3"/>
          <p:cNvSpPr txBox="1">
            <a:spLocks noChangeArrowheads="1"/>
          </p:cNvSpPr>
          <p:nvPr/>
        </p:nvSpPr>
        <p:spPr bwMode="auto">
          <a:xfrm>
            <a:off x="1763714" y="471489"/>
            <a:ext cx="8591551"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fontAlgn="base" hangingPunct="0">
              <a:spcBef>
                <a:spcPct val="50000"/>
              </a:spcBef>
              <a:spcAft>
                <a:spcPct val="0"/>
              </a:spcAft>
              <a:defRPr/>
            </a:pPr>
            <a:r>
              <a:rPr lang="en-GB" altLang="en-US" sz="3200">
                <a:solidFill>
                  <a:srgbClr val="FFFFFF"/>
                </a:solidFill>
                <a:effectLst>
                  <a:outerShdw blurRad="38100" dist="38100" dir="2700000" algn="tl">
                    <a:srgbClr val="000000"/>
                  </a:outerShdw>
                </a:effectLst>
                <a:latin typeface="Arial" charset="0"/>
              </a:rPr>
              <a:t>UKPDS found that metformin reduces risk of macrovascular complications</a:t>
            </a:r>
            <a:endParaRPr lang="en-GB" altLang="en-US" sz="3200">
              <a:solidFill>
                <a:srgbClr val="FFFFFF"/>
              </a:solidFill>
              <a:latin typeface="Arial" charset="0"/>
            </a:endParaRPr>
          </a:p>
        </p:txBody>
      </p:sp>
      <p:sp>
        <p:nvSpPr>
          <p:cNvPr id="11268" name="Text Box 4"/>
          <p:cNvSpPr txBox="1">
            <a:spLocks noChangeArrowheads="1"/>
          </p:cNvSpPr>
          <p:nvPr/>
        </p:nvSpPr>
        <p:spPr bwMode="auto">
          <a:xfrm>
            <a:off x="6900866" y="5607051"/>
            <a:ext cx="1654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GB" altLang="en-US" sz="1600" b="1">
                <a:solidFill>
                  <a:srgbClr val="66FF33"/>
                </a:solidFill>
                <a:latin typeface="Arial" pitchFamily="34" charset="0"/>
              </a:rPr>
              <a:t>death</a:t>
            </a:r>
          </a:p>
        </p:txBody>
      </p:sp>
      <p:sp>
        <p:nvSpPr>
          <p:cNvPr id="11269" name="Rectangle 5"/>
          <p:cNvSpPr>
            <a:spLocks noChangeArrowheads="1"/>
          </p:cNvSpPr>
          <p:nvPr/>
        </p:nvSpPr>
        <p:spPr bwMode="auto">
          <a:xfrm>
            <a:off x="2350538" y="5103814"/>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GB" altLang="en-US" sz="1600" b="1">
                <a:solidFill>
                  <a:srgbClr val="66FF33"/>
                </a:solidFill>
                <a:latin typeface="Arial" pitchFamily="34" charset="0"/>
              </a:rPr>
              <a:t>0</a:t>
            </a:r>
            <a:endParaRPr lang="en-GB" altLang="en-US" sz="1600">
              <a:solidFill>
                <a:srgbClr val="66FF33"/>
              </a:solidFill>
              <a:latin typeface="Arial" pitchFamily="34" charset="0"/>
            </a:endParaRPr>
          </a:p>
        </p:txBody>
      </p:sp>
      <p:sp>
        <p:nvSpPr>
          <p:cNvPr id="11270" name="Rectangle 6"/>
          <p:cNvSpPr>
            <a:spLocks noChangeArrowheads="1"/>
          </p:cNvSpPr>
          <p:nvPr/>
        </p:nvSpPr>
        <p:spPr bwMode="auto">
          <a:xfrm>
            <a:off x="2350538" y="480060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GB" altLang="en-US" sz="1600" b="1">
                <a:solidFill>
                  <a:srgbClr val="66FF33"/>
                </a:solidFill>
                <a:latin typeface="Arial" pitchFamily="34" charset="0"/>
              </a:rPr>
              <a:t>5</a:t>
            </a:r>
            <a:endParaRPr lang="en-GB" altLang="en-US" sz="1600">
              <a:solidFill>
                <a:srgbClr val="66FF33"/>
              </a:solidFill>
              <a:latin typeface="Arial" pitchFamily="34" charset="0"/>
            </a:endParaRPr>
          </a:p>
        </p:txBody>
      </p:sp>
      <p:sp>
        <p:nvSpPr>
          <p:cNvPr id="11271" name="Rectangle 7"/>
          <p:cNvSpPr>
            <a:spLocks noChangeArrowheads="1"/>
          </p:cNvSpPr>
          <p:nvPr/>
        </p:nvSpPr>
        <p:spPr bwMode="auto">
          <a:xfrm>
            <a:off x="2238864" y="4498977"/>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GB" altLang="en-US" sz="1600" b="1">
                <a:solidFill>
                  <a:srgbClr val="66FF33"/>
                </a:solidFill>
                <a:latin typeface="Arial" pitchFamily="34" charset="0"/>
              </a:rPr>
              <a:t>10</a:t>
            </a:r>
            <a:endParaRPr lang="en-GB" altLang="en-US" sz="1600">
              <a:solidFill>
                <a:srgbClr val="66FF33"/>
              </a:solidFill>
              <a:latin typeface="Arial" pitchFamily="34" charset="0"/>
            </a:endParaRPr>
          </a:p>
        </p:txBody>
      </p:sp>
      <p:sp>
        <p:nvSpPr>
          <p:cNvPr id="11272" name="Rectangle 8"/>
          <p:cNvSpPr>
            <a:spLocks noChangeArrowheads="1"/>
          </p:cNvSpPr>
          <p:nvPr/>
        </p:nvSpPr>
        <p:spPr bwMode="auto">
          <a:xfrm>
            <a:off x="2238864" y="4197351"/>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GB" altLang="en-US" sz="1600" b="1">
                <a:solidFill>
                  <a:srgbClr val="66FF33"/>
                </a:solidFill>
                <a:latin typeface="Arial" pitchFamily="34" charset="0"/>
              </a:rPr>
              <a:t>15</a:t>
            </a:r>
            <a:endParaRPr lang="en-GB" altLang="en-US" sz="1600">
              <a:solidFill>
                <a:srgbClr val="66FF33"/>
              </a:solidFill>
              <a:latin typeface="Arial" pitchFamily="34" charset="0"/>
            </a:endParaRPr>
          </a:p>
        </p:txBody>
      </p:sp>
      <p:sp>
        <p:nvSpPr>
          <p:cNvPr id="11273" name="Rectangle 9"/>
          <p:cNvSpPr>
            <a:spLocks noChangeArrowheads="1"/>
          </p:cNvSpPr>
          <p:nvPr/>
        </p:nvSpPr>
        <p:spPr bwMode="auto">
          <a:xfrm>
            <a:off x="2238864" y="3895726"/>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GB" altLang="en-US" sz="1600" b="1">
                <a:solidFill>
                  <a:srgbClr val="66FF33"/>
                </a:solidFill>
                <a:latin typeface="Arial" pitchFamily="34" charset="0"/>
              </a:rPr>
              <a:t>20</a:t>
            </a:r>
            <a:endParaRPr lang="en-GB" altLang="en-US" sz="1600">
              <a:solidFill>
                <a:srgbClr val="66FF33"/>
              </a:solidFill>
              <a:latin typeface="Arial" pitchFamily="34" charset="0"/>
            </a:endParaRPr>
          </a:p>
        </p:txBody>
      </p:sp>
      <p:sp>
        <p:nvSpPr>
          <p:cNvPr id="11274" name="Rectangle 10"/>
          <p:cNvSpPr>
            <a:spLocks noChangeArrowheads="1"/>
          </p:cNvSpPr>
          <p:nvPr/>
        </p:nvSpPr>
        <p:spPr bwMode="auto">
          <a:xfrm>
            <a:off x="2238864" y="3594102"/>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GB" altLang="en-US" sz="1600" b="1">
                <a:solidFill>
                  <a:srgbClr val="66FF33"/>
                </a:solidFill>
                <a:latin typeface="Arial" pitchFamily="34" charset="0"/>
              </a:rPr>
              <a:t>25</a:t>
            </a:r>
            <a:endParaRPr lang="en-GB" altLang="en-US" sz="1600">
              <a:solidFill>
                <a:srgbClr val="66FF33"/>
              </a:solidFill>
              <a:latin typeface="Arial" pitchFamily="34" charset="0"/>
            </a:endParaRPr>
          </a:p>
        </p:txBody>
      </p:sp>
      <p:sp>
        <p:nvSpPr>
          <p:cNvPr id="11275" name="Rectangle 11"/>
          <p:cNvSpPr>
            <a:spLocks noChangeArrowheads="1"/>
          </p:cNvSpPr>
          <p:nvPr/>
        </p:nvSpPr>
        <p:spPr bwMode="auto">
          <a:xfrm>
            <a:off x="2238864" y="3292477"/>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GB" altLang="en-US" sz="1600" b="1">
                <a:solidFill>
                  <a:srgbClr val="66FF33"/>
                </a:solidFill>
                <a:latin typeface="Arial" pitchFamily="34" charset="0"/>
              </a:rPr>
              <a:t>30</a:t>
            </a:r>
            <a:endParaRPr lang="en-GB" altLang="en-US" sz="1600">
              <a:solidFill>
                <a:srgbClr val="66FF33"/>
              </a:solidFill>
              <a:latin typeface="Arial" pitchFamily="34" charset="0"/>
            </a:endParaRPr>
          </a:p>
        </p:txBody>
      </p:sp>
      <p:sp>
        <p:nvSpPr>
          <p:cNvPr id="11276" name="Rectangle 12"/>
          <p:cNvSpPr>
            <a:spLocks noChangeArrowheads="1"/>
          </p:cNvSpPr>
          <p:nvPr/>
        </p:nvSpPr>
        <p:spPr bwMode="auto">
          <a:xfrm>
            <a:off x="2238864" y="2990851"/>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GB" altLang="en-US" sz="1600" b="1">
                <a:solidFill>
                  <a:srgbClr val="66FF33"/>
                </a:solidFill>
                <a:latin typeface="Arial" pitchFamily="34" charset="0"/>
              </a:rPr>
              <a:t>35</a:t>
            </a:r>
            <a:endParaRPr lang="en-GB" altLang="en-US" sz="1600">
              <a:solidFill>
                <a:srgbClr val="66FF33"/>
              </a:solidFill>
              <a:latin typeface="Arial" pitchFamily="34" charset="0"/>
            </a:endParaRPr>
          </a:p>
        </p:txBody>
      </p:sp>
      <p:sp>
        <p:nvSpPr>
          <p:cNvPr id="11277" name="Rectangle 13"/>
          <p:cNvSpPr>
            <a:spLocks noChangeArrowheads="1"/>
          </p:cNvSpPr>
          <p:nvPr/>
        </p:nvSpPr>
        <p:spPr bwMode="auto">
          <a:xfrm>
            <a:off x="2235688" y="2689226"/>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GB" altLang="en-US" sz="1600" b="1">
                <a:solidFill>
                  <a:srgbClr val="66FF33"/>
                </a:solidFill>
                <a:latin typeface="Arial" pitchFamily="34" charset="0"/>
              </a:rPr>
              <a:t>40</a:t>
            </a:r>
            <a:endParaRPr lang="en-GB" altLang="en-US" sz="1600">
              <a:solidFill>
                <a:srgbClr val="66FF33"/>
              </a:solidFill>
              <a:latin typeface="Arial" pitchFamily="34" charset="0"/>
            </a:endParaRPr>
          </a:p>
        </p:txBody>
      </p:sp>
      <p:sp>
        <p:nvSpPr>
          <p:cNvPr id="11278" name="Rectangle 14"/>
          <p:cNvSpPr>
            <a:spLocks noChangeArrowheads="1"/>
          </p:cNvSpPr>
          <p:nvPr/>
        </p:nvSpPr>
        <p:spPr bwMode="auto">
          <a:xfrm>
            <a:off x="2242039" y="2387602"/>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GB" altLang="en-US" sz="1600" b="1">
                <a:solidFill>
                  <a:srgbClr val="66FF33"/>
                </a:solidFill>
                <a:latin typeface="Arial" pitchFamily="34" charset="0"/>
              </a:rPr>
              <a:t>45</a:t>
            </a:r>
            <a:endParaRPr lang="en-GB" altLang="en-US" sz="1600">
              <a:solidFill>
                <a:srgbClr val="66FF33"/>
              </a:solidFill>
              <a:latin typeface="Arial" pitchFamily="34" charset="0"/>
            </a:endParaRPr>
          </a:p>
        </p:txBody>
      </p:sp>
      <p:sp>
        <p:nvSpPr>
          <p:cNvPr id="11279" name="Freeform 15"/>
          <p:cNvSpPr/>
          <p:nvPr/>
        </p:nvSpPr>
        <p:spPr bwMode="auto">
          <a:xfrm>
            <a:off x="2717800" y="5138741"/>
            <a:ext cx="7340600" cy="84137"/>
          </a:xfrm>
          <a:custGeom>
            <a:avLst/>
            <a:gdLst>
              <a:gd name="T0" fmla="*/ 0 w 2989"/>
              <a:gd name="T1" fmla="*/ 84137 h 48"/>
              <a:gd name="T2" fmla="*/ 162088 w 2989"/>
              <a:gd name="T3" fmla="*/ 0 h 48"/>
              <a:gd name="T4" fmla="*/ 7340600 w 2989"/>
              <a:gd name="T5" fmla="*/ 0 h 48"/>
              <a:gd name="T6" fmla="*/ 7178512 w 2989"/>
              <a:gd name="T7" fmla="*/ 84137 h 48"/>
              <a:gd name="T8" fmla="*/ 0 w 2989"/>
              <a:gd name="T9" fmla="*/ 84137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9" h="48">
                <a:moveTo>
                  <a:pt x="0" y="48"/>
                </a:moveTo>
                <a:lnTo>
                  <a:pt x="66" y="0"/>
                </a:lnTo>
                <a:lnTo>
                  <a:pt x="2989" y="0"/>
                </a:lnTo>
                <a:lnTo>
                  <a:pt x="2923" y="48"/>
                </a:lnTo>
                <a:lnTo>
                  <a:pt x="0" y="48"/>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en-GB" sz="2400">
              <a:solidFill>
                <a:srgbClr val="000000"/>
              </a:solidFill>
            </a:endParaRPr>
          </a:p>
        </p:txBody>
      </p:sp>
      <p:sp>
        <p:nvSpPr>
          <p:cNvPr id="11280" name="Freeform 16"/>
          <p:cNvSpPr/>
          <p:nvPr/>
        </p:nvSpPr>
        <p:spPr bwMode="auto">
          <a:xfrm>
            <a:off x="2717802" y="3027363"/>
            <a:ext cx="161925" cy="2195512"/>
          </a:xfrm>
          <a:custGeom>
            <a:avLst/>
            <a:gdLst>
              <a:gd name="T0" fmla="*/ 0 w 66"/>
              <a:gd name="T1" fmla="*/ 2195512 h 2005"/>
              <a:gd name="T2" fmla="*/ 0 w 66"/>
              <a:gd name="T3" fmla="*/ 52561 h 2005"/>
              <a:gd name="T4" fmla="*/ 161925 w 66"/>
              <a:gd name="T5" fmla="*/ 0 h 2005"/>
              <a:gd name="T6" fmla="*/ 161925 w 66"/>
              <a:gd name="T7" fmla="*/ 2142951 h 2005"/>
              <a:gd name="T8" fmla="*/ 0 w 66"/>
              <a:gd name="T9" fmla="*/ 2195512 h 20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005">
                <a:moveTo>
                  <a:pt x="0" y="2005"/>
                </a:moveTo>
                <a:lnTo>
                  <a:pt x="0" y="48"/>
                </a:lnTo>
                <a:lnTo>
                  <a:pt x="66" y="0"/>
                </a:lnTo>
                <a:lnTo>
                  <a:pt x="66" y="1957"/>
                </a:lnTo>
                <a:lnTo>
                  <a:pt x="0" y="200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en-GB" sz="2400">
              <a:solidFill>
                <a:srgbClr val="000000"/>
              </a:solidFill>
            </a:endParaRPr>
          </a:p>
        </p:txBody>
      </p:sp>
      <p:sp>
        <p:nvSpPr>
          <p:cNvPr id="11281" name="Rectangle 17"/>
          <p:cNvSpPr>
            <a:spLocks noChangeArrowheads="1"/>
          </p:cNvSpPr>
          <p:nvPr/>
        </p:nvSpPr>
        <p:spPr bwMode="auto">
          <a:xfrm>
            <a:off x="2879728" y="3027365"/>
            <a:ext cx="7159625"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11282" name="Freeform 18"/>
          <p:cNvSpPr/>
          <p:nvPr/>
        </p:nvSpPr>
        <p:spPr bwMode="auto">
          <a:xfrm>
            <a:off x="2717801" y="5145089"/>
            <a:ext cx="7331075" cy="77787"/>
          </a:xfrm>
          <a:custGeom>
            <a:avLst/>
            <a:gdLst>
              <a:gd name="T0" fmla="*/ 0 w 498"/>
              <a:gd name="T1" fmla="*/ 77787 h 8"/>
              <a:gd name="T2" fmla="*/ 161931 w 498"/>
              <a:gd name="T3" fmla="*/ 0 h 8"/>
              <a:gd name="T4" fmla="*/ 7331075 w 498"/>
              <a:gd name="T5" fmla="*/ 0 h 8"/>
              <a:gd name="T6" fmla="*/ 0 60000 65536"/>
              <a:gd name="T7" fmla="*/ 0 60000 65536"/>
              <a:gd name="T8" fmla="*/ 0 60000 65536"/>
            </a:gdLst>
            <a:ahLst/>
            <a:cxnLst>
              <a:cxn ang="T6">
                <a:pos x="T0" y="T1"/>
              </a:cxn>
              <a:cxn ang="T7">
                <a:pos x="T2" y="T3"/>
              </a:cxn>
              <a:cxn ang="T8">
                <a:pos x="T4" y="T5"/>
              </a:cxn>
            </a:cxnLst>
            <a:rect l="0" t="0" r="r" b="b"/>
            <a:pathLst>
              <a:path w="498" h="8">
                <a:moveTo>
                  <a:pt x="0" y="8"/>
                </a:moveTo>
                <a:lnTo>
                  <a:pt x="11" y="0"/>
                </a:lnTo>
                <a:lnTo>
                  <a:pt x="498" y="0"/>
                </a:lnTo>
              </a:path>
            </a:pathLst>
          </a:custGeom>
          <a:noFill/>
          <a:ln w="9525">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400">
              <a:solidFill>
                <a:srgbClr val="000000"/>
              </a:solidFill>
            </a:endParaRPr>
          </a:p>
        </p:txBody>
      </p:sp>
      <p:sp>
        <p:nvSpPr>
          <p:cNvPr id="11283" name="Freeform 19"/>
          <p:cNvSpPr/>
          <p:nvPr/>
        </p:nvSpPr>
        <p:spPr bwMode="auto">
          <a:xfrm>
            <a:off x="2717801" y="5151440"/>
            <a:ext cx="7321551" cy="77787"/>
          </a:xfrm>
          <a:custGeom>
            <a:avLst/>
            <a:gdLst>
              <a:gd name="T0" fmla="*/ 7321550 w 2989"/>
              <a:gd name="T1" fmla="*/ 0 h 48"/>
              <a:gd name="T2" fmla="*/ 7159883 w 2989"/>
              <a:gd name="T3" fmla="*/ 77787 h 48"/>
              <a:gd name="T4" fmla="*/ 0 w 2989"/>
              <a:gd name="T5" fmla="*/ 77787 h 48"/>
              <a:gd name="T6" fmla="*/ 161667 w 2989"/>
              <a:gd name="T7" fmla="*/ 0 h 48"/>
              <a:gd name="T8" fmla="*/ 7321550 w 2989"/>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9" h="48">
                <a:moveTo>
                  <a:pt x="2989" y="0"/>
                </a:moveTo>
                <a:lnTo>
                  <a:pt x="2923" y="48"/>
                </a:lnTo>
                <a:lnTo>
                  <a:pt x="0" y="48"/>
                </a:lnTo>
                <a:lnTo>
                  <a:pt x="66" y="0"/>
                </a:lnTo>
                <a:lnTo>
                  <a:pt x="2989" y="0"/>
                </a:lnTo>
                <a:close/>
              </a:path>
            </a:pathLst>
          </a:custGeom>
          <a:noFill/>
          <a:ln w="9525">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400">
              <a:solidFill>
                <a:srgbClr val="000000"/>
              </a:solidFill>
            </a:endParaRPr>
          </a:p>
        </p:txBody>
      </p:sp>
      <p:sp>
        <p:nvSpPr>
          <p:cNvPr id="11284" name="Line 20"/>
          <p:cNvSpPr>
            <a:spLocks noChangeShapeType="1"/>
          </p:cNvSpPr>
          <p:nvPr/>
        </p:nvSpPr>
        <p:spPr bwMode="auto">
          <a:xfrm flipV="1">
            <a:off x="2724151" y="3078164"/>
            <a:ext cx="0" cy="2143125"/>
          </a:xfrm>
          <a:prstGeom prst="line">
            <a:avLst/>
          </a:prstGeom>
          <a:noFill/>
          <a:ln w="9525">
            <a:solidFill>
              <a:srgbClr val="FFFFFF"/>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endParaRPr>
          </a:p>
        </p:txBody>
      </p:sp>
      <p:sp>
        <p:nvSpPr>
          <p:cNvPr id="11285" name="Line 21"/>
          <p:cNvSpPr>
            <a:spLocks noChangeShapeType="1"/>
          </p:cNvSpPr>
          <p:nvPr/>
        </p:nvSpPr>
        <p:spPr bwMode="auto">
          <a:xfrm flipH="1">
            <a:off x="2617788" y="5222875"/>
            <a:ext cx="106363" cy="0"/>
          </a:xfrm>
          <a:prstGeom prst="line">
            <a:avLst/>
          </a:prstGeom>
          <a:noFill/>
          <a:ln w="9525">
            <a:solidFill>
              <a:srgbClr val="FFFFFF"/>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endParaRPr>
          </a:p>
        </p:txBody>
      </p:sp>
      <p:sp>
        <p:nvSpPr>
          <p:cNvPr id="11286" name="Line 22"/>
          <p:cNvSpPr>
            <a:spLocks noChangeShapeType="1"/>
          </p:cNvSpPr>
          <p:nvPr/>
        </p:nvSpPr>
        <p:spPr bwMode="auto">
          <a:xfrm flipH="1">
            <a:off x="2617788" y="4921251"/>
            <a:ext cx="106363" cy="1588"/>
          </a:xfrm>
          <a:prstGeom prst="line">
            <a:avLst/>
          </a:prstGeom>
          <a:noFill/>
          <a:ln w="9525">
            <a:solidFill>
              <a:srgbClr val="FFFFFF"/>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endParaRPr>
          </a:p>
        </p:txBody>
      </p:sp>
      <p:sp>
        <p:nvSpPr>
          <p:cNvPr id="11287" name="Line 23"/>
          <p:cNvSpPr>
            <a:spLocks noChangeShapeType="1"/>
          </p:cNvSpPr>
          <p:nvPr/>
        </p:nvSpPr>
        <p:spPr bwMode="auto">
          <a:xfrm flipH="1">
            <a:off x="2617788" y="4619626"/>
            <a:ext cx="106363" cy="1588"/>
          </a:xfrm>
          <a:prstGeom prst="line">
            <a:avLst/>
          </a:prstGeom>
          <a:noFill/>
          <a:ln w="9525">
            <a:solidFill>
              <a:srgbClr val="FFFFFF"/>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endParaRPr>
          </a:p>
        </p:txBody>
      </p:sp>
      <p:sp>
        <p:nvSpPr>
          <p:cNvPr id="11288" name="Line 24"/>
          <p:cNvSpPr>
            <a:spLocks noChangeShapeType="1"/>
          </p:cNvSpPr>
          <p:nvPr/>
        </p:nvSpPr>
        <p:spPr bwMode="auto">
          <a:xfrm flipH="1">
            <a:off x="2617788" y="4319589"/>
            <a:ext cx="106363" cy="1587"/>
          </a:xfrm>
          <a:prstGeom prst="line">
            <a:avLst/>
          </a:prstGeom>
          <a:noFill/>
          <a:ln w="9525">
            <a:solidFill>
              <a:srgbClr val="FFFFFF"/>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endParaRPr>
          </a:p>
        </p:txBody>
      </p:sp>
      <p:sp>
        <p:nvSpPr>
          <p:cNvPr id="11289" name="Line 25"/>
          <p:cNvSpPr>
            <a:spLocks noChangeShapeType="1"/>
          </p:cNvSpPr>
          <p:nvPr/>
        </p:nvSpPr>
        <p:spPr bwMode="auto">
          <a:xfrm flipH="1">
            <a:off x="2617788" y="4019551"/>
            <a:ext cx="106363" cy="0"/>
          </a:xfrm>
          <a:prstGeom prst="line">
            <a:avLst/>
          </a:prstGeom>
          <a:noFill/>
          <a:ln w="9525">
            <a:solidFill>
              <a:srgbClr val="FFFFFF"/>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endParaRPr>
          </a:p>
        </p:txBody>
      </p:sp>
      <p:sp>
        <p:nvSpPr>
          <p:cNvPr id="11290" name="Line 26"/>
          <p:cNvSpPr>
            <a:spLocks noChangeShapeType="1"/>
          </p:cNvSpPr>
          <p:nvPr/>
        </p:nvSpPr>
        <p:spPr bwMode="auto">
          <a:xfrm flipH="1">
            <a:off x="2617788" y="3721100"/>
            <a:ext cx="106363" cy="0"/>
          </a:xfrm>
          <a:prstGeom prst="line">
            <a:avLst/>
          </a:prstGeom>
          <a:noFill/>
          <a:ln w="9525">
            <a:solidFill>
              <a:srgbClr val="FFFFFF"/>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endParaRPr>
          </a:p>
        </p:txBody>
      </p:sp>
      <p:sp>
        <p:nvSpPr>
          <p:cNvPr id="11291" name="Line 27"/>
          <p:cNvSpPr>
            <a:spLocks noChangeShapeType="1"/>
          </p:cNvSpPr>
          <p:nvPr/>
        </p:nvSpPr>
        <p:spPr bwMode="auto">
          <a:xfrm flipH="1">
            <a:off x="2617788" y="3419475"/>
            <a:ext cx="106363" cy="1588"/>
          </a:xfrm>
          <a:prstGeom prst="line">
            <a:avLst/>
          </a:prstGeom>
          <a:noFill/>
          <a:ln w="9525">
            <a:solidFill>
              <a:srgbClr val="FFFFFF"/>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endParaRPr>
          </a:p>
        </p:txBody>
      </p:sp>
      <p:sp>
        <p:nvSpPr>
          <p:cNvPr id="11292" name="Line 28"/>
          <p:cNvSpPr>
            <a:spLocks noChangeShapeType="1"/>
          </p:cNvSpPr>
          <p:nvPr/>
        </p:nvSpPr>
        <p:spPr bwMode="auto">
          <a:xfrm flipH="1">
            <a:off x="2619378" y="2516189"/>
            <a:ext cx="104775" cy="1587"/>
          </a:xfrm>
          <a:prstGeom prst="line">
            <a:avLst/>
          </a:prstGeom>
          <a:noFill/>
          <a:ln w="9525">
            <a:solidFill>
              <a:srgbClr val="FFFFFF"/>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endParaRPr>
          </a:p>
        </p:txBody>
      </p:sp>
      <p:sp>
        <p:nvSpPr>
          <p:cNvPr id="11293" name="Line 29"/>
          <p:cNvSpPr>
            <a:spLocks noChangeShapeType="1"/>
          </p:cNvSpPr>
          <p:nvPr/>
        </p:nvSpPr>
        <p:spPr bwMode="auto">
          <a:xfrm flipV="1">
            <a:off x="2717800" y="5230815"/>
            <a:ext cx="0" cy="28575"/>
          </a:xfrm>
          <a:prstGeom prst="line">
            <a:avLst/>
          </a:prstGeom>
          <a:noFill/>
          <a:ln w="9525">
            <a:solidFill>
              <a:srgbClr val="FFFFFF"/>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endParaRPr>
          </a:p>
        </p:txBody>
      </p:sp>
      <p:grpSp>
        <p:nvGrpSpPr>
          <p:cNvPr id="11294" name="Group 30"/>
          <p:cNvGrpSpPr/>
          <p:nvPr/>
        </p:nvGrpSpPr>
        <p:grpSpPr bwMode="auto">
          <a:xfrm>
            <a:off x="7229475" y="2519363"/>
            <a:ext cx="1277939" cy="2709863"/>
            <a:chOff x="3332" y="1222"/>
            <a:chExt cx="520" cy="1363"/>
          </a:xfrm>
        </p:grpSpPr>
        <p:sp>
          <p:nvSpPr>
            <p:cNvPr id="11337" name="Freeform 31"/>
            <p:cNvSpPr/>
            <p:nvPr/>
          </p:nvSpPr>
          <p:spPr bwMode="auto">
            <a:xfrm>
              <a:off x="3719" y="1222"/>
              <a:ext cx="133" cy="1363"/>
            </a:xfrm>
            <a:custGeom>
              <a:avLst/>
              <a:gdLst>
                <a:gd name="T0" fmla="*/ 0 w 66"/>
                <a:gd name="T1" fmla="*/ 1363 h 1363"/>
                <a:gd name="T2" fmla="*/ 0 w 66"/>
                <a:gd name="T3" fmla="*/ 48 h 1363"/>
                <a:gd name="T4" fmla="*/ 133 w 66"/>
                <a:gd name="T5" fmla="*/ 0 h 1363"/>
                <a:gd name="T6" fmla="*/ 133 w 66"/>
                <a:gd name="T7" fmla="*/ 1315 h 1363"/>
                <a:gd name="T8" fmla="*/ 0 w 66"/>
                <a:gd name="T9" fmla="*/ 1363 h 13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1363">
                  <a:moveTo>
                    <a:pt x="0" y="1363"/>
                  </a:moveTo>
                  <a:lnTo>
                    <a:pt x="0" y="48"/>
                  </a:lnTo>
                  <a:lnTo>
                    <a:pt x="66" y="0"/>
                  </a:lnTo>
                  <a:lnTo>
                    <a:pt x="66" y="1315"/>
                  </a:lnTo>
                  <a:lnTo>
                    <a:pt x="0" y="1363"/>
                  </a:lnTo>
                  <a:close/>
                </a:path>
              </a:pathLst>
            </a:custGeom>
            <a:gradFill rotWithShape="0">
              <a:gsLst>
                <a:gs pos="0">
                  <a:srgbClr val="333399"/>
                </a:gs>
                <a:gs pos="100000">
                  <a:srgbClr val="181847"/>
                </a:gs>
              </a:gsLst>
              <a:path path="rect">
                <a:fillToRect l="50000" t="50000" r="50000" b="50000"/>
              </a:path>
            </a:gradFill>
            <a:ln w="9525">
              <a:solidFill>
                <a:srgbClr val="FFFFFF"/>
              </a:solidFill>
              <a:prstDash val="solid"/>
              <a:round/>
            </a:ln>
          </p:spPr>
          <p:txBody>
            <a:bodyPr/>
            <a:lstStyle/>
            <a:p>
              <a:pPr fontAlgn="base">
                <a:spcBef>
                  <a:spcPct val="0"/>
                </a:spcBef>
                <a:spcAft>
                  <a:spcPct val="0"/>
                </a:spcAft>
              </a:pPr>
              <a:endParaRPr lang="en-GB" sz="2400">
                <a:solidFill>
                  <a:srgbClr val="000000"/>
                </a:solidFill>
              </a:endParaRPr>
            </a:p>
          </p:txBody>
        </p:sp>
        <p:sp>
          <p:nvSpPr>
            <p:cNvPr id="11338" name="Rectangle 32"/>
            <p:cNvSpPr>
              <a:spLocks noChangeArrowheads="1"/>
            </p:cNvSpPr>
            <p:nvPr/>
          </p:nvSpPr>
          <p:spPr bwMode="auto">
            <a:xfrm>
              <a:off x="3332" y="1270"/>
              <a:ext cx="387" cy="1315"/>
            </a:xfrm>
            <a:prstGeom prst="rect">
              <a:avLst/>
            </a:prstGeom>
            <a:gradFill rotWithShape="0">
              <a:gsLst>
                <a:gs pos="0">
                  <a:srgbClr val="9999FF"/>
                </a:gs>
                <a:gs pos="100000">
                  <a:srgbClr val="7D7DD1"/>
                </a:gs>
              </a:gsLst>
              <a:path path="shape">
                <a:fillToRect l="50000" t="50000" r="50000" b="50000"/>
              </a:path>
            </a:gradFill>
            <a:ln w="9525">
              <a:solidFill>
                <a:srgbClr val="FFFFFF"/>
              </a:solidFill>
              <a:miter lim="800000"/>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11339" name="Freeform 33"/>
            <p:cNvSpPr/>
            <p:nvPr/>
          </p:nvSpPr>
          <p:spPr bwMode="auto">
            <a:xfrm>
              <a:off x="3332" y="1222"/>
              <a:ext cx="520" cy="48"/>
            </a:xfrm>
            <a:custGeom>
              <a:avLst/>
              <a:gdLst>
                <a:gd name="T0" fmla="*/ 387 w 258"/>
                <a:gd name="T1" fmla="*/ 48 h 48"/>
                <a:gd name="T2" fmla="*/ 520 w 258"/>
                <a:gd name="T3" fmla="*/ 0 h 48"/>
                <a:gd name="T4" fmla="*/ 133 w 258"/>
                <a:gd name="T5" fmla="*/ 0 h 48"/>
                <a:gd name="T6" fmla="*/ 0 w 258"/>
                <a:gd name="T7" fmla="*/ 48 h 48"/>
                <a:gd name="T8" fmla="*/ 387 w 258"/>
                <a:gd name="T9" fmla="*/ 4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48">
                  <a:moveTo>
                    <a:pt x="192" y="48"/>
                  </a:moveTo>
                  <a:lnTo>
                    <a:pt x="258" y="0"/>
                  </a:lnTo>
                  <a:lnTo>
                    <a:pt x="66" y="0"/>
                  </a:lnTo>
                  <a:lnTo>
                    <a:pt x="0" y="48"/>
                  </a:lnTo>
                  <a:lnTo>
                    <a:pt x="192" y="48"/>
                  </a:lnTo>
                  <a:close/>
                </a:path>
              </a:pathLst>
            </a:custGeom>
            <a:gradFill rotWithShape="0">
              <a:gsLst>
                <a:gs pos="0">
                  <a:srgbClr val="3333CC"/>
                </a:gs>
                <a:gs pos="100000">
                  <a:srgbClr val="18185E"/>
                </a:gs>
              </a:gsLst>
              <a:path path="rect">
                <a:fillToRect l="50000" t="50000" r="50000" b="50000"/>
              </a:path>
            </a:gradFill>
            <a:ln w="9525">
              <a:solidFill>
                <a:srgbClr val="FFFFFF"/>
              </a:solidFill>
              <a:prstDash val="solid"/>
              <a:round/>
            </a:ln>
          </p:spPr>
          <p:txBody>
            <a:bodyPr/>
            <a:lstStyle/>
            <a:p>
              <a:pPr fontAlgn="base">
                <a:spcBef>
                  <a:spcPct val="0"/>
                </a:spcBef>
                <a:spcAft>
                  <a:spcPct val="0"/>
                </a:spcAft>
              </a:pPr>
              <a:endParaRPr lang="en-GB" sz="2400">
                <a:solidFill>
                  <a:srgbClr val="000000"/>
                </a:solidFill>
              </a:endParaRPr>
            </a:p>
          </p:txBody>
        </p:sp>
      </p:grpSp>
      <p:grpSp>
        <p:nvGrpSpPr>
          <p:cNvPr id="11295" name="Group 34"/>
          <p:cNvGrpSpPr/>
          <p:nvPr/>
        </p:nvGrpSpPr>
        <p:grpSpPr bwMode="auto">
          <a:xfrm>
            <a:off x="8645526" y="2952752"/>
            <a:ext cx="1308100" cy="2276475"/>
            <a:chOff x="4091" y="1306"/>
            <a:chExt cx="531" cy="1279"/>
          </a:xfrm>
        </p:grpSpPr>
        <p:sp>
          <p:nvSpPr>
            <p:cNvPr id="11334" name="Freeform 35"/>
            <p:cNvSpPr/>
            <p:nvPr/>
          </p:nvSpPr>
          <p:spPr bwMode="auto">
            <a:xfrm>
              <a:off x="4490" y="1306"/>
              <a:ext cx="132" cy="1279"/>
            </a:xfrm>
            <a:custGeom>
              <a:avLst/>
              <a:gdLst>
                <a:gd name="T0" fmla="*/ 0 w 66"/>
                <a:gd name="T1" fmla="*/ 1279 h 1279"/>
                <a:gd name="T2" fmla="*/ 0 w 66"/>
                <a:gd name="T3" fmla="*/ 48 h 1279"/>
                <a:gd name="T4" fmla="*/ 132 w 66"/>
                <a:gd name="T5" fmla="*/ 0 h 1279"/>
                <a:gd name="T6" fmla="*/ 132 w 66"/>
                <a:gd name="T7" fmla="*/ 1231 h 1279"/>
                <a:gd name="T8" fmla="*/ 0 w 66"/>
                <a:gd name="T9" fmla="*/ 1279 h 1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1279">
                  <a:moveTo>
                    <a:pt x="0" y="1279"/>
                  </a:moveTo>
                  <a:lnTo>
                    <a:pt x="0" y="48"/>
                  </a:lnTo>
                  <a:lnTo>
                    <a:pt x="66" y="0"/>
                  </a:lnTo>
                  <a:lnTo>
                    <a:pt x="66" y="1231"/>
                  </a:lnTo>
                  <a:lnTo>
                    <a:pt x="0" y="1279"/>
                  </a:lnTo>
                  <a:close/>
                </a:path>
              </a:pathLst>
            </a:custGeom>
            <a:gradFill rotWithShape="0">
              <a:gsLst>
                <a:gs pos="0">
                  <a:srgbClr val="333399"/>
                </a:gs>
                <a:gs pos="100000">
                  <a:srgbClr val="181847"/>
                </a:gs>
              </a:gsLst>
              <a:path path="rect">
                <a:fillToRect l="50000" t="50000" r="50000" b="50000"/>
              </a:path>
            </a:gradFill>
            <a:ln w="9525">
              <a:solidFill>
                <a:srgbClr val="FFFFFF"/>
              </a:solidFill>
              <a:prstDash val="solid"/>
              <a:round/>
            </a:ln>
          </p:spPr>
          <p:txBody>
            <a:bodyPr/>
            <a:lstStyle/>
            <a:p>
              <a:pPr fontAlgn="base">
                <a:spcBef>
                  <a:spcPct val="0"/>
                </a:spcBef>
                <a:spcAft>
                  <a:spcPct val="0"/>
                </a:spcAft>
              </a:pPr>
              <a:endParaRPr lang="en-GB" sz="2400">
                <a:solidFill>
                  <a:srgbClr val="000000"/>
                </a:solidFill>
              </a:endParaRPr>
            </a:p>
          </p:txBody>
        </p:sp>
        <p:sp>
          <p:nvSpPr>
            <p:cNvPr id="11335" name="Rectangle 36"/>
            <p:cNvSpPr>
              <a:spLocks noChangeArrowheads="1"/>
            </p:cNvSpPr>
            <p:nvPr/>
          </p:nvSpPr>
          <p:spPr bwMode="auto">
            <a:xfrm>
              <a:off x="4091" y="1354"/>
              <a:ext cx="399" cy="1231"/>
            </a:xfrm>
            <a:prstGeom prst="rect">
              <a:avLst/>
            </a:prstGeom>
            <a:gradFill rotWithShape="0">
              <a:gsLst>
                <a:gs pos="0">
                  <a:srgbClr val="9999FF"/>
                </a:gs>
                <a:gs pos="100000">
                  <a:srgbClr val="7D7DD1"/>
                </a:gs>
              </a:gsLst>
              <a:path path="shape">
                <a:fillToRect l="50000" t="50000" r="50000" b="50000"/>
              </a:path>
            </a:gradFill>
            <a:ln w="9525">
              <a:solidFill>
                <a:srgbClr val="FFFFFF"/>
              </a:solidFill>
              <a:miter lim="800000"/>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11336" name="Freeform 37"/>
            <p:cNvSpPr/>
            <p:nvPr/>
          </p:nvSpPr>
          <p:spPr bwMode="auto">
            <a:xfrm>
              <a:off x="4091" y="1306"/>
              <a:ext cx="531" cy="48"/>
            </a:xfrm>
            <a:custGeom>
              <a:avLst/>
              <a:gdLst>
                <a:gd name="T0" fmla="*/ 398 w 264"/>
                <a:gd name="T1" fmla="*/ 48 h 48"/>
                <a:gd name="T2" fmla="*/ 531 w 264"/>
                <a:gd name="T3" fmla="*/ 0 h 48"/>
                <a:gd name="T4" fmla="*/ 133 w 264"/>
                <a:gd name="T5" fmla="*/ 0 h 48"/>
                <a:gd name="T6" fmla="*/ 0 w 264"/>
                <a:gd name="T7" fmla="*/ 48 h 48"/>
                <a:gd name="T8" fmla="*/ 398 w 264"/>
                <a:gd name="T9" fmla="*/ 4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 h="48">
                  <a:moveTo>
                    <a:pt x="198" y="48"/>
                  </a:moveTo>
                  <a:lnTo>
                    <a:pt x="264" y="0"/>
                  </a:lnTo>
                  <a:lnTo>
                    <a:pt x="66" y="0"/>
                  </a:lnTo>
                  <a:lnTo>
                    <a:pt x="0" y="48"/>
                  </a:lnTo>
                  <a:lnTo>
                    <a:pt x="198" y="48"/>
                  </a:lnTo>
                  <a:close/>
                </a:path>
              </a:pathLst>
            </a:custGeom>
            <a:gradFill rotWithShape="0">
              <a:gsLst>
                <a:gs pos="0">
                  <a:srgbClr val="3333CC"/>
                </a:gs>
                <a:gs pos="100000">
                  <a:srgbClr val="18185E"/>
                </a:gs>
              </a:gsLst>
              <a:path path="rect">
                <a:fillToRect l="50000" t="50000" r="50000" b="50000"/>
              </a:path>
            </a:gradFill>
            <a:ln w="9525">
              <a:solidFill>
                <a:srgbClr val="FFFFFF"/>
              </a:solidFill>
              <a:prstDash val="solid"/>
              <a:round/>
            </a:ln>
          </p:spPr>
          <p:txBody>
            <a:bodyPr/>
            <a:lstStyle/>
            <a:p>
              <a:pPr fontAlgn="base">
                <a:spcBef>
                  <a:spcPct val="0"/>
                </a:spcBef>
                <a:spcAft>
                  <a:spcPct val="0"/>
                </a:spcAft>
              </a:pPr>
              <a:endParaRPr lang="en-GB" sz="2400">
                <a:solidFill>
                  <a:srgbClr val="000000"/>
                </a:solidFill>
              </a:endParaRPr>
            </a:p>
          </p:txBody>
        </p:sp>
      </p:grpSp>
      <p:sp>
        <p:nvSpPr>
          <p:cNvPr id="11296" name="Rectangle 38"/>
          <p:cNvSpPr>
            <a:spLocks noChangeArrowheads="1"/>
          </p:cNvSpPr>
          <p:nvPr/>
        </p:nvSpPr>
        <p:spPr bwMode="auto">
          <a:xfrm>
            <a:off x="3340085" y="2901951"/>
            <a:ext cx="6604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GB" altLang="en-US" sz="1200" b="1" i="1">
                <a:solidFill>
                  <a:srgbClr val="000000"/>
                </a:solidFill>
                <a:latin typeface="Arial" pitchFamily="34" charset="0"/>
              </a:rPr>
              <a:t>P</a:t>
            </a:r>
            <a:r>
              <a:rPr lang="en-GB" altLang="en-US" sz="1200" b="1">
                <a:solidFill>
                  <a:srgbClr val="000000"/>
                </a:solidFill>
                <a:latin typeface="Arial" pitchFamily="34" charset="0"/>
              </a:rPr>
              <a:t>=0.0023</a:t>
            </a:r>
            <a:endParaRPr lang="en-GB" altLang="en-US" sz="1200">
              <a:solidFill>
                <a:srgbClr val="000000"/>
              </a:solidFill>
              <a:latin typeface="Arial" pitchFamily="34" charset="0"/>
            </a:endParaRPr>
          </a:p>
        </p:txBody>
      </p:sp>
      <p:sp>
        <p:nvSpPr>
          <p:cNvPr id="11297" name="Rectangle 39"/>
          <p:cNvSpPr>
            <a:spLocks noChangeArrowheads="1"/>
          </p:cNvSpPr>
          <p:nvPr/>
        </p:nvSpPr>
        <p:spPr bwMode="auto">
          <a:xfrm>
            <a:off x="4788706" y="3032126"/>
            <a:ext cx="49051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GB" altLang="en-US" sz="1200" b="1" i="1">
                <a:solidFill>
                  <a:srgbClr val="000000"/>
                </a:solidFill>
                <a:latin typeface="Arial" pitchFamily="34" charset="0"/>
              </a:rPr>
              <a:t>P</a:t>
            </a:r>
            <a:r>
              <a:rPr lang="en-GB" altLang="en-US" sz="1200" b="1">
                <a:solidFill>
                  <a:srgbClr val="000000"/>
                </a:solidFill>
                <a:latin typeface="Arial" pitchFamily="34" charset="0"/>
              </a:rPr>
              <a:t>=0.02</a:t>
            </a:r>
            <a:endParaRPr lang="en-GB" altLang="en-US" sz="1200">
              <a:solidFill>
                <a:srgbClr val="000000"/>
              </a:solidFill>
              <a:latin typeface="Arial" pitchFamily="34" charset="0"/>
            </a:endParaRPr>
          </a:p>
        </p:txBody>
      </p:sp>
      <p:sp>
        <p:nvSpPr>
          <p:cNvPr id="11298" name="Rectangle 40"/>
          <p:cNvSpPr>
            <a:spLocks noChangeArrowheads="1"/>
          </p:cNvSpPr>
          <p:nvPr/>
        </p:nvSpPr>
        <p:spPr bwMode="auto">
          <a:xfrm>
            <a:off x="6153545" y="2522539"/>
            <a:ext cx="57547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GB" altLang="en-US" sz="1200" b="1" i="1">
                <a:solidFill>
                  <a:srgbClr val="000000"/>
                </a:solidFill>
                <a:latin typeface="Arial" pitchFamily="34" charset="0"/>
              </a:rPr>
              <a:t>P</a:t>
            </a:r>
            <a:r>
              <a:rPr lang="en-GB" altLang="en-US" sz="1200" b="1">
                <a:solidFill>
                  <a:srgbClr val="000000"/>
                </a:solidFill>
                <a:latin typeface="Arial" pitchFamily="34" charset="0"/>
              </a:rPr>
              <a:t>=0.010</a:t>
            </a:r>
            <a:endParaRPr lang="en-GB" altLang="en-US" sz="1200">
              <a:solidFill>
                <a:srgbClr val="000000"/>
              </a:solidFill>
              <a:latin typeface="Arial" pitchFamily="34" charset="0"/>
            </a:endParaRPr>
          </a:p>
        </p:txBody>
      </p:sp>
      <p:sp>
        <p:nvSpPr>
          <p:cNvPr id="11299" name="Rectangle 41"/>
          <p:cNvSpPr>
            <a:spLocks noChangeArrowheads="1"/>
          </p:cNvSpPr>
          <p:nvPr/>
        </p:nvSpPr>
        <p:spPr bwMode="auto">
          <a:xfrm>
            <a:off x="7628333" y="2259014"/>
            <a:ext cx="57547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GB" altLang="en-US" sz="1200" b="1" i="1">
                <a:solidFill>
                  <a:srgbClr val="000000"/>
                </a:solidFill>
                <a:latin typeface="Arial" pitchFamily="34" charset="0"/>
              </a:rPr>
              <a:t>P</a:t>
            </a:r>
            <a:r>
              <a:rPr lang="en-GB" altLang="en-US" sz="1200" b="1">
                <a:solidFill>
                  <a:srgbClr val="000000"/>
                </a:solidFill>
                <a:latin typeface="Arial" pitchFamily="34" charset="0"/>
              </a:rPr>
              <a:t>=0.017</a:t>
            </a:r>
            <a:endParaRPr lang="en-GB" altLang="en-US" sz="1200">
              <a:solidFill>
                <a:srgbClr val="000000"/>
              </a:solidFill>
              <a:latin typeface="Arial" pitchFamily="34" charset="0"/>
            </a:endParaRPr>
          </a:p>
        </p:txBody>
      </p:sp>
      <p:sp>
        <p:nvSpPr>
          <p:cNvPr id="11300" name="Rectangle 42"/>
          <p:cNvSpPr>
            <a:spLocks noChangeArrowheads="1"/>
          </p:cNvSpPr>
          <p:nvPr/>
        </p:nvSpPr>
        <p:spPr bwMode="auto">
          <a:xfrm>
            <a:off x="9075601" y="2708276"/>
            <a:ext cx="5670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GB" altLang="en-US" sz="1200" b="1" i="1">
                <a:solidFill>
                  <a:srgbClr val="000000"/>
                </a:solidFill>
                <a:latin typeface="Arial" pitchFamily="34" charset="0"/>
              </a:rPr>
              <a:t>P</a:t>
            </a:r>
            <a:r>
              <a:rPr lang="en-GB" altLang="en-US" sz="1200" b="1">
                <a:solidFill>
                  <a:srgbClr val="000000"/>
                </a:solidFill>
                <a:latin typeface="Arial" pitchFamily="34" charset="0"/>
              </a:rPr>
              <a:t>=0.011</a:t>
            </a:r>
            <a:endParaRPr lang="en-GB" altLang="en-US" sz="1200">
              <a:solidFill>
                <a:srgbClr val="000000"/>
              </a:solidFill>
              <a:latin typeface="Arial" pitchFamily="34" charset="0"/>
            </a:endParaRPr>
          </a:p>
        </p:txBody>
      </p:sp>
      <p:sp>
        <p:nvSpPr>
          <p:cNvPr id="11301" name="Text Box 43"/>
          <p:cNvSpPr txBox="1">
            <a:spLocks noChangeArrowheads="1"/>
          </p:cNvSpPr>
          <p:nvPr/>
        </p:nvSpPr>
        <p:spPr bwMode="auto">
          <a:xfrm rot="19409">
            <a:off x="7065963" y="5237879"/>
            <a:ext cx="136525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GB" altLang="en-US" sz="1600" b="1">
                <a:solidFill>
                  <a:srgbClr val="66FF33"/>
                </a:solidFill>
                <a:latin typeface="Arial" pitchFamily="34" charset="0"/>
              </a:rPr>
              <a:t>Diabetes</a:t>
            </a:r>
          </a:p>
        </p:txBody>
      </p:sp>
      <p:sp>
        <p:nvSpPr>
          <p:cNvPr id="11302" name="Line 44"/>
          <p:cNvSpPr>
            <a:spLocks noChangeShapeType="1"/>
          </p:cNvSpPr>
          <p:nvPr/>
        </p:nvSpPr>
        <p:spPr bwMode="auto">
          <a:xfrm flipH="1">
            <a:off x="2620965" y="2817815"/>
            <a:ext cx="103187" cy="1587"/>
          </a:xfrm>
          <a:prstGeom prst="line">
            <a:avLst/>
          </a:prstGeom>
          <a:noFill/>
          <a:ln w="9525">
            <a:solidFill>
              <a:srgbClr val="FFFFFF"/>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endParaRPr>
          </a:p>
        </p:txBody>
      </p:sp>
      <p:sp>
        <p:nvSpPr>
          <p:cNvPr id="11303" name="Line 45"/>
          <p:cNvSpPr>
            <a:spLocks noChangeShapeType="1"/>
          </p:cNvSpPr>
          <p:nvPr/>
        </p:nvSpPr>
        <p:spPr bwMode="auto">
          <a:xfrm flipH="1">
            <a:off x="2619378" y="3117851"/>
            <a:ext cx="104775" cy="1588"/>
          </a:xfrm>
          <a:prstGeom prst="line">
            <a:avLst/>
          </a:prstGeom>
          <a:noFill/>
          <a:ln w="9525">
            <a:solidFill>
              <a:srgbClr val="FFFFFF"/>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endParaRPr>
          </a:p>
        </p:txBody>
      </p:sp>
      <p:grpSp>
        <p:nvGrpSpPr>
          <p:cNvPr id="11304" name="Group 46"/>
          <p:cNvGrpSpPr/>
          <p:nvPr/>
        </p:nvGrpSpPr>
        <p:grpSpPr bwMode="auto">
          <a:xfrm>
            <a:off x="5807076" y="2776541"/>
            <a:ext cx="1279525" cy="2452687"/>
            <a:chOff x="3332" y="1222"/>
            <a:chExt cx="520" cy="1363"/>
          </a:xfrm>
        </p:grpSpPr>
        <p:sp>
          <p:nvSpPr>
            <p:cNvPr id="11331" name="Freeform 47"/>
            <p:cNvSpPr/>
            <p:nvPr/>
          </p:nvSpPr>
          <p:spPr bwMode="auto">
            <a:xfrm>
              <a:off x="3719" y="1222"/>
              <a:ext cx="133" cy="1363"/>
            </a:xfrm>
            <a:custGeom>
              <a:avLst/>
              <a:gdLst>
                <a:gd name="T0" fmla="*/ 0 w 66"/>
                <a:gd name="T1" fmla="*/ 1363 h 1363"/>
                <a:gd name="T2" fmla="*/ 0 w 66"/>
                <a:gd name="T3" fmla="*/ 48 h 1363"/>
                <a:gd name="T4" fmla="*/ 133 w 66"/>
                <a:gd name="T5" fmla="*/ 0 h 1363"/>
                <a:gd name="T6" fmla="*/ 133 w 66"/>
                <a:gd name="T7" fmla="*/ 1315 h 1363"/>
                <a:gd name="T8" fmla="*/ 0 w 66"/>
                <a:gd name="T9" fmla="*/ 1363 h 13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1363">
                  <a:moveTo>
                    <a:pt x="0" y="1363"/>
                  </a:moveTo>
                  <a:lnTo>
                    <a:pt x="0" y="48"/>
                  </a:lnTo>
                  <a:lnTo>
                    <a:pt x="66" y="0"/>
                  </a:lnTo>
                  <a:lnTo>
                    <a:pt x="66" y="1315"/>
                  </a:lnTo>
                  <a:lnTo>
                    <a:pt x="0" y="1363"/>
                  </a:lnTo>
                  <a:close/>
                </a:path>
              </a:pathLst>
            </a:custGeom>
            <a:gradFill rotWithShape="0">
              <a:gsLst>
                <a:gs pos="0">
                  <a:srgbClr val="333399"/>
                </a:gs>
                <a:gs pos="100000">
                  <a:srgbClr val="181847"/>
                </a:gs>
              </a:gsLst>
              <a:path path="rect">
                <a:fillToRect l="50000" t="50000" r="50000" b="50000"/>
              </a:path>
            </a:gradFill>
            <a:ln w="9525">
              <a:solidFill>
                <a:srgbClr val="FFFFFF"/>
              </a:solidFill>
              <a:prstDash val="solid"/>
              <a:round/>
            </a:ln>
          </p:spPr>
          <p:txBody>
            <a:bodyPr/>
            <a:lstStyle/>
            <a:p>
              <a:pPr fontAlgn="base">
                <a:spcBef>
                  <a:spcPct val="0"/>
                </a:spcBef>
                <a:spcAft>
                  <a:spcPct val="0"/>
                </a:spcAft>
              </a:pPr>
              <a:endParaRPr lang="en-GB" sz="2400">
                <a:solidFill>
                  <a:srgbClr val="000000"/>
                </a:solidFill>
              </a:endParaRPr>
            </a:p>
          </p:txBody>
        </p:sp>
        <p:sp>
          <p:nvSpPr>
            <p:cNvPr id="11332" name="Rectangle 48"/>
            <p:cNvSpPr>
              <a:spLocks noChangeArrowheads="1"/>
            </p:cNvSpPr>
            <p:nvPr/>
          </p:nvSpPr>
          <p:spPr bwMode="auto">
            <a:xfrm>
              <a:off x="3332" y="1270"/>
              <a:ext cx="387" cy="1315"/>
            </a:xfrm>
            <a:prstGeom prst="rect">
              <a:avLst/>
            </a:prstGeom>
            <a:gradFill rotWithShape="0">
              <a:gsLst>
                <a:gs pos="0">
                  <a:srgbClr val="9999FF"/>
                </a:gs>
                <a:gs pos="100000">
                  <a:srgbClr val="7D7DD1"/>
                </a:gs>
              </a:gsLst>
              <a:path path="shape">
                <a:fillToRect l="50000" t="50000" r="50000" b="50000"/>
              </a:path>
            </a:gradFill>
            <a:ln w="9525">
              <a:solidFill>
                <a:srgbClr val="FFFFFF"/>
              </a:solidFill>
              <a:miter lim="800000"/>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11333" name="Freeform 49"/>
            <p:cNvSpPr/>
            <p:nvPr/>
          </p:nvSpPr>
          <p:spPr bwMode="auto">
            <a:xfrm>
              <a:off x="3332" y="1222"/>
              <a:ext cx="520" cy="48"/>
            </a:xfrm>
            <a:custGeom>
              <a:avLst/>
              <a:gdLst>
                <a:gd name="T0" fmla="*/ 387 w 258"/>
                <a:gd name="T1" fmla="*/ 48 h 48"/>
                <a:gd name="T2" fmla="*/ 520 w 258"/>
                <a:gd name="T3" fmla="*/ 0 h 48"/>
                <a:gd name="T4" fmla="*/ 133 w 258"/>
                <a:gd name="T5" fmla="*/ 0 h 48"/>
                <a:gd name="T6" fmla="*/ 0 w 258"/>
                <a:gd name="T7" fmla="*/ 48 h 48"/>
                <a:gd name="T8" fmla="*/ 387 w 258"/>
                <a:gd name="T9" fmla="*/ 4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48">
                  <a:moveTo>
                    <a:pt x="192" y="48"/>
                  </a:moveTo>
                  <a:lnTo>
                    <a:pt x="258" y="0"/>
                  </a:lnTo>
                  <a:lnTo>
                    <a:pt x="66" y="0"/>
                  </a:lnTo>
                  <a:lnTo>
                    <a:pt x="0" y="48"/>
                  </a:lnTo>
                  <a:lnTo>
                    <a:pt x="192" y="48"/>
                  </a:lnTo>
                  <a:close/>
                </a:path>
              </a:pathLst>
            </a:custGeom>
            <a:gradFill rotWithShape="0">
              <a:gsLst>
                <a:gs pos="0">
                  <a:srgbClr val="3333CC"/>
                </a:gs>
                <a:gs pos="100000">
                  <a:srgbClr val="18185E"/>
                </a:gs>
              </a:gsLst>
              <a:path path="rect">
                <a:fillToRect l="50000" t="50000" r="50000" b="50000"/>
              </a:path>
            </a:gradFill>
            <a:ln w="9525">
              <a:solidFill>
                <a:srgbClr val="FFFFFF"/>
              </a:solidFill>
              <a:prstDash val="solid"/>
              <a:round/>
            </a:ln>
          </p:spPr>
          <p:txBody>
            <a:bodyPr/>
            <a:lstStyle/>
            <a:p>
              <a:pPr fontAlgn="base">
                <a:spcBef>
                  <a:spcPct val="0"/>
                </a:spcBef>
                <a:spcAft>
                  <a:spcPct val="0"/>
                </a:spcAft>
              </a:pPr>
              <a:endParaRPr lang="en-GB" sz="2400">
                <a:solidFill>
                  <a:srgbClr val="000000"/>
                </a:solidFill>
              </a:endParaRPr>
            </a:p>
          </p:txBody>
        </p:sp>
      </p:grpSp>
      <p:grpSp>
        <p:nvGrpSpPr>
          <p:cNvPr id="11305" name="Group 50"/>
          <p:cNvGrpSpPr/>
          <p:nvPr/>
        </p:nvGrpSpPr>
        <p:grpSpPr bwMode="auto">
          <a:xfrm>
            <a:off x="4386265" y="3270251"/>
            <a:ext cx="1277937" cy="1955800"/>
            <a:chOff x="3332" y="1222"/>
            <a:chExt cx="520" cy="1363"/>
          </a:xfrm>
        </p:grpSpPr>
        <p:sp>
          <p:nvSpPr>
            <p:cNvPr id="11328" name="Freeform 51"/>
            <p:cNvSpPr/>
            <p:nvPr/>
          </p:nvSpPr>
          <p:spPr bwMode="auto">
            <a:xfrm>
              <a:off x="3719" y="1222"/>
              <a:ext cx="133" cy="1363"/>
            </a:xfrm>
            <a:custGeom>
              <a:avLst/>
              <a:gdLst>
                <a:gd name="T0" fmla="*/ 0 w 66"/>
                <a:gd name="T1" fmla="*/ 1363 h 1363"/>
                <a:gd name="T2" fmla="*/ 0 w 66"/>
                <a:gd name="T3" fmla="*/ 48 h 1363"/>
                <a:gd name="T4" fmla="*/ 133 w 66"/>
                <a:gd name="T5" fmla="*/ 0 h 1363"/>
                <a:gd name="T6" fmla="*/ 133 w 66"/>
                <a:gd name="T7" fmla="*/ 1315 h 1363"/>
                <a:gd name="T8" fmla="*/ 0 w 66"/>
                <a:gd name="T9" fmla="*/ 1363 h 13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1363">
                  <a:moveTo>
                    <a:pt x="0" y="1363"/>
                  </a:moveTo>
                  <a:lnTo>
                    <a:pt x="0" y="48"/>
                  </a:lnTo>
                  <a:lnTo>
                    <a:pt x="66" y="0"/>
                  </a:lnTo>
                  <a:lnTo>
                    <a:pt x="66" y="1315"/>
                  </a:lnTo>
                  <a:lnTo>
                    <a:pt x="0" y="1363"/>
                  </a:lnTo>
                  <a:close/>
                </a:path>
              </a:pathLst>
            </a:custGeom>
            <a:gradFill rotWithShape="0">
              <a:gsLst>
                <a:gs pos="0">
                  <a:srgbClr val="333399"/>
                </a:gs>
                <a:gs pos="100000">
                  <a:srgbClr val="181847"/>
                </a:gs>
              </a:gsLst>
              <a:path path="rect">
                <a:fillToRect l="50000" t="50000" r="50000" b="50000"/>
              </a:path>
            </a:gradFill>
            <a:ln w="9525">
              <a:solidFill>
                <a:srgbClr val="FFFFFF"/>
              </a:solidFill>
              <a:prstDash val="solid"/>
              <a:round/>
            </a:ln>
          </p:spPr>
          <p:txBody>
            <a:bodyPr/>
            <a:lstStyle/>
            <a:p>
              <a:pPr fontAlgn="base">
                <a:spcBef>
                  <a:spcPct val="0"/>
                </a:spcBef>
                <a:spcAft>
                  <a:spcPct val="0"/>
                </a:spcAft>
              </a:pPr>
              <a:endParaRPr lang="en-GB" sz="2400">
                <a:solidFill>
                  <a:srgbClr val="000000"/>
                </a:solidFill>
              </a:endParaRPr>
            </a:p>
          </p:txBody>
        </p:sp>
        <p:sp>
          <p:nvSpPr>
            <p:cNvPr id="11329" name="Rectangle 52"/>
            <p:cNvSpPr>
              <a:spLocks noChangeArrowheads="1"/>
            </p:cNvSpPr>
            <p:nvPr/>
          </p:nvSpPr>
          <p:spPr bwMode="auto">
            <a:xfrm>
              <a:off x="3332" y="1270"/>
              <a:ext cx="387" cy="1315"/>
            </a:xfrm>
            <a:prstGeom prst="rect">
              <a:avLst/>
            </a:prstGeom>
            <a:gradFill rotWithShape="0">
              <a:gsLst>
                <a:gs pos="0">
                  <a:srgbClr val="9999FF"/>
                </a:gs>
                <a:gs pos="100000">
                  <a:srgbClr val="7D7DD1"/>
                </a:gs>
              </a:gsLst>
              <a:path path="shape">
                <a:fillToRect l="50000" t="50000" r="50000" b="50000"/>
              </a:path>
            </a:gradFill>
            <a:ln w="9525">
              <a:solidFill>
                <a:srgbClr val="FFFFFF"/>
              </a:solidFill>
              <a:miter lim="800000"/>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11330" name="Freeform 53"/>
            <p:cNvSpPr/>
            <p:nvPr/>
          </p:nvSpPr>
          <p:spPr bwMode="auto">
            <a:xfrm>
              <a:off x="3332" y="1222"/>
              <a:ext cx="520" cy="48"/>
            </a:xfrm>
            <a:custGeom>
              <a:avLst/>
              <a:gdLst>
                <a:gd name="T0" fmla="*/ 387 w 258"/>
                <a:gd name="T1" fmla="*/ 48 h 48"/>
                <a:gd name="T2" fmla="*/ 520 w 258"/>
                <a:gd name="T3" fmla="*/ 0 h 48"/>
                <a:gd name="T4" fmla="*/ 133 w 258"/>
                <a:gd name="T5" fmla="*/ 0 h 48"/>
                <a:gd name="T6" fmla="*/ 0 w 258"/>
                <a:gd name="T7" fmla="*/ 48 h 48"/>
                <a:gd name="T8" fmla="*/ 387 w 258"/>
                <a:gd name="T9" fmla="*/ 4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48">
                  <a:moveTo>
                    <a:pt x="192" y="48"/>
                  </a:moveTo>
                  <a:lnTo>
                    <a:pt x="258" y="0"/>
                  </a:lnTo>
                  <a:lnTo>
                    <a:pt x="66" y="0"/>
                  </a:lnTo>
                  <a:lnTo>
                    <a:pt x="0" y="48"/>
                  </a:lnTo>
                  <a:lnTo>
                    <a:pt x="192" y="48"/>
                  </a:lnTo>
                  <a:close/>
                </a:path>
              </a:pathLst>
            </a:custGeom>
            <a:gradFill rotWithShape="0">
              <a:gsLst>
                <a:gs pos="0">
                  <a:srgbClr val="3333CC"/>
                </a:gs>
                <a:gs pos="100000">
                  <a:srgbClr val="18185E"/>
                </a:gs>
              </a:gsLst>
              <a:path path="rect">
                <a:fillToRect l="50000" t="50000" r="50000" b="50000"/>
              </a:path>
            </a:gradFill>
            <a:ln w="9525">
              <a:solidFill>
                <a:srgbClr val="FFFFFF"/>
              </a:solidFill>
              <a:prstDash val="solid"/>
              <a:round/>
            </a:ln>
          </p:spPr>
          <p:txBody>
            <a:bodyPr/>
            <a:lstStyle/>
            <a:p>
              <a:pPr fontAlgn="base">
                <a:spcBef>
                  <a:spcPct val="0"/>
                </a:spcBef>
                <a:spcAft>
                  <a:spcPct val="0"/>
                </a:spcAft>
              </a:pPr>
              <a:endParaRPr lang="en-GB" sz="2400">
                <a:solidFill>
                  <a:srgbClr val="000000"/>
                </a:solidFill>
              </a:endParaRPr>
            </a:p>
          </p:txBody>
        </p:sp>
      </p:grpSp>
      <p:grpSp>
        <p:nvGrpSpPr>
          <p:cNvPr id="11306" name="Group 54"/>
          <p:cNvGrpSpPr/>
          <p:nvPr/>
        </p:nvGrpSpPr>
        <p:grpSpPr bwMode="auto">
          <a:xfrm>
            <a:off x="2967041" y="3173416"/>
            <a:ext cx="1277937" cy="2054225"/>
            <a:chOff x="3332" y="1222"/>
            <a:chExt cx="520" cy="1363"/>
          </a:xfrm>
        </p:grpSpPr>
        <p:sp>
          <p:nvSpPr>
            <p:cNvPr id="11325" name="Freeform 55"/>
            <p:cNvSpPr/>
            <p:nvPr/>
          </p:nvSpPr>
          <p:spPr bwMode="auto">
            <a:xfrm>
              <a:off x="3719" y="1222"/>
              <a:ext cx="133" cy="1363"/>
            </a:xfrm>
            <a:custGeom>
              <a:avLst/>
              <a:gdLst>
                <a:gd name="T0" fmla="*/ 0 w 66"/>
                <a:gd name="T1" fmla="*/ 1363 h 1363"/>
                <a:gd name="T2" fmla="*/ 0 w 66"/>
                <a:gd name="T3" fmla="*/ 48 h 1363"/>
                <a:gd name="T4" fmla="*/ 133 w 66"/>
                <a:gd name="T5" fmla="*/ 0 h 1363"/>
                <a:gd name="T6" fmla="*/ 133 w 66"/>
                <a:gd name="T7" fmla="*/ 1315 h 1363"/>
                <a:gd name="T8" fmla="*/ 0 w 66"/>
                <a:gd name="T9" fmla="*/ 1363 h 13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1363">
                  <a:moveTo>
                    <a:pt x="0" y="1363"/>
                  </a:moveTo>
                  <a:lnTo>
                    <a:pt x="0" y="48"/>
                  </a:lnTo>
                  <a:lnTo>
                    <a:pt x="66" y="0"/>
                  </a:lnTo>
                  <a:lnTo>
                    <a:pt x="66" y="1315"/>
                  </a:lnTo>
                  <a:lnTo>
                    <a:pt x="0" y="1363"/>
                  </a:lnTo>
                  <a:close/>
                </a:path>
              </a:pathLst>
            </a:custGeom>
            <a:gradFill rotWithShape="0">
              <a:gsLst>
                <a:gs pos="0">
                  <a:srgbClr val="333399"/>
                </a:gs>
                <a:gs pos="100000">
                  <a:srgbClr val="181847"/>
                </a:gs>
              </a:gsLst>
              <a:path path="rect">
                <a:fillToRect l="50000" t="50000" r="50000" b="50000"/>
              </a:path>
            </a:gradFill>
            <a:ln w="9525">
              <a:solidFill>
                <a:srgbClr val="FFFFFF"/>
              </a:solidFill>
              <a:prstDash val="solid"/>
              <a:round/>
            </a:ln>
          </p:spPr>
          <p:txBody>
            <a:bodyPr/>
            <a:lstStyle/>
            <a:p>
              <a:pPr fontAlgn="base">
                <a:spcBef>
                  <a:spcPct val="0"/>
                </a:spcBef>
                <a:spcAft>
                  <a:spcPct val="0"/>
                </a:spcAft>
              </a:pPr>
              <a:endParaRPr lang="en-GB" sz="2400">
                <a:solidFill>
                  <a:srgbClr val="000000"/>
                </a:solidFill>
              </a:endParaRPr>
            </a:p>
          </p:txBody>
        </p:sp>
        <p:sp>
          <p:nvSpPr>
            <p:cNvPr id="11326" name="Rectangle 56"/>
            <p:cNvSpPr>
              <a:spLocks noChangeArrowheads="1"/>
            </p:cNvSpPr>
            <p:nvPr/>
          </p:nvSpPr>
          <p:spPr bwMode="auto">
            <a:xfrm>
              <a:off x="3332" y="1270"/>
              <a:ext cx="387" cy="1315"/>
            </a:xfrm>
            <a:prstGeom prst="rect">
              <a:avLst/>
            </a:prstGeom>
            <a:gradFill rotWithShape="0">
              <a:gsLst>
                <a:gs pos="0">
                  <a:srgbClr val="9999FF"/>
                </a:gs>
                <a:gs pos="100000">
                  <a:srgbClr val="7D7DD1"/>
                </a:gs>
              </a:gsLst>
              <a:path path="shape">
                <a:fillToRect l="50000" t="50000" r="50000" b="50000"/>
              </a:path>
            </a:gradFill>
            <a:ln w="9525">
              <a:solidFill>
                <a:srgbClr val="FFFFFF"/>
              </a:solidFill>
              <a:miter lim="800000"/>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11327" name="Freeform 57"/>
            <p:cNvSpPr/>
            <p:nvPr/>
          </p:nvSpPr>
          <p:spPr bwMode="auto">
            <a:xfrm>
              <a:off x="3332" y="1222"/>
              <a:ext cx="520" cy="48"/>
            </a:xfrm>
            <a:custGeom>
              <a:avLst/>
              <a:gdLst>
                <a:gd name="T0" fmla="*/ 387 w 258"/>
                <a:gd name="T1" fmla="*/ 48 h 48"/>
                <a:gd name="T2" fmla="*/ 520 w 258"/>
                <a:gd name="T3" fmla="*/ 0 h 48"/>
                <a:gd name="T4" fmla="*/ 133 w 258"/>
                <a:gd name="T5" fmla="*/ 0 h 48"/>
                <a:gd name="T6" fmla="*/ 0 w 258"/>
                <a:gd name="T7" fmla="*/ 48 h 48"/>
                <a:gd name="T8" fmla="*/ 387 w 258"/>
                <a:gd name="T9" fmla="*/ 4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48">
                  <a:moveTo>
                    <a:pt x="192" y="48"/>
                  </a:moveTo>
                  <a:lnTo>
                    <a:pt x="258" y="0"/>
                  </a:lnTo>
                  <a:lnTo>
                    <a:pt x="66" y="0"/>
                  </a:lnTo>
                  <a:lnTo>
                    <a:pt x="0" y="48"/>
                  </a:lnTo>
                  <a:lnTo>
                    <a:pt x="192" y="48"/>
                  </a:lnTo>
                  <a:close/>
                </a:path>
              </a:pathLst>
            </a:custGeom>
            <a:gradFill rotWithShape="0">
              <a:gsLst>
                <a:gs pos="0">
                  <a:srgbClr val="3333CC"/>
                </a:gs>
                <a:gs pos="100000">
                  <a:srgbClr val="18185E"/>
                </a:gs>
              </a:gsLst>
              <a:path path="rect">
                <a:fillToRect l="50000" t="50000" r="50000" b="50000"/>
              </a:path>
            </a:gradFill>
            <a:ln w="9525">
              <a:solidFill>
                <a:srgbClr val="FFFFFF"/>
              </a:solidFill>
              <a:prstDash val="solid"/>
              <a:round/>
            </a:ln>
          </p:spPr>
          <p:txBody>
            <a:bodyPr/>
            <a:lstStyle/>
            <a:p>
              <a:pPr fontAlgn="base">
                <a:spcBef>
                  <a:spcPct val="0"/>
                </a:spcBef>
                <a:spcAft>
                  <a:spcPct val="0"/>
                </a:spcAft>
              </a:pPr>
              <a:endParaRPr lang="en-GB" sz="2400">
                <a:solidFill>
                  <a:srgbClr val="000000"/>
                </a:solidFill>
              </a:endParaRPr>
            </a:p>
          </p:txBody>
        </p:sp>
      </p:grpSp>
      <p:sp>
        <p:nvSpPr>
          <p:cNvPr id="11307" name="Line 58"/>
          <p:cNvSpPr>
            <a:spLocks noChangeShapeType="1"/>
          </p:cNvSpPr>
          <p:nvPr/>
        </p:nvSpPr>
        <p:spPr bwMode="auto">
          <a:xfrm>
            <a:off x="2724151" y="2211388"/>
            <a:ext cx="0" cy="919163"/>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fontAlgn="base">
              <a:spcBef>
                <a:spcPct val="0"/>
              </a:spcBef>
              <a:spcAft>
                <a:spcPct val="0"/>
              </a:spcAft>
            </a:pPr>
            <a:endParaRPr lang="en-GB" sz="2400">
              <a:solidFill>
                <a:srgbClr val="000000"/>
              </a:solidFill>
            </a:endParaRPr>
          </a:p>
        </p:txBody>
      </p:sp>
      <p:sp>
        <p:nvSpPr>
          <p:cNvPr id="11308" name="Line 59"/>
          <p:cNvSpPr>
            <a:spLocks noChangeShapeType="1"/>
          </p:cNvSpPr>
          <p:nvPr/>
        </p:nvSpPr>
        <p:spPr bwMode="auto">
          <a:xfrm>
            <a:off x="2874963" y="2139951"/>
            <a:ext cx="0" cy="941388"/>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fontAlgn="base">
              <a:spcBef>
                <a:spcPct val="0"/>
              </a:spcBef>
              <a:spcAft>
                <a:spcPct val="0"/>
              </a:spcAft>
            </a:pPr>
            <a:endParaRPr lang="en-GB" sz="2400">
              <a:solidFill>
                <a:srgbClr val="000000"/>
              </a:solidFill>
            </a:endParaRPr>
          </a:p>
        </p:txBody>
      </p:sp>
      <p:sp>
        <p:nvSpPr>
          <p:cNvPr id="11309" name="Line 60"/>
          <p:cNvSpPr>
            <a:spLocks noChangeShapeType="1"/>
          </p:cNvSpPr>
          <p:nvPr/>
        </p:nvSpPr>
        <p:spPr bwMode="auto">
          <a:xfrm>
            <a:off x="2874963" y="3076575"/>
            <a:ext cx="0" cy="2097088"/>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fontAlgn="base">
              <a:spcBef>
                <a:spcPct val="0"/>
              </a:spcBef>
              <a:spcAft>
                <a:spcPct val="0"/>
              </a:spcAft>
            </a:pPr>
            <a:endParaRPr lang="en-GB" sz="2400">
              <a:solidFill>
                <a:srgbClr val="000000"/>
              </a:solidFill>
            </a:endParaRPr>
          </a:p>
        </p:txBody>
      </p:sp>
      <p:sp>
        <p:nvSpPr>
          <p:cNvPr id="11310" name="Line 61"/>
          <p:cNvSpPr>
            <a:spLocks noChangeShapeType="1"/>
          </p:cNvSpPr>
          <p:nvPr/>
        </p:nvSpPr>
        <p:spPr bwMode="auto">
          <a:xfrm flipH="1">
            <a:off x="2619378" y="2216151"/>
            <a:ext cx="104775" cy="1588"/>
          </a:xfrm>
          <a:prstGeom prst="line">
            <a:avLst/>
          </a:prstGeom>
          <a:noFill/>
          <a:ln w="9525">
            <a:solidFill>
              <a:srgbClr val="FFFFFF"/>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endParaRPr>
          </a:p>
        </p:txBody>
      </p:sp>
      <p:sp>
        <p:nvSpPr>
          <p:cNvPr id="11311" name="Rectangle 62"/>
          <p:cNvSpPr>
            <a:spLocks noChangeArrowheads="1"/>
          </p:cNvSpPr>
          <p:nvPr/>
        </p:nvSpPr>
        <p:spPr bwMode="auto">
          <a:xfrm>
            <a:off x="2240451" y="2085977"/>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GB" altLang="en-US" sz="1600" b="1">
                <a:solidFill>
                  <a:srgbClr val="66FF33"/>
                </a:solidFill>
                <a:latin typeface="Arial" pitchFamily="34" charset="0"/>
              </a:rPr>
              <a:t>50</a:t>
            </a:r>
          </a:p>
        </p:txBody>
      </p:sp>
      <p:sp>
        <p:nvSpPr>
          <p:cNvPr id="11312" name="Rectangle 63"/>
          <p:cNvSpPr>
            <a:spLocks noChangeArrowheads="1"/>
          </p:cNvSpPr>
          <p:nvPr/>
        </p:nvSpPr>
        <p:spPr bwMode="auto">
          <a:xfrm rot="-5400000">
            <a:off x="1068439" y="3498464"/>
            <a:ext cx="17953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GB" altLang="en-US" sz="1800" b="1">
                <a:solidFill>
                  <a:srgbClr val="66FF33"/>
                </a:solidFill>
                <a:latin typeface="Arial" pitchFamily="34" charset="0"/>
              </a:rPr>
              <a:t>% risk reduction</a:t>
            </a:r>
          </a:p>
        </p:txBody>
      </p:sp>
      <p:sp>
        <p:nvSpPr>
          <p:cNvPr id="11313" name="Text Box 64"/>
          <p:cNvSpPr txBox="1">
            <a:spLocks noChangeArrowheads="1"/>
          </p:cNvSpPr>
          <p:nvPr/>
        </p:nvSpPr>
        <p:spPr bwMode="auto">
          <a:xfrm>
            <a:off x="3024189" y="5641976"/>
            <a:ext cx="12874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GB" altLang="en-US" sz="1600" b="1">
                <a:solidFill>
                  <a:srgbClr val="66FF33"/>
                </a:solidFill>
                <a:latin typeface="Arial" pitchFamily="34" charset="0"/>
              </a:rPr>
              <a:t>related outcome</a:t>
            </a:r>
          </a:p>
          <a:p>
            <a:pPr algn="ctr" fontAlgn="base">
              <a:spcBef>
                <a:spcPct val="50000"/>
              </a:spcBef>
              <a:spcAft>
                <a:spcPct val="0"/>
              </a:spcAft>
            </a:pPr>
            <a:endParaRPr lang="en-GB" altLang="en-US" sz="1600">
              <a:solidFill>
                <a:srgbClr val="66FF33"/>
              </a:solidFill>
              <a:latin typeface="Arial" pitchFamily="34" charset="0"/>
            </a:endParaRPr>
          </a:p>
        </p:txBody>
      </p:sp>
      <p:sp>
        <p:nvSpPr>
          <p:cNvPr id="11314" name="Text Box 65"/>
          <p:cNvSpPr txBox="1">
            <a:spLocks noChangeArrowheads="1"/>
          </p:cNvSpPr>
          <p:nvPr/>
        </p:nvSpPr>
        <p:spPr bwMode="auto">
          <a:xfrm rot="19409">
            <a:off x="3006727" y="5239467"/>
            <a:ext cx="8159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GB" altLang="en-US" sz="1600" b="1">
                <a:solidFill>
                  <a:srgbClr val="66FF33"/>
                </a:solidFill>
                <a:latin typeface="Arial" pitchFamily="34" charset="0"/>
              </a:rPr>
              <a:t>Any</a:t>
            </a:r>
          </a:p>
        </p:txBody>
      </p:sp>
      <p:sp>
        <p:nvSpPr>
          <p:cNvPr id="11315" name="Text Box 66"/>
          <p:cNvSpPr txBox="1">
            <a:spLocks noChangeArrowheads="1"/>
          </p:cNvSpPr>
          <p:nvPr/>
        </p:nvSpPr>
        <p:spPr bwMode="auto">
          <a:xfrm rot="19409">
            <a:off x="3903665" y="5236292"/>
            <a:ext cx="200342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GB" altLang="en-US" sz="1600" b="1">
                <a:solidFill>
                  <a:srgbClr val="66FF33"/>
                </a:solidFill>
                <a:latin typeface="Arial" pitchFamily="34" charset="0"/>
              </a:rPr>
              <a:t>Macrovascular</a:t>
            </a:r>
          </a:p>
        </p:txBody>
      </p:sp>
      <p:sp>
        <p:nvSpPr>
          <p:cNvPr id="11316" name="Text Box 67"/>
          <p:cNvSpPr txBox="1">
            <a:spLocks noChangeArrowheads="1"/>
          </p:cNvSpPr>
          <p:nvPr/>
        </p:nvSpPr>
        <p:spPr bwMode="auto">
          <a:xfrm>
            <a:off x="2595563" y="5441951"/>
            <a:ext cx="163671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GB" altLang="en-US" sz="1600" b="1">
                <a:solidFill>
                  <a:srgbClr val="66FF33"/>
                </a:solidFill>
                <a:latin typeface="Arial" pitchFamily="34" charset="0"/>
              </a:rPr>
              <a:t>diabetes</a:t>
            </a:r>
            <a:endParaRPr lang="en-GB" altLang="en-US" sz="1200" b="1">
              <a:solidFill>
                <a:srgbClr val="66FF33"/>
              </a:solidFill>
              <a:latin typeface="Arial" pitchFamily="34" charset="0"/>
            </a:endParaRPr>
          </a:p>
        </p:txBody>
      </p:sp>
      <p:sp>
        <p:nvSpPr>
          <p:cNvPr id="11317" name="Text Box 68"/>
          <p:cNvSpPr txBox="1">
            <a:spLocks noChangeArrowheads="1"/>
          </p:cNvSpPr>
          <p:nvPr/>
        </p:nvSpPr>
        <p:spPr bwMode="auto">
          <a:xfrm rot="19409">
            <a:off x="5597526" y="5237879"/>
            <a:ext cx="14351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GB" altLang="en-US" sz="1600" b="1">
                <a:solidFill>
                  <a:srgbClr val="66FF33"/>
                </a:solidFill>
                <a:latin typeface="Arial" pitchFamily="34" charset="0"/>
              </a:rPr>
              <a:t>Myocardial</a:t>
            </a:r>
          </a:p>
        </p:txBody>
      </p:sp>
      <p:sp>
        <p:nvSpPr>
          <p:cNvPr id="11318" name="Text Box 69"/>
          <p:cNvSpPr txBox="1">
            <a:spLocks noChangeArrowheads="1"/>
          </p:cNvSpPr>
          <p:nvPr/>
        </p:nvSpPr>
        <p:spPr bwMode="auto">
          <a:xfrm>
            <a:off x="5411789" y="5446714"/>
            <a:ext cx="177958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GB" altLang="en-US" sz="1600" b="1">
                <a:solidFill>
                  <a:srgbClr val="66FF33"/>
                </a:solidFill>
                <a:latin typeface="Arial" pitchFamily="34" charset="0"/>
              </a:rPr>
              <a:t>infarction</a:t>
            </a:r>
          </a:p>
        </p:txBody>
      </p:sp>
      <p:sp>
        <p:nvSpPr>
          <p:cNvPr id="11319" name="Text Box 70"/>
          <p:cNvSpPr txBox="1">
            <a:spLocks noChangeArrowheads="1"/>
          </p:cNvSpPr>
          <p:nvPr/>
        </p:nvSpPr>
        <p:spPr bwMode="auto">
          <a:xfrm>
            <a:off x="6873877" y="5422902"/>
            <a:ext cx="16367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GB" altLang="en-US" sz="1600" b="1">
                <a:solidFill>
                  <a:srgbClr val="66FF33"/>
                </a:solidFill>
                <a:latin typeface="Arial" pitchFamily="34" charset="0"/>
              </a:rPr>
              <a:t>related</a:t>
            </a:r>
            <a:endParaRPr lang="en-GB" altLang="en-US" sz="1200" b="1">
              <a:solidFill>
                <a:srgbClr val="66FF33"/>
              </a:solidFill>
              <a:latin typeface="Arial" pitchFamily="34" charset="0"/>
            </a:endParaRPr>
          </a:p>
        </p:txBody>
      </p:sp>
      <p:sp>
        <p:nvSpPr>
          <p:cNvPr id="11320" name="Text Box 71"/>
          <p:cNvSpPr txBox="1">
            <a:spLocks noChangeArrowheads="1"/>
          </p:cNvSpPr>
          <p:nvPr/>
        </p:nvSpPr>
        <p:spPr bwMode="auto">
          <a:xfrm rot="19409">
            <a:off x="8550275" y="5237879"/>
            <a:ext cx="14351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GB" altLang="en-US" sz="1600" b="1">
                <a:solidFill>
                  <a:srgbClr val="66FF33"/>
                </a:solidFill>
                <a:latin typeface="Arial" pitchFamily="34" charset="0"/>
              </a:rPr>
              <a:t>All cause</a:t>
            </a:r>
          </a:p>
        </p:txBody>
      </p:sp>
      <p:sp>
        <p:nvSpPr>
          <p:cNvPr id="11321" name="Text Box 72"/>
          <p:cNvSpPr txBox="1">
            <a:spLocks noChangeArrowheads="1"/>
          </p:cNvSpPr>
          <p:nvPr/>
        </p:nvSpPr>
        <p:spPr bwMode="auto">
          <a:xfrm>
            <a:off x="8364540" y="5461002"/>
            <a:ext cx="177958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GB" altLang="en-US" sz="1600" b="1">
                <a:solidFill>
                  <a:srgbClr val="66FF33"/>
                </a:solidFill>
                <a:latin typeface="Arial" pitchFamily="34" charset="0"/>
              </a:rPr>
              <a:t>mortality</a:t>
            </a:r>
          </a:p>
        </p:txBody>
      </p:sp>
      <p:sp>
        <p:nvSpPr>
          <p:cNvPr id="11322" name="Text Box 73"/>
          <p:cNvSpPr txBox="1">
            <a:spLocks noChangeArrowheads="1"/>
          </p:cNvSpPr>
          <p:nvPr/>
        </p:nvSpPr>
        <p:spPr bwMode="auto">
          <a:xfrm>
            <a:off x="1943101" y="6556376"/>
            <a:ext cx="665003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GB" altLang="en-US" sz="1400">
                <a:solidFill>
                  <a:srgbClr val="66FF33"/>
                </a:solidFill>
                <a:latin typeface="Arial" pitchFamily="34" charset="0"/>
              </a:rPr>
              <a:t>UKPDS 34. </a:t>
            </a:r>
            <a:r>
              <a:rPr lang="en-GB" altLang="en-US" sz="1400" i="1">
                <a:solidFill>
                  <a:srgbClr val="66FF33"/>
                </a:solidFill>
                <a:latin typeface="Arial" pitchFamily="34" charset="0"/>
              </a:rPr>
              <a:t>Lancet</a:t>
            </a:r>
            <a:r>
              <a:rPr lang="en-GB" altLang="en-US" sz="1400">
                <a:solidFill>
                  <a:srgbClr val="66FF33"/>
                </a:solidFill>
                <a:latin typeface="Arial" pitchFamily="34" charset="0"/>
              </a:rPr>
              <a:t> 1998;</a:t>
            </a:r>
            <a:r>
              <a:rPr lang="en-GB" altLang="en-US" sz="1400" b="1">
                <a:solidFill>
                  <a:srgbClr val="66FF33"/>
                </a:solidFill>
                <a:latin typeface="Arial" pitchFamily="34" charset="0"/>
              </a:rPr>
              <a:t>352</a:t>
            </a:r>
            <a:r>
              <a:rPr lang="en-GB" altLang="en-US" sz="1400">
                <a:solidFill>
                  <a:srgbClr val="66FF33"/>
                </a:solidFill>
                <a:latin typeface="Arial" pitchFamily="34" charset="0"/>
              </a:rPr>
              <a:t>:854–865</a:t>
            </a:r>
            <a:endParaRPr lang="en-GB" altLang="en-US" sz="1200">
              <a:solidFill>
                <a:srgbClr val="66FF33"/>
              </a:solidFill>
              <a:latin typeface="Arial" pitchFamily="34" charset="0"/>
            </a:endParaRPr>
          </a:p>
        </p:txBody>
      </p:sp>
      <p:sp>
        <p:nvSpPr>
          <p:cNvPr id="11323" name="Line 74"/>
          <p:cNvSpPr>
            <a:spLocks noChangeShapeType="1"/>
          </p:cNvSpPr>
          <p:nvPr/>
        </p:nvSpPr>
        <p:spPr bwMode="auto">
          <a:xfrm flipV="1">
            <a:off x="2736851" y="2165350"/>
            <a:ext cx="128588" cy="57151"/>
          </a:xfrm>
          <a:prstGeom prst="line">
            <a:avLst/>
          </a:prstGeom>
          <a:noFill/>
          <a:ln w="9525">
            <a:solidFill>
              <a:srgbClr val="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400">
              <a:solidFill>
                <a:srgbClr val="000000"/>
              </a:solidFill>
            </a:endParaRPr>
          </a:p>
        </p:txBody>
      </p:sp>
      <p:sp>
        <p:nvSpPr>
          <p:cNvPr id="11324" name="Line 75"/>
          <p:cNvSpPr>
            <a:spLocks noChangeShapeType="1"/>
          </p:cNvSpPr>
          <p:nvPr/>
        </p:nvSpPr>
        <p:spPr bwMode="auto">
          <a:xfrm>
            <a:off x="1828800" y="1828800"/>
            <a:ext cx="8610600" cy="0"/>
          </a:xfrm>
          <a:prstGeom prst="line">
            <a:avLst/>
          </a:prstGeom>
          <a:noFill/>
          <a:ln w="28575">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400">
              <a:solidFill>
                <a:srgbClr val="000000"/>
              </a:solidFill>
            </a:endParaRPr>
          </a:p>
        </p:txBody>
      </p:sp>
    </p:spTree>
    <p:extLst>
      <p:ext uri="{BB962C8B-B14F-4D97-AF65-F5344CB8AC3E}">
        <p14:creationId xmlns:p14="http://schemas.microsoft.com/office/powerpoint/2010/main" val="27724703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irstorderhistorians.files.wordpress.com/2008/01/mismatch_with_story.jpg?w=290&amp;h=3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125" y="245327"/>
            <a:ext cx="7016435" cy="625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68350"/>
            <a:ext cx="3932237" cy="3757962"/>
          </a:xfrm>
        </p:spPr>
        <p:txBody>
          <a:bodyPr>
            <a:noAutofit/>
          </a:bodyPr>
          <a:lstStyle/>
          <a:p>
            <a:pPr algn="ctr"/>
            <a:r>
              <a:rPr lang="en-GB" sz="6000" dirty="0">
                <a:solidFill>
                  <a:srgbClr val="C00000"/>
                </a:solidFill>
              </a:rPr>
              <a:t>It is not about glucose </a:t>
            </a:r>
            <a:r>
              <a:rPr lang="en-GB" sz="6000" b="1" dirty="0" smtClean="0">
                <a:solidFill>
                  <a:srgbClr val="C00000"/>
                </a:solidFill>
              </a:rPr>
              <a:t>ALONE</a:t>
            </a:r>
            <a:endParaRPr lang="en-GB" sz="6000" b="1"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rot="20984056">
            <a:off x="437295" y="4136825"/>
            <a:ext cx="3932237" cy="2389914"/>
          </a:xfrm>
        </p:spPr>
        <p:txBody>
          <a:bodyPr/>
          <a:lstStyle/>
          <a:p>
            <a:r>
              <a:rPr lang="en-GB" sz="3200" dirty="0"/>
              <a:t>LIPIDS</a:t>
            </a:r>
          </a:p>
          <a:p>
            <a:r>
              <a:rPr lang="en-GB" sz="3200" dirty="0"/>
              <a:t>BP</a:t>
            </a:r>
          </a:p>
          <a:p>
            <a:r>
              <a:rPr lang="en-GB" sz="3200" dirty="0"/>
              <a:t>PLATELET FUNCTION</a:t>
            </a:r>
          </a:p>
          <a:p>
            <a:r>
              <a:rPr lang="en-GB" sz="3200" dirty="0"/>
              <a:t>LIFE-STYLE </a:t>
            </a:r>
          </a:p>
          <a:p>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solidFill>
            <a:srgbClr val="FFC000"/>
          </a:solidFill>
        </p:spPr>
        <p:txBody>
          <a:bodyPr/>
          <a:lstStyle/>
          <a:p>
            <a:pPr eaLnBrk="1" hangingPunct="1"/>
            <a:r>
              <a:rPr lang="en-GB" altLang="en-US" smtClean="0"/>
              <a:t>LIFESTYLE MODIFICATIONS</a:t>
            </a:r>
          </a:p>
        </p:txBody>
      </p:sp>
      <p:pic>
        <p:nvPicPr>
          <p:cNvPr id="51203" name="Picture 2" descr="C:\Users\soham\Desktop\image00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24250" y="2224088"/>
            <a:ext cx="5143500" cy="3810000"/>
          </a:xfrm>
        </p:spPr>
      </p:pic>
    </p:spTree>
    <p:extLst>
      <p:ext uri="{BB962C8B-B14F-4D97-AF65-F5344CB8AC3E}">
        <p14:creationId xmlns:p14="http://schemas.microsoft.com/office/powerpoint/2010/main" val="969231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PEOPLE WHO ALWAYS CHOOSE SAME DRES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Image result for PEOPLE WHO ALWAYS CHOOSE SAME DRESS">
            <a:hlinkClick r:id="rId3"/>
          </p:cNvPr>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137" y="1230237"/>
            <a:ext cx="11296997" cy="4424657"/>
          </a:xfrm>
          <a:prstGeom prst="rect">
            <a:avLst/>
          </a:prstGeom>
        </p:spPr>
      </p:pic>
    </p:spTree>
    <p:extLst>
      <p:ext uri="{BB962C8B-B14F-4D97-AF65-F5344CB8AC3E}">
        <p14:creationId xmlns:p14="http://schemas.microsoft.com/office/powerpoint/2010/main" val="17066945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047876" y="333375"/>
            <a:ext cx="8620125" cy="1524000"/>
          </a:xfrm>
        </p:spPr>
        <p:txBody>
          <a:bodyPr vert="horz" lIns="0" tIns="0" rIns="0" bIns="0" rtlCol="0" anchor="ctr">
            <a:normAutofit fontScale="90000"/>
          </a:bodyPr>
          <a:lstStyle/>
          <a:p>
            <a:pPr eaLnBrk="1" hangingPunct="1">
              <a:lnSpc>
                <a:spcPct val="95000"/>
              </a:lnSpc>
              <a:defRPr/>
            </a:pPr>
            <a:r>
              <a:rPr lang="en-US" smtClean="0"/>
              <a:t>Low-Density Lipoprotein (LDL) Consists of Multiple Distinct Subclasses Differing in Size and Lipid Content*</a:t>
            </a:r>
          </a:p>
        </p:txBody>
      </p:sp>
      <p:sp>
        <p:nvSpPr>
          <p:cNvPr id="52227" name="Text Box 3"/>
          <p:cNvSpPr txBox="1">
            <a:spLocks noChangeArrowheads="1"/>
          </p:cNvSpPr>
          <p:nvPr/>
        </p:nvSpPr>
        <p:spPr bwMode="auto">
          <a:xfrm>
            <a:off x="2070101" y="6388298"/>
            <a:ext cx="5883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r>
              <a:rPr lang="en-US" altLang="en-US" sz="1400">
                <a:solidFill>
                  <a:srgbClr val="CCECFF"/>
                </a:solidFill>
              </a:rPr>
              <a:t>Berneis KK, Krauss RM. </a:t>
            </a:r>
            <a:r>
              <a:rPr lang="en-US" altLang="en-US" sz="1400" i="1">
                <a:solidFill>
                  <a:srgbClr val="CCECFF"/>
                </a:solidFill>
              </a:rPr>
              <a:t>J Lipid Res.</a:t>
            </a:r>
            <a:r>
              <a:rPr lang="en-US" altLang="en-US" sz="1400">
                <a:solidFill>
                  <a:srgbClr val="CCECFF"/>
                </a:solidFill>
              </a:rPr>
              <a:t> 2002;43:1363-1379.</a:t>
            </a:r>
          </a:p>
        </p:txBody>
      </p:sp>
      <p:sp>
        <p:nvSpPr>
          <p:cNvPr id="146436" name="Text Box 4"/>
          <p:cNvSpPr txBox="1">
            <a:spLocks noChangeArrowheads="1"/>
          </p:cNvSpPr>
          <p:nvPr/>
        </p:nvSpPr>
        <p:spPr bwMode="auto">
          <a:xfrm>
            <a:off x="2001839" y="1760539"/>
            <a:ext cx="8102600" cy="452432"/>
          </a:xfrm>
          <a:prstGeom prst="rect">
            <a:avLst/>
          </a:prstGeom>
          <a:noFill/>
          <a:ln w="9525">
            <a:noFill/>
            <a:miter lim="800000"/>
          </a:ln>
          <a:effectLst>
            <a:outerShdw dist="45791" dir="3378596" algn="ctr" rotWithShape="0">
              <a:schemeClr val="bg2"/>
            </a:outerShdw>
          </a:effectLst>
        </p:spPr>
        <p:txBody>
          <a:bodyPr>
            <a:spAutoFit/>
          </a:bodyPr>
          <a:lstStyle/>
          <a:p>
            <a:pPr algn="ctr">
              <a:lnSpc>
                <a:spcPct val="90000"/>
              </a:lnSpc>
              <a:defRPr/>
            </a:pPr>
            <a:r>
              <a:rPr lang="en-US" sz="2600" b="1">
                <a:effectLst>
                  <a:outerShdw blurRad="38100" dist="38100" dir="2700000" algn="tl">
                    <a:srgbClr val="000000"/>
                  </a:outerShdw>
                </a:effectLst>
                <a:latin typeface="Arial" pitchFamily="34" charset="0"/>
                <a:cs typeface="Arial" pitchFamily="34" charset="0"/>
              </a:rPr>
              <a:t>Association with Cardiovascular Disease Risk</a:t>
            </a:r>
          </a:p>
        </p:txBody>
      </p:sp>
      <p:sp>
        <p:nvSpPr>
          <p:cNvPr id="52229" name="AutoShape 5"/>
          <p:cNvSpPr>
            <a:spLocks noChangeArrowheads="1"/>
          </p:cNvSpPr>
          <p:nvPr/>
        </p:nvSpPr>
        <p:spPr bwMode="blackWhite">
          <a:xfrm flipH="1">
            <a:off x="3157537" y="2293940"/>
            <a:ext cx="6496051" cy="1609725"/>
          </a:xfrm>
          <a:prstGeom prst="roundRect">
            <a:avLst>
              <a:gd name="adj" fmla="val 16963"/>
            </a:avLst>
          </a:prstGeom>
          <a:gradFill rotWithShape="0">
            <a:gsLst>
              <a:gs pos="0">
                <a:srgbClr val="000099"/>
              </a:gs>
              <a:gs pos="100000">
                <a:srgbClr val="0033CC"/>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endParaRPr lang="en-US" altLang="en-US" sz="1800"/>
          </a:p>
        </p:txBody>
      </p:sp>
      <p:sp>
        <p:nvSpPr>
          <p:cNvPr id="52230" name="AutoShape 6"/>
          <p:cNvSpPr/>
          <p:nvPr/>
        </p:nvSpPr>
        <p:spPr bwMode="auto">
          <a:xfrm flipH="1">
            <a:off x="3048000" y="2324101"/>
            <a:ext cx="228600" cy="1562100"/>
          </a:xfrm>
          <a:prstGeom prst="rightBrace">
            <a:avLst>
              <a:gd name="adj1" fmla="val 56944"/>
              <a:gd name="adj2" fmla="val 50000"/>
            </a:avLst>
          </a:prstGeom>
          <a:noFill/>
          <a:ln w="38100">
            <a:solidFill>
              <a:srgbClr val="66CCFF"/>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endParaRPr lang="en-US" altLang="en-US" sz="1800"/>
          </a:p>
        </p:txBody>
      </p:sp>
      <p:sp>
        <p:nvSpPr>
          <p:cNvPr id="146439" name="Text Box 7"/>
          <p:cNvSpPr txBox="1">
            <a:spLocks noChangeArrowheads="1"/>
          </p:cNvSpPr>
          <p:nvPr/>
        </p:nvSpPr>
        <p:spPr bwMode="auto">
          <a:xfrm>
            <a:off x="1990728" y="2846390"/>
            <a:ext cx="1089025" cy="452432"/>
          </a:xfrm>
          <a:prstGeom prst="rect">
            <a:avLst/>
          </a:prstGeom>
          <a:noFill/>
          <a:ln w="9525">
            <a:noFill/>
            <a:miter lim="800000"/>
          </a:ln>
          <a:effectLst>
            <a:outerShdw dist="45791" dir="3378596" algn="ctr" rotWithShape="0">
              <a:schemeClr val="bg2"/>
            </a:outerShdw>
          </a:effectLst>
        </p:spPr>
        <p:txBody>
          <a:bodyPr>
            <a:spAutoFit/>
          </a:bodyPr>
          <a:lstStyle/>
          <a:p>
            <a:pPr algn="ctr">
              <a:lnSpc>
                <a:spcPct val="90000"/>
              </a:lnSpc>
              <a:defRPr/>
            </a:pPr>
            <a:r>
              <a:rPr lang="en-US" sz="2600">
                <a:effectLst>
                  <a:outerShdw blurRad="38100" dist="38100" dir="2700000" algn="tl">
                    <a:srgbClr val="000000"/>
                  </a:outerShdw>
                </a:effectLst>
                <a:latin typeface="Arial" pitchFamily="34" charset="0"/>
                <a:cs typeface="Arial" pitchFamily="34" charset="0"/>
              </a:rPr>
              <a:t>Large</a:t>
            </a:r>
          </a:p>
        </p:txBody>
      </p:sp>
      <p:sp>
        <p:nvSpPr>
          <p:cNvPr id="146440" name="Text Box 8"/>
          <p:cNvSpPr txBox="1">
            <a:spLocks noChangeArrowheads="1"/>
          </p:cNvSpPr>
          <p:nvPr/>
        </p:nvSpPr>
        <p:spPr bwMode="auto">
          <a:xfrm>
            <a:off x="1990728" y="4560890"/>
            <a:ext cx="1089025" cy="452432"/>
          </a:xfrm>
          <a:prstGeom prst="rect">
            <a:avLst/>
          </a:prstGeom>
          <a:noFill/>
          <a:ln w="9525">
            <a:noFill/>
            <a:miter lim="800000"/>
          </a:ln>
          <a:effectLst>
            <a:outerShdw dist="45791" dir="3378596" algn="ctr" rotWithShape="0">
              <a:schemeClr val="bg2"/>
            </a:outerShdw>
          </a:effectLst>
        </p:spPr>
        <p:txBody>
          <a:bodyPr>
            <a:spAutoFit/>
          </a:bodyPr>
          <a:lstStyle/>
          <a:p>
            <a:pPr algn="ctr">
              <a:lnSpc>
                <a:spcPct val="90000"/>
              </a:lnSpc>
              <a:defRPr/>
            </a:pPr>
            <a:r>
              <a:rPr lang="en-US" sz="2600">
                <a:effectLst>
                  <a:outerShdw blurRad="38100" dist="38100" dir="2700000" algn="tl">
                    <a:srgbClr val="000000"/>
                  </a:outerShdw>
                </a:effectLst>
                <a:latin typeface="Arial" pitchFamily="34" charset="0"/>
                <a:cs typeface="Arial" pitchFamily="34" charset="0"/>
              </a:rPr>
              <a:t>Small</a:t>
            </a:r>
          </a:p>
        </p:txBody>
      </p:sp>
      <p:sp>
        <p:nvSpPr>
          <p:cNvPr id="146441" name="Text Box 9"/>
          <p:cNvSpPr txBox="1">
            <a:spLocks noChangeArrowheads="1"/>
          </p:cNvSpPr>
          <p:nvPr/>
        </p:nvSpPr>
        <p:spPr bwMode="auto">
          <a:xfrm>
            <a:off x="3738563" y="2922589"/>
            <a:ext cx="4127500" cy="452432"/>
          </a:xfrm>
          <a:prstGeom prst="rect">
            <a:avLst/>
          </a:prstGeom>
          <a:noFill/>
          <a:ln w="9525">
            <a:noFill/>
            <a:miter lim="800000"/>
          </a:ln>
          <a:effectLst>
            <a:outerShdw dist="45791" dir="3378596" algn="ctr" rotWithShape="0">
              <a:schemeClr val="bg2"/>
            </a:outerShdw>
          </a:effectLst>
        </p:spPr>
        <p:txBody>
          <a:bodyPr>
            <a:spAutoFit/>
          </a:bodyPr>
          <a:lstStyle/>
          <a:p>
            <a:pPr algn="ctr">
              <a:lnSpc>
                <a:spcPct val="90000"/>
              </a:lnSpc>
              <a:defRPr/>
            </a:pPr>
            <a:r>
              <a:rPr lang="en-US" sz="2600" b="1" i="1">
                <a:effectLst>
                  <a:outerShdw blurRad="38100" dist="38100" dir="2700000" algn="tl">
                    <a:srgbClr val="000000"/>
                  </a:outerShdw>
                </a:effectLst>
                <a:latin typeface="Arial" pitchFamily="34" charset="0"/>
                <a:cs typeface="Arial" pitchFamily="34" charset="0"/>
              </a:rPr>
              <a:t>Less Atherogenic</a:t>
            </a:r>
          </a:p>
        </p:txBody>
      </p:sp>
      <p:sp>
        <p:nvSpPr>
          <p:cNvPr id="52234" name="Oval 10"/>
          <p:cNvSpPr>
            <a:spLocks noChangeArrowheads="1"/>
          </p:cNvSpPr>
          <p:nvPr/>
        </p:nvSpPr>
        <p:spPr bwMode="auto">
          <a:xfrm>
            <a:off x="3684589" y="2389189"/>
            <a:ext cx="698500" cy="698500"/>
          </a:xfrm>
          <a:prstGeom prst="ellipse">
            <a:avLst/>
          </a:prstGeom>
          <a:gradFill rotWithShape="1">
            <a:gsLst>
              <a:gs pos="0">
                <a:srgbClr val="EE7816"/>
              </a:gs>
              <a:gs pos="100000">
                <a:srgbClr val="4C2607"/>
              </a:gs>
            </a:gsLst>
            <a:path path="shape">
              <a:fillToRect l="50000" t="50000" r="50000" b="50000"/>
            </a:path>
          </a:gradFill>
          <a:ln w="28575">
            <a:solidFill>
              <a:schemeClr val="accent1"/>
            </a:solidFill>
            <a:round/>
          </a:ln>
        </p:spPr>
        <p:txBody>
          <a:bodyPr wrap="none" anchor="ct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endParaRPr lang="en-US" altLang="en-US" sz="1800"/>
          </a:p>
        </p:txBody>
      </p:sp>
      <p:sp>
        <p:nvSpPr>
          <p:cNvPr id="52235" name="Oval 11"/>
          <p:cNvSpPr>
            <a:spLocks noChangeArrowheads="1"/>
          </p:cNvSpPr>
          <p:nvPr/>
        </p:nvSpPr>
        <p:spPr bwMode="auto">
          <a:xfrm>
            <a:off x="3719515" y="3189290"/>
            <a:ext cx="630237" cy="630237"/>
          </a:xfrm>
          <a:prstGeom prst="ellipse">
            <a:avLst/>
          </a:prstGeom>
          <a:gradFill rotWithShape="1">
            <a:gsLst>
              <a:gs pos="0">
                <a:srgbClr val="EE7816"/>
              </a:gs>
              <a:gs pos="100000">
                <a:srgbClr val="4C2607"/>
              </a:gs>
            </a:gsLst>
            <a:path path="shape">
              <a:fillToRect l="50000" t="50000" r="50000" b="50000"/>
            </a:path>
          </a:gradFill>
          <a:ln w="28575">
            <a:solidFill>
              <a:schemeClr val="accent1"/>
            </a:solidFill>
            <a:round/>
          </a:ln>
        </p:spPr>
        <p:txBody>
          <a:bodyPr wrap="none" anchor="ct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endParaRPr lang="en-US" altLang="en-US" sz="1800"/>
          </a:p>
        </p:txBody>
      </p:sp>
      <p:sp>
        <p:nvSpPr>
          <p:cNvPr id="52236" name="AutoShape 12"/>
          <p:cNvSpPr>
            <a:spLocks noChangeArrowheads="1"/>
          </p:cNvSpPr>
          <p:nvPr/>
        </p:nvSpPr>
        <p:spPr bwMode="blackWhite">
          <a:xfrm flipH="1">
            <a:off x="3157539" y="3989390"/>
            <a:ext cx="4419600" cy="1609725"/>
          </a:xfrm>
          <a:prstGeom prst="roundRect">
            <a:avLst>
              <a:gd name="adj" fmla="val 16963"/>
            </a:avLst>
          </a:prstGeom>
          <a:gradFill rotWithShape="0">
            <a:gsLst>
              <a:gs pos="0">
                <a:srgbClr val="000099"/>
              </a:gs>
              <a:gs pos="100000">
                <a:srgbClr val="0033CC"/>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endParaRPr lang="en-US" altLang="en-US" sz="1800"/>
          </a:p>
        </p:txBody>
      </p:sp>
      <p:sp>
        <p:nvSpPr>
          <p:cNvPr id="146445" name="Text Box 13"/>
          <p:cNvSpPr txBox="1">
            <a:spLocks noChangeArrowheads="1"/>
          </p:cNvSpPr>
          <p:nvPr/>
        </p:nvSpPr>
        <p:spPr bwMode="auto">
          <a:xfrm>
            <a:off x="2071689" y="5589590"/>
            <a:ext cx="4487863" cy="701731"/>
          </a:xfrm>
          <a:prstGeom prst="rect">
            <a:avLst/>
          </a:prstGeom>
          <a:noFill/>
          <a:ln w="9525">
            <a:noFill/>
            <a:miter lim="800000"/>
          </a:ln>
          <a:effectLst>
            <a:outerShdw dist="45791" dir="3378596" algn="ctr" rotWithShape="0">
              <a:schemeClr val="bg2"/>
            </a:outerShdw>
          </a:effectLst>
        </p:spPr>
        <p:txBody>
          <a:bodyPr>
            <a:spAutoFit/>
          </a:bodyPr>
          <a:lstStyle/>
          <a:p>
            <a:pPr>
              <a:lnSpc>
                <a:spcPct val="90000"/>
              </a:lnSpc>
              <a:defRPr/>
            </a:pPr>
            <a:r>
              <a:rPr lang="en-US" sz="2200">
                <a:effectLst>
                  <a:outerShdw blurRad="38100" dist="38100" dir="2700000" algn="tl">
                    <a:srgbClr val="000000"/>
                  </a:outerShdw>
                </a:effectLst>
                <a:latin typeface="Arial" pitchFamily="34" charset="0"/>
                <a:cs typeface="Arial" pitchFamily="34" charset="0"/>
              </a:rPr>
              <a:t>* Distribution of subclasses is</a:t>
            </a:r>
            <a:br>
              <a:rPr lang="en-US" sz="2200">
                <a:effectLst>
                  <a:outerShdw blurRad="38100" dist="38100" dir="2700000" algn="tl">
                    <a:srgbClr val="000000"/>
                  </a:outerShdw>
                </a:effectLst>
                <a:latin typeface="Arial" pitchFamily="34" charset="0"/>
                <a:cs typeface="Arial" pitchFamily="34" charset="0"/>
              </a:rPr>
            </a:br>
            <a:r>
              <a:rPr lang="en-US" sz="2200">
                <a:effectLst>
                  <a:outerShdw blurRad="38100" dist="38100" dir="2700000" algn="tl">
                    <a:srgbClr val="000000"/>
                  </a:outerShdw>
                </a:effectLst>
                <a:latin typeface="Arial" pitchFamily="34" charset="0"/>
                <a:cs typeface="Arial" pitchFamily="34" charset="0"/>
              </a:rPr>
              <a:t>   independent of LDL-C.</a:t>
            </a:r>
          </a:p>
        </p:txBody>
      </p:sp>
      <p:sp>
        <p:nvSpPr>
          <p:cNvPr id="146446" name="Text Box 14"/>
          <p:cNvSpPr txBox="1">
            <a:spLocks noChangeArrowheads="1"/>
          </p:cNvSpPr>
          <p:nvPr/>
        </p:nvSpPr>
        <p:spPr bwMode="auto">
          <a:xfrm>
            <a:off x="3757616" y="4589465"/>
            <a:ext cx="3792537" cy="438582"/>
          </a:xfrm>
          <a:prstGeom prst="rect">
            <a:avLst/>
          </a:prstGeom>
          <a:noFill/>
          <a:ln w="9525">
            <a:noFill/>
            <a:miter lim="800000"/>
          </a:ln>
          <a:effectLst>
            <a:outerShdw dist="45791" dir="3378596" algn="ctr" rotWithShape="0">
              <a:schemeClr val="bg2"/>
            </a:outerShdw>
          </a:effectLst>
        </p:spPr>
        <p:txBody>
          <a:bodyPr>
            <a:spAutoFit/>
          </a:bodyPr>
          <a:lstStyle/>
          <a:p>
            <a:pPr algn="ctr">
              <a:lnSpc>
                <a:spcPct val="90000"/>
              </a:lnSpc>
              <a:defRPr/>
            </a:pPr>
            <a:r>
              <a:rPr lang="en-US" sz="2500" b="1" i="1">
                <a:effectLst>
                  <a:outerShdw blurRad="38100" dist="38100" dir="2700000" algn="tl">
                    <a:srgbClr val="000000"/>
                  </a:outerShdw>
                </a:effectLst>
                <a:latin typeface="Univers Condensed" pitchFamily="34" charset="0"/>
                <a:cs typeface="Arial" pitchFamily="34" charset="0"/>
              </a:rPr>
              <a:t>More Atherogenic</a:t>
            </a:r>
            <a:endParaRPr lang="en-US" sz="2200" b="1" i="1">
              <a:effectLst>
                <a:outerShdw blurRad="38100" dist="38100" dir="2700000" algn="tl">
                  <a:srgbClr val="000000"/>
                </a:outerShdw>
              </a:effectLst>
              <a:latin typeface="Arial" pitchFamily="34" charset="0"/>
              <a:cs typeface="Arial" pitchFamily="34" charset="0"/>
            </a:endParaRPr>
          </a:p>
        </p:txBody>
      </p:sp>
      <p:sp>
        <p:nvSpPr>
          <p:cNvPr id="146447" name="Text Box 15"/>
          <p:cNvSpPr txBox="1">
            <a:spLocks noChangeArrowheads="1"/>
          </p:cNvSpPr>
          <p:nvPr/>
        </p:nvSpPr>
        <p:spPr bwMode="auto">
          <a:xfrm>
            <a:off x="3495677" y="2465390"/>
            <a:ext cx="1089025" cy="563231"/>
          </a:xfrm>
          <a:prstGeom prst="rect">
            <a:avLst/>
          </a:prstGeom>
          <a:noFill/>
          <a:ln w="9525">
            <a:noFill/>
            <a:miter lim="800000"/>
          </a:ln>
          <a:effectLst>
            <a:outerShdw dist="45791" dir="3378596" algn="ctr" rotWithShape="0">
              <a:schemeClr val="bg2"/>
            </a:outerShdw>
          </a:effectLst>
        </p:spPr>
        <p:txBody>
          <a:bodyPr>
            <a:spAutoFit/>
          </a:bodyPr>
          <a:lstStyle/>
          <a:p>
            <a:pPr algn="ctr">
              <a:lnSpc>
                <a:spcPct val="90000"/>
              </a:lnSpc>
              <a:defRPr/>
            </a:pPr>
            <a:r>
              <a:rPr lang="en-US" sz="3400" b="1">
                <a:effectLst>
                  <a:outerShdw blurRad="38100" dist="38100" dir="2700000" algn="tl">
                    <a:srgbClr val="000000"/>
                  </a:outerShdw>
                </a:effectLst>
                <a:latin typeface="Arial" pitchFamily="34" charset="0"/>
                <a:cs typeface="Arial" pitchFamily="34" charset="0"/>
              </a:rPr>
              <a:t>1</a:t>
            </a:r>
          </a:p>
        </p:txBody>
      </p:sp>
      <p:sp>
        <p:nvSpPr>
          <p:cNvPr id="146448" name="Text Box 16"/>
          <p:cNvSpPr txBox="1">
            <a:spLocks noChangeArrowheads="1"/>
          </p:cNvSpPr>
          <p:nvPr/>
        </p:nvSpPr>
        <p:spPr bwMode="auto">
          <a:xfrm>
            <a:off x="3667127" y="3246441"/>
            <a:ext cx="746125" cy="507831"/>
          </a:xfrm>
          <a:prstGeom prst="rect">
            <a:avLst/>
          </a:prstGeom>
          <a:noFill/>
          <a:ln w="9525">
            <a:noFill/>
            <a:miter lim="800000"/>
          </a:ln>
          <a:effectLst>
            <a:outerShdw dist="45791" dir="3378596" algn="ctr" rotWithShape="0">
              <a:schemeClr val="bg2"/>
            </a:outerShdw>
          </a:effectLst>
        </p:spPr>
        <p:txBody>
          <a:bodyPr>
            <a:spAutoFit/>
          </a:bodyPr>
          <a:lstStyle/>
          <a:p>
            <a:pPr algn="ctr">
              <a:lnSpc>
                <a:spcPct val="90000"/>
              </a:lnSpc>
              <a:defRPr/>
            </a:pPr>
            <a:r>
              <a:rPr lang="en-US" sz="3000" b="1">
                <a:effectLst>
                  <a:outerShdw blurRad="38100" dist="38100" dir="2700000" algn="tl">
                    <a:srgbClr val="000000"/>
                  </a:outerShdw>
                </a:effectLst>
                <a:latin typeface="Arial" pitchFamily="34" charset="0"/>
                <a:cs typeface="Arial" pitchFamily="34" charset="0"/>
              </a:rPr>
              <a:t>2</a:t>
            </a:r>
          </a:p>
        </p:txBody>
      </p:sp>
      <p:sp>
        <p:nvSpPr>
          <p:cNvPr id="52241" name="Oval 17"/>
          <p:cNvSpPr>
            <a:spLocks noChangeArrowheads="1"/>
          </p:cNvSpPr>
          <p:nvPr/>
        </p:nvSpPr>
        <p:spPr bwMode="auto">
          <a:xfrm>
            <a:off x="3740151" y="4141789"/>
            <a:ext cx="585788" cy="585787"/>
          </a:xfrm>
          <a:prstGeom prst="ellipse">
            <a:avLst/>
          </a:prstGeom>
          <a:gradFill rotWithShape="1">
            <a:gsLst>
              <a:gs pos="0">
                <a:srgbClr val="EE7816"/>
              </a:gs>
              <a:gs pos="100000">
                <a:srgbClr val="4C2607"/>
              </a:gs>
            </a:gsLst>
            <a:path path="shape">
              <a:fillToRect l="50000" t="50000" r="50000" b="50000"/>
            </a:path>
          </a:gradFill>
          <a:ln w="28575">
            <a:solidFill>
              <a:srgbClr val="FF9900"/>
            </a:solidFill>
            <a:round/>
          </a:ln>
        </p:spPr>
        <p:txBody>
          <a:bodyPr wrap="none" anchor="ct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endParaRPr lang="en-US" altLang="en-US" sz="1800"/>
          </a:p>
        </p:txBody>
      </p:sp>
      <p:sp>
        <p:nvSpPr>
          <p:cNvPr id="52242" name="Oval 18"/>
          <p:cNvSpPr>
            <a:spLocks noChangeArrowheads="1"/>
          </p:cNvSpPr>
          <p:nvPr/>
        </p:nvSpPr>
        <p:spPr bwMode="auto">
          <a:xfrm>
            <a:off x="3798889" y="4922839"/>
            <a:ext cx="469900" cy="469900"/>
          </a:xfrm>
          <a:prstGeom prst="ellipse">
            <a:avLst/>
          </a:prstGeom>
          <a:gradFill rotWithShape="1">
            <a:gsLst>
              <a:gs pos="0">
                <a:srgbClr val="EE7816"/>
              </a:gs>
              <a:gs pos="100000">
                <a:srgbClr val="4C2607"/>
              </a:gs>
            </a:gsLst>
            <a:path path="shape">
              <a:fillToRect l="50000" t="50000" r="50000" b="50000"/>
            </a:path>
          </a:gradFill>
          <a:ln w="28575">
            <a:solidFill>
              <a:srgbClr val="FF9900"/>
            </a:solidFill>
            <a:round/>
          </a:ln>
        </p:spPr>
        <p:txBody>
          <a:bodyPr wrap="none" anchor="ct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endParaRPr lang="en-US" altLang="en-US" sz="1800"/>
          </a:p>
        </p:txBody>
      </p:sp>
      <p:sp>
        <p:nvSpPr>
          <p:cNvPr id="146451" name="Text Box 19"/>
          <p:cNvSpPr txBox="1">
            <a:spLocks noChangeArrowheads="1"/>
          </p:cNvSpPr>
          <p:nvPr/>
        </p:nvSpPr>
        <p:spPr bwMode="auto">
          <a:xfrm>
            <a:off x="3495677" y="4198939"/>
            <a:ext cx="1089025" cy="452432"/>
          </a:xfrm>
          <a:prstGeom prst="rect">
            <a:avLst/>
          </a:prstGeom>
          <a:noFill/>
          <a:ln w="9525">
            <a:noFill/>
            <a:miter lim="800000"/>
          </a:ln>
          <a:effectLst>
            <a:outerShdw dist="45791" dir="3378596" algn="ctr" rotWithShape="0">
              <a:schemeClr val="bg2"/>
            </a:outerShdw>
          </a:effectLst>
        </p:spPr>
        <p:txBody>
          <a:bodyPr>
            <a:spAutoFit/>
          </a:bodyPr>
          <a:lstStyle/>
          <a:p>
            <a:pPr algn="ctr">
              <a:lnSpc>
                <a:spcPct val="90000"/>
              </a:lnSpc>
              <a:defRPr/>
            </a:pPr>
            <a:r>
              <a:rPr lang="en-US" sz="2600" b="1">
                <a:effectLst>
                  <a:outerShdw blurRad="38100" dist="38100" dir="2700000" algn="tl">
                    <a:srgbClr val="000000"/>
                  </a:outerShdw>
                </a:effectLst>
                <a:latin typeface="Arial" pitchFamily="34" charset="0"/>
                <a:cs typeface="Arial" pitchFamily="34" charset="0"/>
              </a:rPr>
              <a:t>3</a:t>
            </a:r>
          </a:p>
        </p:txBody>
      </p:sp>
      <p:sp>
        <p:nvSpPr>
          <p:cNvPr id="146452" name="Text Box 20"/>
          <p:cNvSpPr txBox="1">
            <a:spLocks noChangeArrowheads="1"/>
          </p:cNvSpPr>
          <p:nvPr/>
        </p:nvSpPr>
        <p:spPr bwMode="auto">
          <a:xfrm>
            <a:off x="3495677" y="4979988"/>
            <a:ext cx="1089025" cy="369332"/>
          </a:xfrm>
          <a:prstGeom prst="rect">
            <a:avLst/>
          </a:prstGeom>
          <a:noFill/>
          <a:ln w="9525">
            <a:noFill/>
            <a:miter lim="800000"/>
          </a:ln>
          <a:effectLst>
            <a:outerShdw dist="45791" dir="3378596" algn="ctr" rotWithShape="0">
              <a:schemeClr val="bg2"/>
            </a:outerShdw>
          </a:effectLst>
        </p:spPr>
        <p:txBody>
          <a:bodyPr>
            <a:spAutoFit/>
          </a:bodyPr>
          <a:lstStyle/>
          <a:p>
            <a:pPr algn="ctr">
              <a:lnSpc>
                <a:spcPct val="90000"/>
              </a:lnSpc>
              <a:defRPr/>
            </a:pPr>
            <a:r>
              <a:rPr lang="en-US" sz="2000" b="1">
                <a:effectLst>
                  <a:outerShdw blurRad="38100" dist="38100" dir="2700000" algn="tl">
                    <a:srgbClr val="000000"/>
                  </a:outerShdw>
                </a:effectLst>
                <a:latin typeface="Arial" pitchFamily="34" charset="0"/>
                <a:cs typeface="Arial" pitchFamily="34" charset="0"/>
              </a:rPr>
              <a:t>4</a:t>
            </a:r>
          </a:p>
        </p:txBody>
      </p:sp>
      <p:sp>
        <p:nvSpPr>
          <p:cNvPr id="146453" name="Text Box 21"/>
          <p:cNvSpPr txBox="1">
            <a:spLocks noChangeArrowheads="1"/>
          </p:cNvSpPr>
          <p:nvPr/>
        </p:nvSpPr>
        <p:spPr bwMode="auto">
          <a:xfrm>
            <a:off x="7151690" y="3921125"/>
            <a:ext cx="3373437" cy="1587358"/>
          </a:xfrm>
          <a:prstGeom prst="rect">
            <a:avLst/>
          </a:prstGeom>
          <a:noFill/>
          <a:ln w="9525">
            <a:noFill/>
            <a:miter lim="800000"/>
          </a:ln>
          <a:effectLst/>
        </p:spPr>
        <p:txBody>
          <a:bodyPr>
            <a:spAutoFit/>
          </a:bodyPr>
          <a:lstStyle/>
          <a:p>
            <a:pPr indent="114300">
              <a:lnSpc>
                <a:spcPct val="80000"/>
              </a:lnSpc>
              <a:spcBef>
                <a:spcPct val="5000"/>
              </a:spcBef>
              <a:buSzPct val="65000"/>
              <a:buFont typeface="Wingdings" pitchFamily="2" charset="2"/>
              <a:buChar char="l"/>
              <a:defRPr/>
            </a:pPr>
            <a:r>
              <a:rPr lang="en-US" sz="2100" b="1">
                <a:effectLst>
                  <a:outerShdw blurRad="38100" dist="38100" dir="2700000" algn="tl">
                    <a:srgbClr val="000000"/>
                  </a:outerShdw>
                </a:effectLst>
                <a:latin typeface="Arial" pitchFamily="34" charset="0"/>
                <a:cs typeface="Arial" pitchFamily="34" charset="0"/>
                <a:sym typeface="Wingdings" pitchFamily="2" charset="2"/>
              </a:rPr>
              <a:t> </a:t>
            </a:r>
            <a:r>
              <a:rPr lang="en-US" sz="2900" b="1">
                <a:effectLst>
                  <a:outerShdw blurRad="38100" dist="38100" dir="2700000" algn="tl">
                    <a:srgbClr val="000000"/>
                  </a:outerShdw>
                </a:effectLst>
                <a:latin typeface="Univers Condensed" pitchFamily="34" charset="0"/>
                <a:cs typeface="Arial" pitchFamily="34" charset="0"/>
                <a:sym typeface="Wingdings" pitchFamily="2" charset="2"/>
              </a:rPr>
              <a:t>↓ </a:t>
            </a:r>
            <a:r>
              <a:rPr lang="en-US" sz="2100" b="1">
                <a:effectLst>
                  <a:outerShdw blurRad="38100" dist="38100" dir="2700000" algn="tl">
                    <a:srgbClr val="000000"/>
                  </a:outerShdw>
                </a:effectLst>
                <a:latin typeface="Arial" pitchFamily="34" charset="0"/>
                <a:cs typeface="Arial" pitchFamily="34" charset="0"/>
                <a:sym typeface="Wingdings" pitchFamily="2" charset="2"/>
              </a:rPr>
              <a:t>clearance by LDL-R</a:t>
            </a:r>
          </a:p>
          <a:p>
            <a:pPr indent="114300">
              <a:lnSpc>
                <a:spcPct val="80000"/>
              </a:lnSpc>
              <a:spcBef>
                <a:spcPct val="5000"/>
              </a:spcBef>
              <a:buSzPct val="65000"/>
              <a:buFont typeface="Wingdings" pitchFamily="2" charset="2"/>
              <a:buChar char="l"/>
              <a:defRPr/>
            </a:pPr>
            <a:r>
              <a:rPr lang="en-US" sz="2100" b="1">
                <a:effectLst>
                  <a:outerShdw blurRad="38100" dist="38100" dir="2700000" algn="tl">
                    <a:srgbClr val="000000"/>
                  </a:outerShdw>
                </a:effectLst>
                <a:latin typeface="Arial" pitchFamily="34" charset="0"/>
                <a:cs typeface="Arial" pitchFamily="34" charset="0"/>
                <a:sym typeface="Wingdings" pitchFamily="2" charset="2"/>
              </a:rPr>
              <a:t> </a:t>
            </a:r>
            <a:r>
              <a:rPr lang="en-US" sz="2900" b="1">
                <a:effectLst>
                  <a:outerShdw blurRad="38100" dist="38100" dir="2700000" algn="tl">
                    <a:srgbClr val="000000"/>
                  </a:outerShdw>
                </a:effectLst>
                <a:latin typeface="Univers Condensed" pitchFamily="34" charset="0"/>
                <a:cs typeface="Arial" pitchFamily="34" charset="0"/>
                <a:sym typeface="Wingdings" pitchFamily="2" charset="2"/>
              </a:rPr>
              <a:t>↑</a:t>
            </a:r>
            <a:r>
              <a:rPr lang="en-US" sz="2900" b="1">
                <a:latin typeface="Univers Condensed" pitchFamily="34" charset="0"/>
                <a:cs typeface="Arial" pitchFamily="34" charset="0"/>
                <a:sym typeface="Wingdings" pitchFamily="2" charset="2"/>
              </a:rPr>
              <a:t> </a:t>
            </a:r>
            <a:r>
              <a:rPr lang="en-US" sz="2100" b="1">
                <a:effectLst>
                  <a:outerShdw blurRad="38100" dist="38100" dir="2700000" algn="tl">
                    <a:srgbClr val="000000"/>
                  </a:outerShdw>
                </a:effectLst>
                <a:latin typeface="Arial" pitchFamily="34" charset="0"/>
                <a:cs typeface="Arial" pitchFamily="34" charset="0"/>
                <a:sym typeface="Wingdings" pitchFamily="2" charset="2"/>
              </a:rPr>
              <a:t>arterial entry </a:t>
            </a:r>
          </a:p>
          <a:p>
            <a:pPr indent="114300">
              <a:lnSpc>
                <a:spcPct val="80000"/>
              </a:lnSpc>
              <a:spcBef>
                <a:spcPct val="5000"/>
              </a:spcBef>
              <a:buSzPct val="65000"/>
              <a:buFont typeface="Wingdings" pitchFamily="2" charset="2"/>
              <a:buChar char="l"/>
              <a:defRPr/>
            </a:pPr>
            <a:r>
              <a:rPr lang="en-US" sz="2100" b="1">
                <a:effectLst>
                  <a:outerShdw blurRad="38100" dist="38100" dir="2700000" algn="tl">
                    <a:srgbClr val="000000"/>
                  </a:outerShdw>
                </a:effectLst>
                <a:latin typeface="Arial" pitchFamily="34" charset="0"/>
                <a:cs typeface="Arial" pitchFamily="34" charset="0"/>
                <a:sym typeface="Wingdings" pitchFamily="2" charset="2"/>
              </a:rPr>
              <a:t> </a:t>
            </a:r>
            <a:r>
              <a:rPr lang="en-US" sz="2900" b="1">
                <a:effectLst>
                  <a:outerShdw blurRad="38100" dist="38100" dir="2700000" algn="tl">
                    <a:srgbClr val="000000"/>
                  </a:outerShdw>
                </a:effectLst>
                <a:latin typeface="Univers Condensed" pitchFamily="34" charset="0"/>
                <a:cs typeface="Arial" pitchFamily="34" charset="0"/>
                <a:sym typeface="Wingdings" pitchFamily="2" charset="2"/>
              </a:rPr>
              <a:t>↑</a:t>
            </a:r>
            <a:r>
              <a:rPr lang="en-US" sz="2900" b="1">
                <a:latin typeface="Univers Condensed" pitchFamily="34" charset="0"/>
                <a:cs typeface="Arial" pitchFamily="34" charset="0"/>
                <a:sym typeface="Wingdings" pitchFamily="2" charset="2"/>
              </a:rPr>
              <a:t> </a:t>
            </a:r>
            <a:r>
              <a:rPr lang="en-US" sz="2100" b="1">
                <a:effectLst>
                  <a:outerShdw blurRad="38100" dist="38100" dir="2700000" algn="tl">
                    <a:srgbClr val="000000"/>
                  </a:outerShdw>
                </a:effectLst>
                <a:latin typeface="Arial" pitchFamily="34" charset="0"/>
                <a:cs typeface="Arial" pitchFamily="34" charset="0"/>
                <a:sym typeface="Wingdings" pitchFamily="2" charset="2"/>
              </a:rPr>
              <a:t>arterial retention</a:t>
            </a:r>
          </a:p>
          <a:p>
            <a:pPr indent="114300">
              <a:lnSpc>
                <a:spcPct val="80000"/>
              </a:lnSpc>
              <a:spcBef>
                <a:spcPct val="5000"/>
              </a:spcBef>
              <a:buSzPct val="65000"/>
              <a:buFont typeface="Wingdings" pitchFamily="2" charset="2"/>
              <a:buChar char="l"/>
              <a:defRPr/>
            </a:pPr>
            <a:r>
              <a:rPr lang="en-US" sz="2100" b="1">
                <a:effectLst>
                  <a:outerShdw blurRad="38100" dist="38100" dir="2700000" algn="tl">
                    <a:srgbClr val="000000"/>
                  </a:outerShdw>
                </a:effectLst>
                <a:latin typeface="Arial" pitchFamily="34" charset="0"/>
                <a:cs typeface="Arial" pitchFamily="34" charset="0"/>
                <a:sym typeface="Wingdings" pitchFamily="2" charset="2"/>
              </a:rPr>
              <a:t> </a:t>
            </a:r>
            <a:r>
              <a:rPr lang="en-US" sz="2900" b="1">
                <a:effectLst>
                  <a:outerShdw blurRad="38100" dist="38100" dir="2700000" algn="tl">
                    <a:srgbClr val="000000"/>
                  </a:outerShdw>
                </a:effectLst>
                <a:latin typeface="Univers Condensed" pitchFamily="34" charset="0"/>
                <a:cs typeface="Arial" pitchFamily="34" charset="0"/>
                <a:sym typeface="Wingdings" pitchFamily="2" charset="2"/>
              </a:rPr>
              <a:t>↑</a:t>
            </a:r>
            <a:r>
              <a:rPr lang="en-US" sz="2900" b="1">
                <a:latin typeface="Univers Condensed" pitchFamily="34" charset="0"/>
                <a:cs typeface="Arial" pitchFamily="34" charset="0"/>
                <a:sym typeface="Wingdings" pitchFamily="2" charset="2"/>
              </a:rPr>
              <a:t> </a:t>
            </a:r>
            <a:r>
              <a:rPr lang="en-US" sz="2100" b="1">
                <a:effectLst>
                  <a:outerShdw blurRad="38100" dist="38100" dir="2700000" algn="tl">
                    <a:srgbClr val="000000"/>
                  </a:outerShdw>
                </a:effectLst>
                <a:latin typeface="Arial" pitchFamily="34" charset="0"/>
                <a:cs typeface="Arial" pitchFamily="34" charset="0"/>
                <a:sym typeface="Wingdings" pitchFamily="2" charset="2"/>
              </a:rPr>
              <a:t>oxidation</a:t>
            </a:r>
          </a:p>
        </p:txBody>
      </p:sp>
      <p:sp>
        <p:nvSpPr>
          <p:cNvPr id="52246" name="AutoShape 22"/>
          <p:cNvSpPr/>
          <p:nvPr/>
        </p:nvSpPr>
        <p:spPr bwMode="auto">
          <a:xfrm flipH="1">
            <a:off x="3048000" y="4000501"/>
            <a:ext cx="228600" cy="1562100"/>
          </a:xfrm>
          <a:prstGeom prst="rightBrace">
            <a:avLst>
              <a:gd name="adj1" fmla="val 56944"/>
              <a:gd name="adj2" fmla="val 50000"/>
            </a:avLst>
          </a:prstGeom>
          <a:noFill/>
          <a:ln w="38100">
            <a:solidFill>
              <a:srgbClr val="66CCFF"/>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endParaRPr lang="en-US" altLang="en-US" sz="1800"/>
          </a:p>
        </p:txBody>
      </p:sp>
      <p:sp>
        <p:nvSpPr>
          <p:cNvPr id="52247" name="Rectangle 23"/>
          <p:cNvSpPr>
            <a:spLocks noChangeArrowheads="1"/>
          </p:cNvSpPr>
          <p:nvPr/>
        </p:nvSpPr>
        <p:spPr bwMode="auto">
          <a:xfrm>
            <a:off x="8186738" y="6226177"/>
            <a:ext cx="2481263" cy="631825"/>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7445507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gray">
          <a:xfrm>
            <a:off x="1524000" y="201613"/>
            <a:ext cx="9144000" cy="933450"/>
          </a:xfrm>
        </p:spPr>
        <p:txBody>
          <a:bodyPr>
            <a:normAutofit fontScale="90000"/>
          </a:bodyPr>
          <a:lstStyle/>
          <a:p>
            <a:pPr eaLnBrk="1" hangingPunct="1">
              <a:defRPr/>
            </a:pPr>
            <a:r>
              <a:rPr lang="en-US" smtClean="0"/>
              <a:t>Adults With Diabetes Achieving </a:t>
            </a:r>
            <a:br>
              <a:rPr lang="en-US" smtClean="0"/>
            </a:br>
            <a:r>
              <a:rPr lang="en-US" smtClean="0"/>
              <a:t>Vascular Disease Risk Factor Goals</a:t>
            </a:r>
          </a:p>
        </p:txBody>
      </p:sp>
      <p:sp>
        <p:nvSpPr>
          <p:cNvPr id="61443" name="Text Box 3"/>
          <p:cNvSpPr txBox="1">
            <a:spLocks noChangeArrowheads="1"/>
          </p:cNvSpPr>
          <p:nvPr/>
        </p:nvSpPr>
        <p:spPr bwMode="gray">
          <a:xfrm>
            <a:off x="1524000" y="6630988"/>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nSpc>
                <a:spcPct val="90000"/>
              </a:lnSpc>
              <a:spcBef>
                <a:spcPct val="50000"/>
              </a:spcBef>
              <a:buSzPct val="65000"/>
              <a:buFont typeface="Wingdings" pitchFamily="2" charset="2"/>
              <a:buNone/>
            </a:pPr>
            <a:r>
              <a:rPr lang="en-US" altLang="en-US" sz="1000"/>
              <a:t>Saydah SH et al. </a:t>
            </a:r>
            <a:r>
              <a:rPr lang="en-US" altLang="en-US" sz="1000" i="1"/>
              <a:t>JAMA.</a:t>
            </a:r>
            <a:r>
              <a:rPr lang="en-US" altLang="en-US" sz="1000"/>
              <a:t> 2004;291:335–342.</a:t>
            </a:r>
          </a:p>
        </p:txBody>
      </p:sp>
      <p:sp>
        <p:nvSpPr>
          <p:cNvPr id="61444" name="Text Box 4"/>
          <p:cNvSpPr txBox="1">
            <a:spLocks noChangeArrowheads="1"/>
          </p:cNvSpPr>
          <p:nvPr/>
        </p:nvSpPr>
        <p:spPr bwMode="gray">
          <a:xfrm>
            <a:off x="2990851" y="5053014"/>
            <a:ext cx="15271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0">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a:spcBef>
                <a:spcPct val="10000"/>
              </a:spcBef>
              <a:buSzPct val="65000"/>
              <a:buFont typeface="Wingdings" pitchFamily="2" charset="2"/>
              <a:buNone/>
            </a:pPr>
            <a:r>
              <a:rPr lang="en-US" altLang="en-US" sz="1600"/>
              <a:t>  A1C Level</a:t>
            </a:r>
            <a:br>
              <a:rPr lang="en-US" altLang="en-US" sz="1600"/>
            </a:br>
            <a:r>
              <a:rPr lang="en-US" altLang="en-US" sz="1600"/>
              <a:t>&lt;7%</a:t>
            </a:r>
          </a:p>
        </p:txBody>
      </p:sp>
      <p:sp>
        <p:nvSpPr>
          <p:cNvPr id="61445" name="Text Box 5"/>
          <p:cNvSpPr txBox="1">
            <a:spLocks noChangeArrowheads="1"/>
          </p:cNvSpPr>
          <p:nvPr/>
        </p:nvSpPr>
        <p:spPr bwMode="gray">
          <a:xfrm>
            <a:off x="4710113" y="5053014"/>
            <a:ext cx="1744662"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a:spcBef>
                <a:spcPct val="10000"/>
              </a:spcBef>
              <a:buSzPct val="65000"/>
              <a:buFont typeface="Wingdings" pitchFamily="2" charset="2"/>
              <a:buNone/>
            </a:pPr>
            <a:r>
              <a:rPr lang="en-US" altLang="en-US" sz="1600"/>
              <a:t>Blood Pressure </a:t>
            </a:r>
          </a:p>
          <a:p>
            <a:pPr algn="ctr">
              <a:spcBef>
                <a:spcPct val="10000"/>
              </a:spcBef>
              <a:buSzPct val="65000"/>
              <a:buFont typeface="Wingdings" pitchFamily="2" charset="2"/>
              <a:buNone/>
            </a:pPr>
            <a:r>
              <a:rPr lang="en-US" altLang="en-US" sz="1600"/>
              <a:t>&lt;130/80 mmHg</a:t>
            </a:r>
          </a:p>
        </p:txBody>
      </p:sp>
      <p:sp>
        <p:nvSpPr>
          <p:cNvPr id="61446" name="Text Box 6"/>
          <p:cNvSpPr txBox="1">
            <a:spLocks noChangeArrowheads="1"/>
          </p:cNvSpPr>
          <p:nvPr/>
        </p:nvSpPr>
        <p:spPr bwMode="gray">
          <a:xfrm>
            <a:off x="6484938" y="5053014"/>
            <a:ext cx="17446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a:spcBef>
                <a:spcPct val="10000"/>
              </a:spcBef>
              <a:buSzPct val="65000"/>
              <a:buFont typeface="Wingdings" pitchFamily="2" charset="2"/>
              <a:buNone/>
            </a:pPr>
            <a:r>
              <a:rPr lang="en-US" altLang="en-US" sz="1600"/>
              <a:t>Total Cholesterol</a:t>
            </a:r>
            <a:br>
              <a:rPr lang="en-US" altLang="en-US" sz="1600"/>
            </a:br>
            <a:r>
              <a:rPr lang="en-US" altLang="en-US" sz="1600"/>
              <a:t> &lt;200 mg/dL</a:t>
            </a:r>
          </a:p>
        </p:txBody>
      </p:sp>
      <p:sp>
        <p:nvSpPr>
          <p:cNvPr id="61447" name="Text Box 7"/>
          <p:cNvSpPr txBox="1">
            <a:spLocks noChangeArrowheads="1"/>
          </p:cNvSpPr>
          <p:nvPr/>
        </p:nvSpPr>
        <p:spPr bwMode="gray">
          <a:xfrm>
            <a:off x="8348664" y="5053014"/>
            <a:ext cx="17478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a:spcBef>
                <a:spcPct val="10000"/>
              </a:spcBef>
              <a:buSzPct val="65000"/>
              <a:buFont typeface="Wingdings" pitchFamily="2" charset="2"/>
              <a:buNone/>
            </a:pPr>
            <a:r>
              <a:rPr lang="en-US" altLang="en-US" sz="1600"/>
              <a:t>  Achieved All 3 Treatment Goals</a:t>
            </a:r>
          </a:p>
        </p:txBody>
      </p:sp>
      <p:sp>
        <p:nvSpPr>
          <p:cNvPr id="61448" name="Text Box 8"/>
          <p:cNvSpPr txBox="1">
            <a:spLocks noChangeArrowheads="1"/>
          </p:cNvSpPr>
          <p:nvPr/>
        </p:nvSpPr>
        <p:spPr bwMode="gray">
          <a:xfrm>
            <a:off x="3200401" y="5867401"/>
            <a:ext cx="49387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a:lnSpc>
                <a:spcPct val="90000"/>
              </a:lnSpc>
              <a:spcBef>
                <a:spcPct val="50000"/>
              </a:spcBef>
              <a:buSzPct val="65000"/>
              <a:buFont typeface="Wingdings" pitchFamily="2" charset="2"/>
              <a:buNone/>
            </a:pPr>
            <a:r>
              <a:rPr lang="en-US" altLang="en-US" sz="1800" b="1"/>
              <a:t>Vascular Disease Risk Factors</a:t>
            </a:r>
          </a:p>
        </p:txBody>
      </p:sp>
      <p:sp>
        <p:nvSpPr>
          <p:cNvPr id="329737" name="Rectangle 9"/>
          <p:cNvSpPr>
            <a:spLocks noChangeArrowheads="1"/>
          </p:cNvSpPr>
          <p:nvPr/>
        </p:nvSpPr>
        <p:spPr bwMode="gray">
          <a:xfrm>
            <a:off x="3028950" y="2717801"/>
            <a:ext cx="731838" cy="2290763"/>
          </a:xfrm>
          <a:prstGeom prst="rect">
            <a:avLst/>
          </a:prstGeom>
          <a:gradFill rotWithShape="1">
            <a:gsLst>
              <a:gs pos="0">
                <a:schemeClr val="tx2">
                  <a:gamma/>
                  <a:shade val="46275"/>
                  <a:invGamma/>
                </a:schemeClr>
              </a:gs>
              <a:gs pos="50000">
                <a:schemeClr val="tx2"/>
              </a:gs>
              <a:gs pos="100000">
                <a:schemeClr val="tx2">
                  <a:gamma/>
                  <a:shade val="46275"/>
                  <a:invGamma/>
                </a:schemeClr>
              </a:gs>
            </a:gsLst>
            <a:lin ang="0" scaled="1"/>
          </a:gradFill>
          <a:ln w="9525">
            <a:solidFill>
              <a:srgbClr val="000000"/>
            </a:solidFill>
            <a:miter lim="800000"/>
          </a:ln>
        </p:spPr>
        <p:txBody>
          <a:bodyPr/>
          <a:lstStyle/>
          <a:p>
            <a:pPr>
              <a:defRPr/>
            </a:pPr>
            <a:endParaRPr lang="en-GB">
              <a:latin typeface="Arial" pitchFamily="34" charset="0"/>
              <a:cs typeface="Arial" pitchFamily="34" charset="0"/>
            </a:endParaRPr>
          </a:p>
        </p:txBody>
      </p:sp>
      <p:sp>
        <p:nvSpPr>
          <p:cNvPr id="329738" name="Rectangle 10"/>
          <p:cNvSpPr>
            <a:spLocks noChangeArrowheads="1"/>
          </p:cNvSpPr>
          <p:nvPr/>
        </p:nvSpPr>
        <p:spPr bwMode="gray">
          <a:xfrm>
            <a:off x="4854575" y="3506789"/>
            <a:ext cx="731838" cy="1501775"/>
          </a:xfrm>
          <a:prstGeom prst="rect">
            <a:avLst/>
          </a:prstGeom>
          <a:gradFill rotWithShape="1">
            <a:gsLst>
              <a:gs pos="0">
                <a:schemeClr val="tx2">
                  <a:gamma/>
                  <a:shade val="46275"/>
                  <a:invGamma/>
                </a:schemeClr>
              </a:gs>
              <a:gs pos="50000">
                <a:schemeClr val="tx2"/>
              </a:gs>
              <a:gs pos="100000">
                <a:schemeClr val="tx2">
                  <a:gamma/>
                  <a:shade val="46275"/>
                  <a:invGamma/>
                </a:schemeClr>
              </a:gs>
            </a:gsLst>
            <a:lin ang="0" scaled="1"/>
          </a:gradFill>
          <a:ln w="9525">
            <a:solidFill>
              <a:srgbClr val="000000"/>
            </a:solidFill>
            <a:miter lim="800000"/>
          </a:ln>
        </p:spPr>
        <p:txBody>
          <a:bodyPr/>
          <a:lstStyle/>
          <a:p>
            <a:pPr>
              <a:defRPr/>
            </a:pPr>
            <a:endParaRPr lang="en-GB">
              <a:latin typeface="Arial" pitchFamily="34" charset="0"/>
              <a:cs typeface="Arial" pitchFamily="34" charset="0"/>
            </a:endParaRPr>
          </a:p>
        </p:txBody>
      </p:sp>
      <p:sp>
        <p:nvSpPr>
          <p:cNvPr id="329739" name="Rectangle 11"/>
          <p:cNvSpPr>
            <a:spLocks noChangeArrowheads="1"/>
          </p:cNvSpPr>
          <p:nvPr/>
        </p:nvSpPr>
        <p:spPr bwMode="gray">
          <a:xfrm>
            <a:off x="6680200" y="3259139"/>
            <a:ext cx="731838" cy="1749425"/>
          </a:xfrm>
          <a:prstGeom prst="rect">
            <a:avLst/>
          </a:prstGeom>
          <a:gradFill rotWithShape="1">
            <a:gsLst>
              <a:gs pos="0">
                <a:schemeClr val="tx2">
                  <a:gamma/>
                  <a:shade val="46275"/>
                  <a:invGamma/>
                </a:schemeClr>
              </a:gs>
              <a:gs pos="50000">
                <a:schemeClr val="tx2"/>
              </a:gs>
              <a:gs pos="100000">
                <a:schemeClr val="tx2">
                  <a:gamma/>
                  <a:shade val="46275"/>
                  <a:invGamma/>
                </a:schemeClr>
              </a:gs>
            </a:gsLst>
            <a:lin ang="0" scaled="1"/>
          </a:gradFill>
          <a:ln w="9525">
            <a:solidFill>
              <a:srgbClr val="000000"/>
            </a:solidFill>
            <a:miter lim="800000"/>
          </a:ln>
        </p:spPr>
        <p:txBody>
          <a:bodyPr/>
          <a:lstStyle/>
          <a:p>
            <a:pPr>
              <a:defRPr/>
            </a:pPr>
            <a:endParaRPr lang="en-GB">
              <a:latin typeface="Arial" pitchFamily="34" charset="0"/>
              <a:cs typeface="Arial" pitchFamily="34" charset="0"/>
            </a:endParaRPr>
          </a:p>
        </p:txBody>
      </p:sp>
      <p:sp>
        <p:nvSpPr>
          <p:cNvPr id="329740" name="Rectangle 12"/>
          <p:cNvSpPr>
            <a:spLocks noChangeArrowheads="1"/>
          </p:cNvSpPr>
          <p:nvPr/>
        </p:nvSpPr>
        <p:spPr bwMode="gray">
          <a:xfrm>
            <a:off x="8496300" y="4743451"/>
            <a:ext cx="731838" cy="265113"/>
          </a:xfrm>
          <a:prstGeom prst="rect">
            <a:avLst/>
          </a:prstGeom>
          <a:gradFill rotWithShape="1">
            <a:gsLst>
              <a:gs pos="0">
                <a:schemeClr val="tx2">
                  <a:gamma/>
                  <a:shade val="46275"/>
                  <a:invGamma/>
                </a:schemeClr>
              </a:gs>
              <a:gs pos="50000">
                <a:schemeClr val="tx2"/>
              </a:gs>
              <a:gs pos="100000">
                <a:schemeClr val="tx2">
                  <a:gamma/>
                  <a:shade val="46275"/>
                  <a:invGamma/>
                </a:schemeClr>
              </a:gs>
            </a:gsLst>
            <a:lin ang="0" scaled="1"/>
          </a:gradFill>
          <a:ln w="9525">
            <a:solidFill>
              <a:srgbClr val="000000"/>
            </a:solidFill>
            <a:miter lim="800000"/>
          </a:ln>
        </p:spPr>
        <p:txBody>
          <a:bodyPr/>
          <a:lstStyle/>
          <a:p>
            <a:pPr>
              <a:defRPr/>
            </a:pPr>
            <a:endParaRPr lang="en-GB">
              <a:latin typeface="Arial" pitchFamily="34" charset="0"/>
              <a:cs typeface="Arial" pitchFamily="34" charset="0"/>
            </a:endParaRPr>
          </a:p>
        </p:txBody>
      </p:sp>
      <p:sp>
        <p:nvSpPr>
          <p:cNvPr id="329741" name="Rectangle 13"/>
          <p:cNvSpPr>
            <a:spLocks noChangeArrowheads="1"/>
          </p:cNvSpPr>
          <p:nvPr/>
        </p:nvSpPr>
        <p:spPr bwMode="gray">
          <a:xfrm>
            <a:off x="3760789" y="3097213"/>
            <a:ext cx="731837" cy="1911350"/>
          </a:xfrm>
          <a:prstGeom prst="rect">
            <a:avLst/>
          </a:prstGeom>
          <a:gradFill rotWithShape="1">
            <a:gsLst>
              <a:gs pos="0">
                <a:schemeClr val="tx1">
                  <a:gamma/>
                  <a:shade val="76471"/>
                  <a:invGamma/>
                </a:schemeClr>
              </a:gs>
              <a:gs pos="50000">
                <a:schemeClr val="tx1"/>
              </a:gs>
              <a:gs pos="100000">
                <a:schemeClr val="tx1">
                  <a:gamma/>
                  <a:shade val="76471"/>
                  <a:invGamma/>
                </a:schemeClr>
              </a:gs>
            </a:gsLst>
            <a:lin ang="0" scaled="1"/>
          </a:gradFill>
          <a:ln w="9525">
            <a:solidFill>
              <a:srgbClr val="000000"/>
            </a:solidFill>
            <a:miter lim="800000"/>
          </a:ln>
        </p:spPr>
        <p:txBody>
          <a:bodyPr/>
          <a:lstStyle/>
          <a:p>
            <a:pPr>
              <a:defRPr/>
            </a:pPr>
            <a:endParaRPr lang="en-GB">
              <a:latin typeface="Arial" pitchFamily="34" charset="0"/>
              <a:cs typeface="Arial" pitchFamily="34" charset="0"/>
            </a:endParaRPr>
          </a:p>
        </p:txBody>
      </p:sp>
      <p:sp>
        <p:nvSpPr>
          <p:cNvPr id="329742" name="Rectangle 14"/>
          <p:cNvSpPr>
            <a:spLocks noChangeArrowheads="1"/>
          </p:cNvSpPr>
          <p:nvPr/>
        </p:nvSpPr>
        <p:spPr bwMode="gray">
          <a:xfrm>
            <a:off x="5586414" y="3154363"/>
            <a:ext cx="731837" cy="1854200"/>
          </a:xfrm>
          <a:prstGeom prst="rect">
            <a:avLst/>
          </a:prstGeom>
          <a:gradFill rotWithShape="1">
            <a:gsLst>
              <a:gs pos="0">
                <a:schemeClr val="tx1">
                  <a:gamma/>
                  <a:shade val="76471"/>
                  <a:invGamma/>
                </a:schemeClr>
              </a:gs>
              <a:gs pos="50000">
                <a:schemeClr val="tx1"/>
              </a:gs>
              <a:gs pos="100000">
                <a:schemeClr val="tx1">
                  <a:gamma/>
                  <a:shade val="76471"/>
                  <a:invGamma/>
                </a:schemeClr>
              </a:gs>
            </a:gsLst>
            <a:lin ang="0" scaled="1"/>
          </a:gradFill>
          <a:ln w="9525">
            <a:solidFill>
              <a:srgbClr val="000000"/>
            </a:solidFill>
            <a:miter lim="800000"/>
          </a:ln>
        </p:spPr>
        <p:txBody>
          <a:bodyPr/>
          <a:lstStyle/>
          <a:p>
            <a:pPr>
              <a:defRPr/>
            </a:pPr>
            <a:endParaRPr lang="en-GB">
              <a:latin typeface="Arial" pitchFamily="34" charset="0"/>
              <a:cs typeface="Arial" pitchFamily="34" charset="0"/>
            </a:endParaRPr>
          </a:p>
        </p:txBody>
      </p:sp>
      <p:sp>
        <p:nvSpPr>
          <p:cNvPr id="329743" name="Rectangle 15"/>
          <p:cNvSpPr>
            <a:spLocks noChangeArrowheads="1"/>
          </p:cNvSpPr>
          <p:nvPr/>
        </p:nvSpPr>
        <p:spPr bwMode="gray">
          <a:xfrm>
            <a:off x="7412038" y="2517775"/>
            <a:ext cx="722312" cy="2490788"/>
          </a:xfrm>
          <a:prstGeom prst="rect">
            <a:avLst/>
          </a:prstGeom>
          <a:gradFill rotWithShape="1">
            <a:gsLst>
              <a:gs pos="0">
                <a:schemeClr val="tx1">
                  <a:gamma/>
                  <a:shade val="76471"/>
                  <a:invGamma/>
                </a:schemeClr>
              </a:gs>
              <a:gs pos="50000">
                <a:schemeClr val="tx1"/>
              </a:gs>
              <a:gs pos="100000">
                <a:schemeClr val="tx1">
                  <a:gamma/>
                  <a:shade val="76471"/>
                  <a:invGamma/>
                </a:schemeClr>
              </a:gs>
            </a:gsLst>
            <a:lin ang="0" scaled="1"/>
          </a:gradFill>
          <a:ln w="9525">
            <a:solidFill>
              <a:srgbClr val="000000"/>
            </a:solidFill>
            <a:miter lim="800000"/>
          </a:ln>
        </p:spPr>
        <p:txBody>
          <a:bodyPr/>
          <a:lstStyle/>
          <a:p>
            <a:pPr>
              <a:defRPr/>
            </a:pPr>
            <a:endParaRPr lang="en-GB">
              <a:latin typeface="Arial" pitchFamily="34" charset="0"/>
              <a:cs typeface="Arial" pitchFamily="34" charset="0"/>
            </a:endParaRPr>
          </a:p>
        </p:txBody>
      </p:sp>
      <p:sp>
        <p:nvSpPr>
          <p:cNvPr id="329744" name="Rectangle 16"/>
          <p:cNvSpPr>
            <a:spLocks noChangeArrowheads="1"/>
          </p:cNvSpPr>
          <p:nvPr/>
        </p:nvSpPr>
        <p:spPr bwMode="gray">
          <a:xfrm>
            <a:off x="9228139" y="4629151"/>
            <a:ext cx="731837" cy="379413"/>
          </a:xfrm>
          <a:prstGeom prst="rect">
            <a:avLst/>
          </a:prstGeom>
          <a:gradFill rotWithShape="1">
            <a:gsLst>
              <a:gs pos="0">
                <a:schemeClr val="tx1">
                  <a:gamma/>
                  <a:shade val="76471"/>
                  <a:invGamma/>
                </a:schemeClr>
              </a:gs>
              <a:gs pos="50000">
                <a:schemeClr val="tx1"/>
              </a:gs>
              <a:gs pos="100000">
                <a:schemeClr val="tx1">
                  <a:gamma/>
                  <a:shade val="76471"/>
                  <a:invGamma/>
                </a:schemeClr>
              </a:gs>
            </a:gsLst>
            <a:lin ang="0" scaled="1"/>
          </a:gradFill>
          <a:ln w="9525">
            <a:solidFill>
              <a:srgbClr val="000000"/>
            </a:solidFill>
            <a:miter lim="800000"/>
          </a:ln>
        </p:spPr>
        <p:txBody>
          <a:bodyPr/>
          <a:lstStyle/>
          <a:p>
            <a:pPr>
              <a:defRPr/>
            </a:pPr>
            <a:endParaRPr lang="en-GB">
              <a:latin typeface="Arial" pitchFamily="34" charset="0"/>
              <a:cs typeface="Arial" pitchFamily="34" charset="0"/>
            </a:endParaRPr>
          </a:p>
        </p:txBody>
      </p:sp>
      <p:sp>
        <p:nvSpPr>
          <p:cNvPr id="61457" name="Line 17"/>
          <p:cNvSpPr>
            <a:spLocks noChangeShapeType="1"/>
          </p:cNvSpPr>
          <p:nvPr/>
        </p:nvSpPr>
        <p:spPr bwMode="gray">
          <a:xfrm>
            <a:off x="2847975" y="1909763"/>
            <a:ext cx="1588" cy="309880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en-GB"/>
          </a:p>
        </p:txBody>
      </p:sp>
      <p:sp>
        <p:nvSpPr>
          <p:cNvPr id="61458" name="Line 18"/>
          <p:cNvSpPr>
            <a:spLocks noChangeShapeType="1"/>
          </p:cNvSpPr>
          <p:nvPr/>
        </p:nvSpPr>
        <p:spPr bwMode="gray">
          <a:xfrm>
            <a:off x="2781301" y="5008564"/>
            <a:ext cx="66675" cy="1587"/>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en-GB"/>
          </a:p>
        </p:txBody>
      </p:sp>
      <p:sp>
        <p:nvSpPr>
          <p:cNvPr id="61459" name="Line 19"/>
          <p:cNvSpPr>
            <a:spLocks noChangeShapeType="1"/>
          </p:cNvSpPr>
          <p:nvPr/>
        </p:nvSpPr>
        <p:spPr bwMode="gray">
          <a:xfrm>
            <a:off x="2781301" y="4495800"/>
            <a:ext cx="66675" cy="1588"/>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en-GB"/>
          </a:p>
        </p:txBody>
      </p:sp>
      <p:sp>
        <p:nvSpPr>
          <p:cNvPr id="61460" name="Line 20"/>
          <p:cNvSpPr>
            <a:spLocks noChangeShapeType="1"/>
          </p:cNvSpPr>
          <p:nvPr/>
        </p:nvSpPr>
        <p:spPr bwMode="gray">
          <a:xfrm>
            <a:off x="2781301" y="3971925"/>
            <a:ext cx="66675" cy="1588"/>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en-GB"/>
          </a:p>
        </p:txBody>
      </p:sp>
      <p:sp>
        <p:nvSpPr>
          <p:cNvPr id="61461" name="Line 21"/>
          <p:cNvSpPr>
            <a:spLocks noChangeShapeType="1"/>
          </p:cNvSpPr>
          <p:nvPr/>
        </p:nvSpPr>
        <p:spPr bwMode="gray">
          <a:xfrm>
            <a:off x="2781301" y="3459164"/>
            <a:ext cx="66675" cy="1587"/>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en-GB"/>
          </a:p>
        </p:txBody>
      </p:sp>
      <p:sp>
        <p:nvSpPr>
          <p:cNvPr id="61462" name="Line 22"/>
          <p:cNvSpPr>
            <a:spLocks noChangeShapeType="1"/>
          </p:cNvSpPr>
          <p:nvPr/>
        </p:nvSpPr>
        <p:spPr bwMode="gray">
          <a:xfrm>
            <a:off x="2781301" y="2946400"/>
            <a:ext cx="66675" cy="1588"/>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en-GB"/>
          </a:p>
        </p:txBody>
      </p:sp>
      <p:sp>
        <p:nvSpPr>
          <p:cNvPr id="61463" name="Line 23"/>
          <p:cNvSpPr>
            <a:spLocks noChangeShapeType="1"/>
          </p:cNvSpPr>
          <p:nvPr/>
        </p:nvSpPr>
        <p:spPr bwMode="gray">
          <a:xfrm>
            <a:off x="2781301" y="2422525"/>
            <a:ext cx="66675" cy="1588"/>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en-GB"/>
          </a:p>
        </p:txBody>
      </p:sp>
      <p:sp>
        <p:nvSpPr>
          <p:cNvPr id="61464" name="Line 24"/>
          <p:cNvSpPr>
            <a:spLocks noChangeShapeType="1"/>
          </p:cNvSpPr>
          <p:nvPr/>
        </p:nvSpPr>
        <p:spPr bwMode="gray">
          <a:xfrm>
            <a:off x="2781301" y="1909764"/>
            <a:ext cx="66675" cy="1587"/>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en-GB"/>
          </a:p>
        </p:txBody>
      </p:sp>
      <p:sp>
        <p:nvSpPr>
          <p:cNvPr id="61465" name="Line 25"/>
          <p:cNvSpPr>
            <a:spLocks noChangeShapeType="1"/>
          </p:cNvSpPr>
          <p:nvPr/>
        </p:nvSpPr>
        <p:spPr bwMode="gray">
          <a:xfrm>
            <a:off x="2847976" y="5008564"/>
            <a:ext cx="7292975" cy="1587"/>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en-GB"/>
          </a:p>
        </p:txBody>
      </p:sp>
      <p:sp>
        <p:nvSpPr>
          <p:cNvPr id="61466" name="Rectangle 26"/>
          <p:cNvSpPr>
            <a:spLocks noChangeArrowheads="1"/>
          </p:cNvSpPr>
          <p:nvPr/>
        </p:nvSpPr>
        <p:spPr bwMode="gray">
          <a:xfrm>
            <a:off x="3190875" y="2393950"/>
            <a:ext cx="41947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r>
              <a:rPr lang="en-US" altLang="en-US" sz="1700"/>
              <a:t>44.3</a:t>
            </a:r>
            <a:endParaRPr lang="en-US" altLang="en-US" sz="1800"/>
          </a:p>
        </p:txBody>
      </p:sp>
      <p:sp>
        <p:nvSpPr>
          <p:cNvPr id="61467" name="Rectangle 27"/>
          <p:cNvSpPr>
            <a:spLocks noChangeArrowheads="1"/>
          </p:cNvSpPr>
          <p:nvPr/>
        </p:nvSpPr>
        <p:spPr bwMode="gray">
          <a:xfrm>
            <a:off x="5016500" y="3182938"/>
            <a:ext cx="42159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r>
              <a:rPr lang="en-US" altLang="en-US" sz="1700"/>
              <a:t>29.0</a:t>
            </a:r>
            <a:endParaRPr lang="en-US" altLang="en-US" sz="1800"/>
          </a:p>
        </p:txBody>
      </p:sp>
      <p:sp>
        <p:nvSpPr>
          <p:cNvPr id="61468" name="Rectangle 28"/>
          <p:cNvSpPr>
            <a:spLocks noChangeArrowheads="1"/>
          </p:cNvSpPr>
          <p:nvPr/>
        </p:nvSpPr>
        <p:spPr bwMode="gray">
          <a:xfrm>
            <a:off x="6842125" y="2936875"/>
            <a:ext cx="42159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r>
              <a:rPr lang="en-US" altLang="en-US" sz="1700"/>
              <a:t>33.9</a:t>
            </a:r>
            <a:endParaRPr lang="en-US" altLang="en-US" sz="1800"/>
          </a:p>
        </p:txBody>
      </p:sp>
      <p:sp>
        <p:nvSpPr>
          <p:cNvPr id="61469" name="Rectangle 29"/>
          <p:cNvSpPr>
            <a:spLocks noChangeArrowheads="1"/>
          </p:cNvSpPr>
          <p:nvPr/>
        </p:nvSpPr>
        <p:spPr bwMode="gray">
          <a:xfrm>
            <a:off x="8715375" y="4419600"/>
            <a:ext cx="3029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r>
              <a:rPr lang="en-US" altLang="en-US" sz="1700"/>
              <a:t>5.2</a:t>
            </a:r>
            <a:endParaRPr lang="en-US" altLang="en-US" sz="1800"/>
          </a:p>
        </p:txBody>
      </p:sp>
      <p:sp>
        <p:nvSpPr>
          <p:cNvPr id="61470" name="Rectangle 30"/>
          <p:cNvSpPr>
            <a:spLocks noChangeArrowheads="1"/>
          </p:cNvSpPr>
          <p:nvPr/>
        </p:nvSpPr>
        <p:spPr bwMode="gray">
          <a:xfrm>
            <a:off x="3922713" y="2774950"/>
            <a:ext cx="40562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r>
              <a:rPr lang="en-US" altLang="en-US" sz="1700"/>
              <a:t>37.0</a:t>
            </a:r>
            <a:endParaRPr lang="en-US" altLang="en-US" sz="1800"/>
          </a:p>
        </p:txBody>
      </p:sp>
      <p:sp>
        <p:nvSpPr>
          <p:cNvPr id="61471" name="Rectangle 31"/>
          <p:cNvSpPr>
            <a:spLocks noChangeArrowheads="1"/>
          </p:cNvSpPr>
          <p:nvPr/>
        </p:nvSpPr>
        <p:spPr bwMode="gray">
          <a:xfrm>
            <a:off x="5748338" y="2832100"/>
            <a:ext cx="42159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r>
              <a:rPr lang="en-US" altLang="en-US" sz="1700"/>
              <a:t>35.8</a:t>
            </a:r>
            <a:endParaRPr lang="en-US" altLang="en-US" sz="1800"/>
          </a:p>
        </p:txBody>
      </p:sp>
      <p:sp>
        <p:nvSpPr>
          <p:cNvPr id="61472" name="Rectangle 32"/>
          <p:cNvSpPr>
            <a:spLocks noChangeArrowheads="1"/>
          </p:cNvSpPr>
          <p:nvPr/>
        </p:nvSpPr>
        <p:spPr bwMode="gray">
          <a:xfrm>
            <a:off x="7573963" y="2193925"/>
            <a:ext cx="42159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r>
              <a:rPr lang="en-US" altLang="en-US" sz="1700"/>
              <a:t>48.2</a:t>
            </a:r>
            <a:endParaRPr lang="en-US" altLang="en-US" sz="1800"/>
          </a:p>
        </p:txBody>
      </p:sp>
      <p:sp>
        <p:nvSpPr>
          <p:cNvPr id="61473" name="Rectangle 33"/>
          <p:cNvSpPr>
            <a:spLocks noChangeArrowheads="1"/>
          </p:cNvSpPr>
          <p:nvPr/>
        </p:nvSpPr>
        <p:spPr bwMode="gray">
          <a:xfrm>
            <a:off x="9447213" y="4305300"/>
            <a:ext cx="2870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r>
              <a:rPr lang="en-US" altLang="en-US" sz="1700"/>
              <a:t>7.3</a:t>
            </a:r>
            <a:endParaRPr lang="en-US" altLang="en-US" sz="1800"/>
          </a:p>
        </p:txBody>
      </p:sp>
      <p:sp>
        <p:nvSpPr>
          <p:cNvPr id="61474" name="Rectangle 34"/>
          <p:cNvSpPr>
            <a:spLocks noChangeArrowheads="1"/>
          </p:cNvSpPr>
          <p:nvPr/>
        </p:nvSpPr>
        <p:spPr bwMode="gray">
          <a:xfrm>
            <a:off x="2571750" y="4886325"/>
            <a:ext cx="11862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r>
              <a:rPr lang="en-US" altLang="en-US" sz="1700"/>
              <a:t>0</a:t>
            </a:r>
            <a:endParaRPr lang="en-US" altLang="en-US" sz="1800"/>
          </a:p>
        </p:txBody>
      </p:sp>
      <p:sp>
        <p:nvSpPr>
          <p:cNvPr id="61475" name="Rectangle 35"/>
          <p:cNvSpPr>
            <a:spLocks noChangeArrowheads="1"/>
          </p:cNvSpPr>
          <p:nvPr/>
        </p:nvSpPr>
        <p:spPr bwMode="gray">
          <a:xfrm>
            <a:off x="2457450" y="4371975"/>
            <a:ext cx="2372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r>
              <a:rPr lang="en-US" altLang="en-US" sz="1700"/>
              <a:t>10</a:t>
            </a:r>
            <a:endParaRPr lang="en-US" altLang="en-US" sz="1800"/>
          </a:p>
        </p:txBody>
      </p:sp>
      <p:sp>
        <p:nvSpPr>
          <p:cNvPr id="61476" name="Rectangle 36"/>
          <p:cNvSpPr>
            <a:spLocks noChangeArrowheads="1"/>
          </p:cNvSpPr>
          <p:nvPr/>
        </p:nvSpPr>
        <p:spPr bwMode="gray">
          <a:xfrm>
            <a:off x="2457450" y="3849688"/>
            <a:ext cx="2372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r>
              <a:rPr lang="en-US" altLang="en-US" sz="1700"/>
              <a:t>20</a:t>
            </a:r>
            <a:endParaRPr lang="en-US" altLang="en-US" sz="1800"/>
          </a:p>
        </p:txBody>
      </p:sp>
      <p:sp>
        <p:nvSpPr>
          <p:cNvPr id="61477" name="Rectangle 37"/>
          <p:cNvSpPr>
            <a:spLocks noChangeArrowheads="1"/>
          </p:cNvSpPr>
          <p:nvPr/>
        </p:nvSpPr>
        <p:spPr bwMode="gray">
          <a:xfrm>
            <a:off x="2457450" y="3335338"/>
            <a:ext cx="2372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r>
              <a:rPr lang="en-US" altLang="en-US" sz="1700"/>
              <a:t>30</a:t>
            </a:r>
            <a:endParaRPr lang="en-US" altLang="en-US" sz="1800"/>
          </a:p>
        </p:txBody>
      </p:sp>
      <p:sp>
        <p:nvSpPr>
          <p:cNvPr id="61478" name="Rectangle 38"/>
          <p:cNvSpPr>
            <a:spLocks noChangeArrowheads="1"/>
          </p:cNvSpPr>
          <p:nvPr/>
        </p:nvSpPr>
        <p:spPr bwMode="gray">
          <a:xfrm>
            <a:off x="2457450" y="2822575"/>
            <a:ext cx="2372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r>
              <a:rPr lang="en-US" altLang="en-US" sz="1700"/>
              <a:t>40</a:t>
            </a:r>
            <a:endParaRPr lang="en-US" altLang="en-US" sz="1800"/>
          </a:p>
        </p:txBody>
      </p:sp>
      <p:sp>
        <p:nvSpPr>
          <p:cNvPr id="61479" name="Rectangle 39"/>
          <p:cNvSpPr>
            <a:spLocks noChangeArrowheads="1"/>
          </p:cNvSpPr>
          <p:nvPr/>
        </p:nvSpPr>
        <p:spPr bwMode="gray">
          <a:xfrm>
            <a:off x="2457450" y="2298700"/>
            <a:ext cx="2372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r>
              <a:rPr lang="en-US" altLang="en-US" sz="1700"/>
              <a:t>50</a:t>
            </a:r>
            <a:endParaRPr lang="en-US" altLang="en-US" sz="1800"/>
          </a:p>
        </p:txBody>
      </p:sp>
      <p:sp>
        <p:nvSpPr>
          <p:cNvPr id="61480" name="Rectangle 40"/>
          <p:cNvSpPr>
            <a:spLocks noChangeArrowheads="1"/>
          </p:cNvSpPr>
          <p:nvPr/>
        </p:nvSpPr>
        <p:spPr bwMode="gray">
          <a:xfrm>
            <a:off x="2457450" y="1785938"/>
            <a:ext cx="2372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r>
              <a:rPr lang="en-US" altLang="en-US" sz="1700"/>
              <a:t>60</a:t>
            </a:r>
            <a:endParaRPr lang="en-US" altLang="en-US" sz="1800"/>
          </a:p>
        </p:txBody>
      </p:sp>
      <p:sp>
        <p:nvSpPr>
          <p:cNvPr id="61481" name="Rectangle 41"/>
          <p:cNvSpPr>
            <a:spLocks noChangeArrowheads="1"/>
          </p:cNvSpPr>
          <p:nvPr/>
        </p:nvSpPr>
        <p:spPr bwMode="gray">
          <a:xfrm rot="-5400000">
            <a:off x="1581109" y="3348932"/>
            <a:ext cx="11049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r>
              <a:rPr lang="en-US" altLang="en-US" sz="2000"/>
              <a:t>Adults, %</a:t>
            </a:r>
          </a:p>
        </p:txBody>
      </p:sp>
      <p:sp>
        <p:nvSpPr>
          <p:cNvPr id="329770" name="Rectangle 42"/>
          <p:cNvSpPr>
            <a:spLocks noChangeArrowheads="1"/>
          </p:cNvSpPr>
          <p:nvPr/>
        </p:nvSpPr>
        <p:spPr bwMode="gray">
          <a:xfrm>
            <a:off x="6975475" y="1657351"/>
            <a:ext cx="103188" cy="104775"/>
          </a:xfrm>
          <a:prstGeom prst="rect">
            <a:avLst/>
          </a:prstGeom>
          <a:gradFill rotWithShape="1">
            <a:gsLst>
              <a:gs pos="0">
                <a:schemeClr val="tx2">
                  <a:gamma/>
                  <a:shade val="46275"/>
                  <a:invGamma/>
                </a:schemeClr>
              </a:gs>
              <a:gs pos="50000">
                <a:schemeClr val="tx2"/>
              </a:gs>
              <a:gs pos="100000">
                <a:schemeClr val="tx2">
                  <a:gamma/>
                  <a:shade val="46275"/>
                  <a:invGamma/>
                </a:schemeClr>
              </a:gs>
            </a:gsLst>
            <a:lin ang="0" scaled="1"/>
          </a:gradFill>
          <a:ln w="9525">
            <a:noFill/>
            <a:miter lim="800000"/>
          </a:ln>
        </p:spPr>
        <p:txBody>
          <a:bodyPr/>
          <a:lstStyle/>
          <a:p>
            <a:pPr>
              <a:defRPr/>
            </a:pPr>
            <a:endParaRPr lang="en-GB">
              <a:latin typeface="Arial" pitchFamily="34" charset="0"/>
              <a:cs typeface="Arial" pitchFamily="34" charset="0"/>
            </a:endParaRPr>
          </a:p>
        </p:txBody>
      </p:sp>
      <p:sp>
        <p:nvSpPr>
          <p:cNvPr id="61483" name="Rectangle 43"/>
          <p:cNvSpPr>
            <a:spLocks noChangeArrowheads="1"/>
          </p:cNvSpPr>
          <p:nvPr/>
        </p:nvSpPr>
        <p:spPr bwMode="gray">
          <a:xfrm>
            <a:off x="7135814" y="1600200"/>
            <a:ext cx="28164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r>
              <a:rPr lang="en-US" altLang="en-US" sz="1400"/>
              <a:t>NHANES III [1988–1994] (n=1204)</a:t>
            </a:r>
            <a:endParaRPr lang="en-US" altLang="en-US" sz="1800"/>
          </a:p>
        </p:txBody>
      </p:sp>
      <p:sp>
        <p:nvSpPr>
          <p:cNvPr id="329772" name="Rectangle 44"/>
          <p:cNvSpPr>
            <a:spLocks noChangeArrowheads="1"/>
          </p:cNvSpPr>
          <p:nvPr/>
        </p:nvSpPr>
        <p:spPr bwMode="gray">
          <a:xfrm>
            <a:off x="6975475" y="1943100"/>
            <a:ext cx="103188" cy="103188"/>
          </a:xfrm>
          <a:prstGeom prst="rect">
            <a:avLst/>
          </a:prstGeom>
          <a:gradFill rotWithShape="1">
            <a:gsLst>
              <a:gs pos="0">
                <a:schemeClr val="tx1">
                  <a:gamma/>
                  <a:shade val="76471"/>
                  <a:invGamma/>
                </a:schemeClr>
              </a:gs>
              <a:gs pos="50000">
                <a:schemeClr val="tx1"/>
              </a:gs>
              <a:gs pos="100000">
                <a:schemeClr val="tx1">
                  <a:gamma/>
                  <a:shade val="76471"/>
                  <a:invGamma/>
                </a:schemeClr>
              </a:gs>
            </a:gsLst>
            <a:lin ang="0" scaled="1"/>
          </a:gradFill>
          <a:ln w="9525">
            <a:noFill/>
            <a:miter lim="800000"/>
          </a:ln>
        </p:spPr>
        <p:txBody>
          <a:bodyPr/>
          <a:lstStyle/>
          <a:p>
            <a:pPr>
              <a:defRPr/>
            </a:pPr>
            <a:endParaRPr lang="en-GB">
              <a:latin typeface="Arial" pitchFamily="34" charset="0"/>
              <a:cs typeface="Arial" pitchFamily="34" charset="0"/>
            </a:endParaRPr>
          </a:p>
        </p:txBody>
      </p:sp>
      <p:sp>
        <p:nvSpPr>
          <p:cNvPr id="61485" name="Rectangle 45"/>
          <p:cNvSpPr>
            <a:spLocks noChangeArrowheads="1"/>
          </p:cNvSpPr>
          <p:nvPr/>
        </p:nvSpPr>
        <p:spPr bwMode="gray">
          <a:xfrm>
            <a:off x="7135813" y="1884363"/>
            <a:ext cx="23227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r>
              <a:rPr lang="en-US" altLang="en-US" sz="1400"/>
              <a:t>NHANES 1999–2000 (n=370)</a:t>
            </a:r>
            <a:endParaRPr lang="en-US" altLang="en-US" sz="1800"/>
          </a:p>
        </p:txBody>
      </p:sp>
      <p:sp>
        <p:nvSpPr>
          <p:cNvPr id="61486" name="Line 46"/>
          <p:cNvSpPr>
            <a:spLocks noChangeShapeType="1"/>
          </p:cNvSpPr>
          <p:nvPr/>
        </p:nvSpPr>
        <p:spPr bwMode="auto">
          <a:xfrm>
            <a:off x="3035300" y="5791200"/>
            <a:ext cx="5100638" cy="0"/>
          </a:xfrm>
          <a:prstGeom prst="line">
            <a:avLst/>
          </a:prstGeom>
          <a:noFill/>
          <a:ln w="31750">
            <a:solidFill>
              <a:schemeClr val="tx1"/>
            </a:solidFill>
            <a:round/>
          </a:ln>
          <a:extLst>
            <a:ext uri="{909E8E84-426E-40DD-AFC4-6F175D3DCCD1}">
              <a14:hiddenFill xmlns:a14="http://schemas.microsoft.com/office/drawing/2010/main">
                <a:noFill/>
              </a14:hiddenFill>
            </a:ext>
          </a:extLst>
        </p:spPr>
        <p:txBody>
          <a:bodyPr/>
          <a:lstStyle/>
          <a:p>
            <a:endParaRPr lang="en-GB"/>
          </a:p>
        </p:txBody>
      </p:sp>
      <p:sp>
        <p:nvSpPr>
          <p:cNvPr id="61487" name="Line 47"/>
          <p:cNvSpPr>
            <a:spLocks noChangeShapeType="1"/>
          </p:cNvSpPr>
          <p:nvPr/>
        </p:nvSpPr>
        <p:spPr bwMode="auto">
          <a:xfrm>
            <a:off x="3044825" y="5486400"/>
            <a:ext cx="0" cy="30480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en-GB"/>
          </a:p>
        </p:txBody>
      </p:sp>
      <p:sp>
        <p:nvSpPr>
          <p:cNvPr id="61488" name="Line 48"/>
          <p:cNvSpPr>
            <a:spLocks noChangeShapeType="1"/>
          </p:cNvSpPr>
          <p:nvPr/>
        </p:nvSpPr>
        <p:spPr bwMode="auto">
          <a:xfrm>
            <a:off x="8126413" y="5486400"/>
            <a:ext cx="0" cy="30480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1" y="228600"/>
            <a:ext cx="11341531" cy="2002535"/>
          </a:xfrm>
        </p:spPr>
        <p:txBody>
          <a:bodyPr>
            <a:normAutofit fontScale="90000"/>
          </a:bodyPr>
          <a:lstStyle/>
          <a:p>
            <a:r>
              <a:rPr lang="en-GB" dirty="0">
                <a:solidFill>
                  <a:srgbClr val="FF0000"/>
                </a:solidFill>
              </a:rPr>
              <a:t>Which of the following statements best summarizes current treatment guidelines for type 2 diabetes mellitus (T2DM) relative to A1C targets?</a:t>
            </a:r>
            <a:br>
              <a:rPr lang="en-GB" dirty="0">
                <a:solidFill>
                  <a:srgbClr val="FF0000"/>
                </a:solidFill>
              </a:rPr>
            </a:br>
            <a:endParaRPr lang="en-GB" dirty="0">
              <a:solidFill>
                <a:srgbClr val="FF0000"/>
              </a:solidFill>
            </a:endParaRPr>
          </a:p>
        </p:txBody>
      </p:sp>
      <p:sp>
        <p:nvSpPr>
          <p:cNvPr id="3" name="Text Placeholder 2"/>
          <p:cNvSpPr>
            <a:spLocks noGrp="1"/>
          </p:cNvSpPr>
          <p:nvPr>
            <p:ph type="body" sz="quarter" idx="11"/>
          </p:nvPr>
        </p:nvSpPr>
        <p:spPr>
          <a:xfrm>
            <a:off x="527051" y="2231136"/>
            <a:ext cx="9889429" cy="3718814"/>
          </a:xfrm>
        </p:spPr>
        <p:txBody>
          <a:bodyPr>
            <a:normAutofit/>
          </a:bodyPr>
          <a:lstStyle/>
          <a:p>
            <a:endParaRPr lang="en-GB" dirty="0" smtClean="0"/>
          </a:p>
          <a:p>
            <a:r>
              <a:rPr lang="en-GB" dirty="0" smtClean="0"/>
              <a:t>A </a:t>
            </a:r>
            <a:r>
              <a:rPr lang="en-GB" dirty="0"/>
              <a:t>target of A1C </a:t>
            </a:r>
            <a:r>
              <a:rPr lang="en-GB" dirty="0" smtClean="0"/>
              <a:t>&lt; 48 </a:t>
            </a:r>
            <a:r>
              <a:rPr lang="en-GB" dirty="0"/>
              <a:t>is recommended, irrespective of age, duration of diabetes, or </a:t>
            </a:r>
            <a:r>
              <a:rPr lang="en-GB" dirty="0" err="1"/>
              <a:t>hypoglycemia</a:t>
            </a:r>
            <a:r>
              <a:rPr lang="en-GB" dirty="0"/>
              <a:t> risk </a:t>
            </a:r>
          </a:p>
          <a:p>
            <a:r>
              <a:rPr lang="en-GB" dirty="0"/>
              <a:t>Target individualization over an A1C range </a:t>
            </a:r>
            <a:r>
              <a:rPr lang="en-GB" dirty="0" smtClean="0"/>
              <a:t> </a:t>
            </a:r>
            <a:r>
              <a:rPr lang="en-GB" dirty="0"/>
              <a:t>is recommended, because not all patients benefit from intensive </a:t>
            </a:r>
            <a:r>
              <a:rPr lang="en-GB" dirty="0" err="1"/>
              <a:t>glycemic</a:t>
            </a:r>
            <a:r>
              <a:rPr lang="en-GB" dirty="0"/>
              <a:t> control </a:t>
            </a:r>
          </a:p>
          <a:p>
            <a:r>
              <a:rPr lang="en-GB" dirty="0"/>
              <a:t>Recent CV outcomes trials suggest that A1C </a:t>
            </a:r>
            <a:r>
              <a:rPr lang="en-GB" dirty="0" smtClean="0"/>
              <a:t>&lt;48 </a:t>
            </a:r>
            <a:r>
              <a:rPr lang="en-GB" dirty="0"/>
              <a:t>is especially beneficial for patients with T2DM and CV disease </a:t>
            </a:r>
          </a:p>
          <a:p>
            <a:endParaRPr lang="en-GB" dirty="0"/>
          </a:p>
        </p:txBody>
      </p:sp>
    </p:spTree>
    <p:extLst>
      <p:ext uri="{BB962C8B-B14F-4D97-AF65-F5344CB8AC3E}">
        <p14:creationId xmlns:p14="http://schemas.microsoft.com/office/powerpoint/2010/main" val="25425371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err="1">
                <a:solidFill>
                  <a:srgbClr val="FF0000"/>
                </a:solidFill>
              </a:rPr>
              <a:t>Hypoglycemia</a:t>
            </a:r>
            <a:r>
              <a:rPr lang="en-GB" sz="2800" dirty="0">
                <a:solidFill>
                  <a:srgbClr val="FF0000"/>
                </a:solidFill>
              </a:rPr>
              <a:t> is a common and deleterious adverse effect of treatment for T2DM. </a:t>
            </a:r>
            <a:r>
              <a:rPr lang="en-GB" sz="2800" dirty="0" err="1">
                <a:solidFill>
                  <a:srgbClr val="FF0000"/>
                </a:solidFill>
              </a:rPr>
              <a:t>Antihyperglycemic</a:t>
            </a:r>
            <a:r>
              <a:rPr lang="en-GB" sz="2800" dirty="0">
                <a:solidFill>
                  <a:srgbClr val="FF0000"/>
                </a:solidFill>
              </a:rPr>
              <a:t> agents vary in their propensity to cause </a:t>
            </a:r>
            <a:r>
              <a:rPr lang="en-GB" sz="2800" dirty="0" err="1">
                <a:solidFill>
                  <a:srgbClr val="FF0000"/>
                </a:solidFill>
              </a:rPr>
              <a:t>hypoglycemia</a:t>
            </a:r>
            <a:endParaRPr lang="en-GB" sz="2800" dirty="0">
              <a:solidFill>
                <a:srgbClr val="FF0000"/>
              </a:solidFill>
            </a:endParaRPr>
          </a:p>
        </p:txBody>
      </p:sp>
      <p:sp>
        <p:nvSpPr>
          <p:cNvPr id="3" name="Text Placeholder 2"/>
          <p:cNvSpPr>
            <a:spLocks noGrp="1"/>
          </p:cNvSpPr>
          <p:nvPr>
            <p:ph type="body" sz="quarter" idx="11"/>
          </p:nvPr>
        </p:nvSpPr>
        <p:spPr/>
        <p:txBody>
          <a:bodyPr>
            <a:normAutofit/>
          </a:bodyPr>
          <a:lstStyle/>
          <a:p>
            <a:pPr marL="0" indent="0">
              <a:buNone/>
            </a:pPr>
            <a:endParaRPr lang="en-GB" dirty="0" smtClean="0"/>
          </a:p>
          <a:p>
            <a:pPr marL="0" indent="0">
              <a:buNone/>
            </a:pPr>
            <a:r>
              <a:rPr lang="en-GB" dirty="0" smtClean="0"/>
              <a:t>Of </a:t>
            </a:r>
            <a:r>
              <a:rPr lang="en-GB" dirty="0"/>
              <a:t>the drug classes listed below, which has the </a:t>
            </a:r>
            <a:r>
              <a:rPr lang="en-GB" b="1" dirty="0"/>
              <a:t>highest</a:t>
            </a:r>
            <a:r>
              <a:rPr lang="en-GB" dirty="0"/>
              <a:t> risk of causing </a:t>
            </a:r>
            <a:r>
              <a:rPr lang="en-GB" dirty="0" err="1"/>
              <a:t>hypoglycemia</a:t>
            </a:r>
            <a:r>
              <a:rPr lang="en-GB" dirty="0" smtClean="0"/>
              <a:t>?</a:t>
            </a:r>
          </a:p>
          <a:p>
            <a:pPr marL="0" indent="0">
              <a:buNone/>
            </a:pPr>
            <a:endParaRPr lang="en-GB" dirty="0"/>
          </a:p>
          <a:p>
            <a:r>
              <a:rPr lang="en-GB" dirty="0" err="1"/>
              <a:t>Biguanides</a:t>
            </a:r>
            <a:r>
              <a:rPr lang="en-GB" dirty="0"/>
              <a:t> (</a:t>
            </a:r>
            <a:r>
              <a:rPr lang="en-GB" dirty="0" err="1"/>
              <a:t>eg</a:t>
            </a:r>
            <a:r>
              <a:rPr lang="en-GB" dirty="0"/>
              <a:t>, metformin])</a:t>
            </a:r>
          </a:p>
          <a:p>
            <a:r>
              <a:rPr lang="en-GB" dirty="0"/>
              <a:t>DPP 4 inhibitors</a:t>
            </a:r>
          </a:p>
          <a:p>
            <a:r>
              <a:rPr lang="en-GB" dirty="0"/>
              <a:t>Sodium-glucose cotransporter-2 (SGLT-2) inhibitors </a:t>
            </a:r>
          </a:p>
          <a:p>
            <a:r>
              <a:rPr lang="en-GB" dirty="0"/>
              <a:t>Sulfonylureas </a:t>
            </a:r>
          </a:p>
          <a:p>
            <a:endParaRPr lang="en-GB" dirty="0"/>
          </a:p>
        </p:txBody>
      </p:sp>
    </p:spTree>
    <p:extLst>
      <p:ext uri="{BB962C8B-B14F-4D97-AF65-F5344CB8AC3E}">
        <p14:creationId xmlns:p14="http://schemas.microsoft.com/office/powerpoint/2010/main" val="19180573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1" y="228600"/>
            <a:ext cx="9878483" cy="1847087"/>
          </a:xfrm>
        </p:spPr>
        <p:txBody>
          <a:bodyPr>
            <a:normAutofit fontScale="90000"/>
          </a:bodyPr>
          <a:lstStyle/>
          <a:p>
            <a:r>
              <a:rPr lang="en-GB" dirty="0">
                <a:solidFill>
                  <a:srgbClr val="FF0000"/>
                </a:solidFill>
              </a:rPr>
              <a:t>In CV outcomes trials, which ones  have been associated with an increased risk of hospitalization for heart failure</a:t>
            </a:r>
            <a:r>
              <a:rPr lang="en-GB" dirty="0"/>
              <a:t>.</a:t>
            </a:r>
            <a:br>
              <a:rPr lang="en-GB" dirty="0"/>
            </a:br>
            <a:endParaRPr lang="en-GB" dirty="0"/>
          </a:p>
        </p:txBody>
      </p:sp>
      <p:sp>
        <p:nvSpPr>
          <p:cNvPr id="3" name="Text Placeholder 2"/>
          <p:cNvSpPr>
            <a:spLocks noGrp="1"/>
          </p:cNvSpPr>
          <p:nvPr>
            <p:ph type="body" sz="quarter" idx="11"/>
          </p:nvPr>
        </p:nvSpPr>
        <p:spPr/>
        <p:txBody>
          <a:bodyPr/>
          <a:lstStyle/>
          <a:p>
            <a:pPr marL="0" indent="0">
              <a:buNone/>
            </a:pPr>
            <a:endParaRPr lang="en-GB" dirty="0" smtClean="0"/>
          </a:p>
          <a:p>
            <a:pPr marL="0" indent="0">
              <a:buNone/>
            </a:pPr>
            <a:r>
              <a:rPr lang="en-GB" dirty="0" smtClean="0"/>
              <a:t>Dipeptidyl </a:t>
            </a:r>
            <a:r>
              <a:rPr lang="en-GB" dirty="0"/>
              <a:t>peptidase-4 (DPP-4) inhibitor (</a:t>
            </a:r>
            <a:r>
              <a:rPr lang="en-GB" dirty="0" err="1"/>
              <a:t>eg</a:t>
            </a:r>
            <a:r>
              <a:rPr lang="en-GB" dirty="0"/>
              <a:t>, </a:t>
            </a:r>
          </a:p>
          <a:p>
            <a:r>
              <a:rPr lang="en-GB" dirty="0" err="1"/>
              <a:t>alogliptin</a:t>
            </a:r>
            <a:r>
              <a:rPr lang="en-GB" dirty="0"/>
              <a:t> </a:t>
            </a:r>
          </a:p>
          <a:p>
            <a:r>
              <a:rPr lang="en-GB" dirty="0"/>
              <a:t> </a:t>
            </a:r>
            <a:r>
              <a:rPr lang="en-GB" dirty="0" err="1"/>
              <a:t>linagliptin</a:t>
            </a:r>
            <a:endParaRPr lang="en-GB" dirty="0"/>
          </a:p>
          <a:p>
            <a:r>
              <a:rPr lang="en-GB" dirty="0" err="1"/>
              <a:t>saxagliptin</a:t>
            </a:r>
            <a:r>
              <a:rPr lang="en-GB" dirty="0"/>
              <a:t>, </a:t>
            </a:r>
          </a:p>
          <a:p>
            <a:r>
              <a:rPr lang="en-GB" dirty="0" err="1"/>
              <a:t>sitagliptin</a:t>
            </a:r>
            <a:r>
              <a:rPr lang="en-GB" dirty="0"/>
              <a:t> </a:t>
            </a:r>
          </a:p>
          <a:p>
            <a:endParaRPr lang="en-GB" dirty="0"/>
          </a:p>
        </p:txBody>
      </p:sp>
    </p:spTree>
    <p:extLst>
      <p:ext uri="{BB962C8B-B14F-4D97-AF65-F5344CB8AC3E}">
        <p14:creationId xmlns:p14="http://schemas.microsoft.com/office/powerpoint/2010/main" val="10140877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12664248" cy="6858000"/>
          </a:xfrm>
          <a:prstGeom prst="rect">
            <a:avLst/>
          </a:prstGeom>
        </p:spPr>
      </p:pic>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35549120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b-NO" dirty="0"/>
              <a:t>EMPA-REG OUTCOME</a:t>
            </a:r>
            <a:r>
              <a:rPr lang="nb-NO" baseline="30000" dirty="0" smtClean="0"/>
              <a:t>®</a:t>
            </a:r>
            <a:r>
              <a:rPr lang="nb-NO" dirty="0" smtClean="0"/>
              <a:t>: </a:t>
            </a:r>
            <a:r>
              <a:rPr lang="en-GB" dirty="0" smtClean="0"/>
              <a:t>Summary</a:t>
            </a:r>
            <a:endParaRPr lang="en-GB" dirty="0"/>
          </a:p>
        </p:txBody>
      </p:sp>
      <p:sp>
        <p:nvSpPr>
          <p:cNvPr id="3" name="Content Placeholder 2"/>
          <p:cNvSpPr>
            <a:spLocks noGrp="1"/>
          </p:cNvSpPr>
          <p:nvPr>
            <p:ph idx="1"/>
          </p:nvPr>
        </p:nvSpPr>
        <p:spPr/>
        <p:txBody>
          <a:bodyPr/>
          <a:lstStyle/>
          <a:p>
            <a:pPr>
              <a:spcAft>
                <a:spcPts val="3000"/>
              </a:spcAft>
            </a:pPr>
            <a:r>
              <a:rPr lang="en-US" sz="2400" dirty="0"/>
              <a:t>Empagliflozin reduced hospitalisation for heart failure by 35% </a:t>
            </a:r>
          </a:p>
          <a:p>
            <a:pPr>
              <a:spcAft>
                <a:spcPts val="3000"/>
              </a:spcAft>
            </a:pPr>
            <a:r>
              <a:rPr lang="en-GB" sz="2400" dirty="0"/>
              <a:t>Empagliflozin reduced CV death by 38%</a:t>
            </a:r>
          </a:p>
          <a:p>
            <a:pPr>
              <a:spcAft>
                <a:spcPts val="3000"/>
              </a:spcAft>
            </a:pPr>
            <a:r>
              <a:rPr lang="en-US" sz="2400" dirty="0"/>
              <a:t>Empagliflozin improved survival by reducing all-cause mortality by 32%</a:t>
            </a:r>
            <a:endParaRPr lang="en-GB" sz="2400" dirty="0"/>
          </a:p>
          <a:p>
            <a:pPr>
              <a:spcAft>
                <a:spcPts val="3000"/>
              </a:spcAft>
            </a:pPr>
            <a:endParaRPr lang="en-US" sz="2400" dirty="0"/>
          </a:p>
          <a:p>
            <a:pPr>
              <a:spcAft>
                <a:spcPts val="600"/>
              </a:spcAft>
            </a:pPr>
            <a:endParaRPr lang="en-GB" sz="2400" dirty="0"/>
          </a:p>
          <a:p>
            <a:endParaRPr lang="nb-NO" sz="2400" dirty="0"/>
          </a:p>
        </p:txBody>
      </p:sp>
      <p:sp>
        <p:nvSpPr>
          <p:cNvPr id="4" name="Slide Number Placeholder 3"/>
          <p:cNvSpPr>
            <a:spLocks noGrp="1"/>
          </p:cNvSpPr>
          <p:nvPr>
            <p:ph type="sldNum" sz="quarter" idx="12"/>
          </p:nvPr>
        </p:nvSpPr>
        <p:spPr/>
        <p:txBody>
          <a:bodyPr/>
          <a:lstStyle/>
          <a:p>
            <a:fld id="{D446586B-FF75-47A1-A069-ED9CC9CD5B58}" type="slidenum">
              <a:rPr lang="en-GB" smtClean="0"/>
              <a:t>56</a:t>
            </a:fld>
            <a:endParaRPr lang="en-GB" dirty="0"/>
          </a:p>
        </p:txBody>
      </p:sp>
    </p:spTree>
    <p:extLst>
      <p:ext uri="{BB962C8B-B14F-4D97-AF65-F5344CB8AC3E}">
        <p14:creationId xmlns:p14="http://schemas.microsoft.com/office/powerpoint/2010/main" val="3904284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Right Arrow 616"/>
          <p:cNvSpPr/>
          <p:nvPr/>
        </p:nvSpPr>
        <p:spPr>
          <a:xfrm>
            <a:off x="6402440" y="4729877"/>
            <a:ext cx="3953080" cy="432048"/>
          </a:xfrm>
          <a:prstGeom prst="rightArrow">
            <a:avLst>
              <a:gd name="adj1" fmla="val 77487"/>
              <a:gd name="adj2" fmla="val 50000"/>
            </a:avLst>
          </a:prstGeom>
          <a:gradFill flip="none" rotWithShape="1">
            <a:gsLst>
              <a:gs pos="417">
                <a:schemeClr val="bg1"/>
              </a:gs>
              <a:gs pos="30000">
                <a:srgbClr val="ECF0F8"/>
              </a:gs>
              <a:gs pos="61000">
                <a:schemeClr val="accent2">
                  <a:lumMod val="20000"/>
                  <a:lumOff val="80000"/>
                </a:schemeClr>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p>
            <a:r>
              <a:rPr lang="en-US" sz="2400" dirty="0"/>
              <a:t>Number needed to treat (NNT) to prevent one death across landmark trials in patients with high CV risk</a:t>
            </a:r>
          </a:p>
        </p:txBody>
      </p:sp>
      <p:sp>
        <p:nvSpPr>
          <p:cNvPr id="4" name="Slide Number Placeholder 3"/>
          <p:cNvSpPr>
            <a:spLocks noGrp="1"/>
          </p:cNvSpPr>
          <p:nvPr>
            <p:ph type="sldNum" sz="quarter" idx="12"/>
          </p:nvPr>
        </p:nvSpPr>
        <p:spPr/>
        <p:txBody>
          <a:bodyPr/>
          <a:lstStyle/>
          <a:p>
            <a:fld id="{4AD7133C-5F9C-4F7F-9637-3E296898A784}" type="slidenum">
              <a:rPr lang="en-GB" smtClean="0">
                <a:solidFill>
                  <a:prstClr val="black">
                    <a:tint val="75000"/>
                  </a:prstClr>
                </a:solidFill>
              </a:rPr>
              <a:pPr/>
              <a:t>57</a:t>
            </a:fld>
            <a:endParaRPr lang="en-GB" dirty="0">
              <a:solidFill>
                <a:prstClr val="black">
                  <a:tint val="75000"/>
                </a:prstClr>
              </a:solidFill>
            </a:endParaRPr>
          </a:p>
        </p:txBody>
      </p:sp>
      <p:grpSp>
        <p:nvGrpSpPr>
          <p:cNvPr id="3" name="Group 2"/>
          <p:cNvGrpSpPr/>
          <p:nvPr/>
        </p:nvGrpSpPr>
        <p:grpSpPr>
          <a:xfrm>
            <a:off x="2214077" y="1757288"/>
            <a:ext cx="2556000" cy="2974515"/>
            <a:chOff x="690077" y="1856077"/>
            <a:chExt cx="2556000" cy="2974514"/>
          </a:xfrm>
        </p:grpSpPr>
        <p:sp>
          <p:nvSpPr>
            <p:cNvPr id="626" name="Rectangle 625"/>
            <p:cNvSpPr/>
            <p:nvPr/>
          </p:nvSpPr>
          <p:spPr>
            <a:xfrm>
              <a:off x="855964" y="1856077"/>
              <a:ext cx="2224228" cy="738664"/>
            </a:xfrm>
            <a:prstGeom prst="rect">
              <a:avLst/>
            </a:prstGeom>
          </p:spPr>
          <p:txBody>
            <a:bodyPr wrap="square">
              <a:spAutoFit/>
            </a:bodyPr>
            <a:lstStyle/>
            <a:p>
              <a:pPr marL="0" lvl="1"/>
              <a:r>
                <a:rPr lang="en-US" sz="2200" dirty="0">
                  <a:solidFill>
                    <a:srgbClr val="5A5A5A"/>
                  </a:solidFill>
                </a:rPr>
                <a:t>Simvastatin</a:t>
              </a:r>
              <a:r>
                <a:rPr lang="en-US" sz="2200" baseline="30000" dirty="0">
                  <a:solidFill>
                    <a:srgbClr val="5A5A5A"/>
                  </a:solidFill>
                </a:rPr>
                <a:t>1</a:t>
              </a:r>
            </a:p>
            <a:p>
              <a:pPr lvl="1" indent="-457200"/>
              <a:r>
                <a:rPr lang="en-US" sz="2000" dirty="0">
                  <a:solidFill>
                    <a:srgbClr val="5A5A5A"/>
                  </a:solidFill>
                </a:rPr>
                <a:t>for 5.4 years</a:t>
              </a:r>
            </a:p>
          </p:txBody>
        </p:sp>
        <p:grpSp>
          <p:nvGrpSpPr>
            <p:cNvPr id="11" name="Group 10"/>
            <p:cNvGrpSpPr/>
            <p:nvPr/>
          </p:nvGrpSpPr>
          <p:grpSpPr>
            <a:xfrm>
              <a:off x="690077" y="2799987"/>
              <a:ext cx="2556000" cy="2030604"/>
              <a:chOff x="1074125" y="3017155"/>
              <a:chExt cx="2556000" cy="2030604"/>
            </a:xfrm>
          </p:grpSpPr>
          <p:grpSp>
            <p:nvGrpSpPr>
              <p:cNvPr id="609" name="Group 608"/>
              <p:cNvGrpSpPr/>
              <p:nvPr/>
            </p:nvGrpSpPr>
            <p:grpSpPr>
              <a:xfrm>
                <a:off x="1187624" y="3017155"/>
                <a:ext cx="2349860" cy="1962793"/>
                <a:chOff x="1261634" y="3233235"/>
                <a:chExt cx="2349860" cy="1962793"/>
              </a:xfrm>
            </p:grpSpPr>
            <p:grpSp>
              <p:nvGrpSpPr>
                <p:cNvPr id="316" name="Group 315"/>
                <p:cNvGrpSpPr/>
                <p:nvPr/>
              </p:nvGrpSpPr>
              <p:grpSpPr>
                <a:xfrm>
                  <a:off x="1261634" y="3592490"/>
                  <a:ext cx="2349860" cy="1603538"/>
                  <a:chOff x="1261634" y="3592490"/>
                  <a:chExt cx="2349860" cy="1603538"/>
                </a:xfrm>
              </p:grpSpPr>
              <p:grpSp>
                <p:nvGrpSpPr>
                  <p:cNvPr id="313" name="Group 312"/>
                  <p:cNvGrpSpPr/>
                  <p:nvPr/>
                </p:nvGrpSpPr>
                <p:grpSpPr>
                  <a:xfrm>
                    <a:off x="1261634" y="3592490"/>
                    <a:ext cx="2349860" cy="504000"/>
                    <a:chOff x="1261634" y="3592490"/>
                    <a:chExt cx="2349860" cy="504000"/>
                  </a:xfrm>
                </p:grpSpPr>
                <p:grpSp>
                  <p:nvGrpSpPr>
                    <p:cNvPr id="8" name="Group 7"/>
                    <p:cNvGrpSpPr/>
                    <p:nvPr/>
                  </p:nvGrpSpPr>
                  <p:grpSpPr>
                    <a:xfrm>
                      <a:off x="1261634" y="3592490"/>
                      <a:ext cx="180000" cy="504000"/>
                      <a:chOff x="1066800" y="2199000"/>
                      <a:chExt cx="684000" cy="1897200"/>
                    </a:xfrm>
                    <a:solidFill>
                      <a:schemeClr val="bg1">
                        <a:lumMod val="95000"/>
                      </a:schemeClr>
                    </a:solidFill>
                  </p:grpSpPr>
                  <p:sp>
                    <p:nvSpPr>
                      <p:cNvPr id="136" name="Oval 135"/>
                      <p:cNvSpPr/>
                      <p:nvPr/>
                    </p:nvSpPr>
                    <p:spPr>
                      <a:xfrm>
                        <a:off x="1174800" y="2199000"/>
                        <a:ext cx="468000" cy="46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7" name="Rounded Rectangle 136"/>
                      <p:cNvSpPr/>
                      <p:nvPr/>
                    </p:nvSpPr>
                    <p:spPr>
                      <a:xfrm>
                        <a:off x="1066800" y="2709000"/>
                        <a:ext cx="684000" cy="72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8" name="Rounded Rectangle 137"/>
                      <p:cNvSpPr/>
                      <p:nvPr/>
                    </p:nvSpPr>
                    <p:spPr>
                      <a:xfrm>
                        <a:off x="1174800" y="3124200"/>
                        <a:ext cx="468000" cy="972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94" name="Group 93"/>
                    <p:cNvGrpSpPr/>
                    <p:nvPr/>
                  </p:nvGrpSpPr>
                  <p:grpSpPr>
                    <a:xfrm>
                      <a:off x="1502729" y="3592490"/>
                      <a:ext cx="180000" cy="504000"/>
                      <a:chOff x="1066800" y="2199000"/>
                      <a:chExt cx="684000" cy="1897200"/>
                    </a:xfrm>
                    <a:solidFill>
                      <a:schemeClr val="bg1">
                        <a:lumMod val="95000"/>
                      </a:schemeClr>
                    </a:solidFill>
                  </p:grpSpPr>
                  <p:sp>
                    <p:nvSpPr>
                      <p:cNvPr id="127" name="Oval 12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8" name="Rounded Rectangle 12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9" name="Rounded Rectangle 12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95" name="Group 94"/>
                    <p:cNvGrpSpPr/>
                    <p:nvPr/>
                  </p:nvGrpSpPr>
                  <p:grpSpPr>
                    <a:xfrm>
                      <a:off x="1743825" y="3592490"/>
                      <a:ext cx="180000" cy="504000"/>
                      <a:chOff x="1066800" y="2199000"/>
                      <a:chExt cx="684000" cy="1897200"/>
                    </a:xfrm>
                    <a:solidFill>
                      <a:schemeClr val="bg1">
                        <a:lumMod val="95000"/>
                      </a:schemeClr>
                    </a:solidFill>
                  </p:grpSpPr>
                  <p:sp>
                    <p:nvSpPr>
                      <p:cNvPr id="124" name="Oval 12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5" name="Rounded Rectangle 12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6" name="Rounded Rectangle 12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96" name="Group 95"/>
                    <p:cNvGrpSpPr/>
                    <p:nvPr/>
                  </p:nvGrpSpPr>
                  <p:grpSpPr>
                    <a:xfrm>
                      <a:off x="1984920" y="3592490"/>
                      <a:ext cx="180000" cy="504000"/>
                      <a:chOff x="1066800" y="2199000"/>
                      <a:chExt cx="684000" cy="1897200"/>
                    </a:xfrm>
                    <a:solidFill>
                      <a:schemeClr val="bg1">
                        <a:lumMod val="95000"/>
                      </a:schemeClr>
                    </a:solidFill>
                  </p:grpSpPr>
                  <p:sp>
                    <p:nvSpPr>
                      <p:cNvPr id="121" name="Oval 12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2" name="Rounded Rectangle 12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3" name="Rounded Rectangle 12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97" name="Group 96"/>
                    <p:cNvGrpSpPr/>
                    <p:nvPr/>
                  </p:nvGrpSpPr>
                  <p:grpSpPr>
                    <a:xfrm>
                      <a:off x="2226015" y="3592490"/>
                      <a:ext cx="180000" cy="504000"/>
                      <a:chOff x="1066800" y="2199000"/>
                      <a:chExt cx="684000" cy="1897200"/>
                    </a:xfrm>
                    <a:solidFill>
                      <a:schemeClr val="bg1">
                        <a:lumMod val="95000"/>
                      </a:schemeClr>
                    </a:solidFill>
                  </p:grpSpPr>
                  <p:sp>
                    <p:nvSpPr>
                      <p:cNvPr id="118" name="Oval 11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9" name="Rounded Rectangle 11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0" name="Rounded Rectangle 11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98" name="Group 97"/>
                    <p:cNvGrpSpPr/>
                    <p:nvPr/>
                  </p:nvGrpSpPr>
                  <p:grpSpPr>
                    <a:xfrm>
                      <a:off x="2467110" y="3592490"/>
                      <a:ext cx="180000" cy="504000"/>
                      <a:chOff x="1066800" y="2199000"/>
                      <a:chExt cx="684000" cy="1897200"/>
                    </a:xfrm>
                    <a:solidFill>
                      <a:schemeClr val="bg1">
                        <a:lumMod val="95000"/>
                      </a:schemeClr>
                    </a:solidFill>
                  </p:grpSpPr>
                  <p:sp>
                    <p:nvSpPr>
                      <p:cNvPr id="115" name="Oval 114"/>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6" name="Rounded Rectangle 115"/>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7" name="Rounded Rectangle 116"/>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99" name="Group 98"/>
                    <p:cNvGrpSpPr/>
                    <p:nvPr/>
                  </p:nvGrpSpPr>
                  <p:grpSpPr>
                    <a:xfrm>
                      <a:off x="2949301" y="3592490"/>
                      <a:ext cx="180000" cy="504000"/>
                      <a:chOff x="1066800" y="2199000"/>
                      <a:chExt cx="684000" cy="1897200"/>
                    </a:xfrm>
                    <a:solidFill>
                      <a:schemeClr val="bg1">
                        <a:lumMod val="95000"/>
                      </a:schemeClr>
                    </a:solidFill>
                  </p:grpSpPr>
                  <p:sp>
                    <p:nvSpPr>
                      <p:cNvPr id="112" name="Oval 111"/>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3" name="Rounded Rectangle 112"/>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4" name="Rounded Rectangle 113"/>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00" name="Group 99"/>
                    <p:cNvGrpSpPr/>
                    <p:nvPr/>
                  </p:nvGrpSpPr>
                  <p:grpSpPr>
                    <a:xfrm>
                      <a:off x="2708206" y="3592490"/>
                      <a:ext cx="180000" cy="504000"/>
                      <a:chOff x="1066800" y="2199000"/>
                      <a:chExt cx="684000" cy="1897200"/>
                    </a:xfrm>
                    <a:solidFill>
                      <a:schemeClr val="bg1">
                        <a:lumMod val="95000"/>
                      </a:schemeClr>
                    </a:solidFill>
                  </p:grpSpPr>
                  <p:sp>
                    <p:nvSpPr>
                      <p:cNvPr id="109" name="Oval 10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0" name="Rounded Rectangle 10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1" name="Rounded Rectangle 11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01" name="Group 100"/>
                    <p:cNvGrpSpPr/>
                    <p:nvPr/>
                  </p:nvGrpSpPr>
                  <p:grpSpPr>
                    <a:xfrm>
                      <a:off x="3190396" y="3592490"/>
                      <a:ext cx="180000" cy="504000"/>
                      <a:chOff x="1066800" y="2199000"/>
                      <a:chExt cx="684000" cy="1897200"/>
                    </a:xfrm>
                    <a:solidFill>
                      <a:schemeClr val="bg1">
                        <a:lumMod val="95000"/>
                      </a:schemeClr>
                    </a:solidFill>
                  </p:grpSpPr>
                  <p:sp>
                    <p:nvSpPr>
                      <p:cNvPr id="106" name="Oval 10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7" name="Rounded Rectangle 10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8" name="Rounded Rectangle 10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02" name="Group 101"/>
                    <p:cNvGrpSpPr/>
                    <p:nvPr/>
                  </p:nvGrpSpPr>
                  <p:grpSpPr>
                    <a:xfrm>
                      <a:off x="3431494" y="3592490"/>
                      <a:ext cx="180000" cy="504000"/>
                      <a:chOff x="2832000" y="2514600"/>
                      <a:chExt cx="216000" cy="612000"/>
                    </a:xfrm>
                    <a:solidFill>
                      <a:schemeClr val="bg1">
                        <a:lumMod val="95000"/>
                      </a:schemeClr>
                    </a:solidFill>
                  </p:grpSpPr>
                  <p:sp>
                    <p:nvSpPr>
                      <p:cNvPr id="103" name="Oval 102"/>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4" name="Rounded Rectangle 103"/>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5" name="Rounded Rectangle 104"/>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grpSp>
                <p:nvGrpSpPr>
                  <p:cNvPr id="314" name="Group 313"/>
                  <p:cNvGrpSpPr/>
                  <p:nvPr/>
                </p:nvGrpSpPr>
                <p:grpSpPr>
                  <a:xfrm>
                    <a:off x="1261634" y="4142259"/>
                    <a:ext cx="2349860" cy="504000"/>
                    <a:chOff x="1261634" y="4090328"/>
                    <a:chExt cx="2349860" cy="504000"/>
                  </a:xfrm>
                </p:grpSpPr>
                <p:grpSp>
                  <p:nvGrpSpPr>
                    <p:cNvPr id="53" name="Group 52"/>
                    <p:cNvGrpSpPr/>
                    <p:nvPr/>
                  </p:nvGrpSpPr>
                  <p:grpSpPr>
                    <a:xfrm>
                      <a:off x="1261634" y="4090328"/>
                      <a:ext cx="180000" cy="504000"/>
                      <a:chOff x="1066800" y="2199000"/>
                      <a:chExt cx="684000" cy="1897200"/>
                    </a:xfrm>
                    <a:solidFill>
                      <a:schemeClr val="bg1">
                        <a:lumMod val="95000"/>
                      </a:schemeClr>
                    </a:solidFill>
                  </p:grpSpPr>
                  <p:sp>
                    <p:nvSpPr>
                      <p:cNvPr id="90" name="Oval 8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1" name="Rounded Rectangle 9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2" name="Rounded Rectangle 9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4" name="Group 53"/>
                    <p:cNvGrpSpPr/>
                    <p:nvPr/>
                  </p:nvGrpSpPr>
                  <p:grpSpPr>
                    <a:xfrm>
                      <a:off x="1502729" y="4090328"/>
                      <a:ext cx="180000" cy="504000"/>
                      <a:chOff x="1066800" y="2199000"/>
                      <a:chExt cx="684000" cy="1897200"/>
                    </a:xfrm>
                    <a:solidFill>
                      <a:schemeClr val="bg1">
                        <a:lumMod val="95000"/>
                      </a:schemeClr>
                    </a:solidFill>
                  </p:grpSpPr>
                  <p:sp>
                    <p:nvSpPr>
                      <p:cNvPr id="87" name="Oval 8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8" name="Rounded Rectangle 8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9" name="Rounded Rectangle 8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5" name="Group 54"/>
                    <p:cNvGrpSpPr/>
                    <p:nvPr/>
                  </p:nvGrpSpPr>
                  <p:grpSpPr>
                    <a:xfrm>
                      <a:off x="1743825" y="4090328"/>
                      <a:ext cx="180000" cy="504000"/>
                      <a:chOff x="1066800" y="2199000"/>
                      <a:chExt cx="684000" cy="1897200"/>
                    </a:xfrm>
                    <a:solidFill>
                      <a:schemeClr val="bg1">
                        <a:lumMod val="95000"/>
                      </a:schemeClr>
                    </a:solidFill>
                  </p:grpSpPr>
                  <p:sp>
                    <p:nvSpPr>
                      <p:cNvPr id="84" name="Oval 8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5" name="Rounded Rectangle 8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6" name="Rounded Rectangle 8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6" name="Group 55"/>
                    <p:cNvGrpSpPr/>
                    <p:nvPr/>
                  </p:nvGrpSpPr>
                  <p:grpSpPr>
                    <a:xfrm>
                      <a:off x="1984920" y="4090328"/>
                      <a:ext cx="180000" cy="504000"/>
                      <a:chOff x="1066800" y="2199000"/>
                      <a:chExt cx="684000" cy="1897200"/>
                    </a:xfrm>
                    <a:solidFill>
                      <a:schemeClr val="bg1">
                        <a:lumMod val="95000"/>
                      </a:schemeClr>
                    </a:solidFill>
                  </p:grpSpPr>
                  <p:sp>
                    <p:nvSpPr>
                      <p:cNvPr id="81" name="Oval 8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2" name="Rounded Rectangle 8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3" name="Rounded Rectangle 8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7" name="Group 56"/>
                    <p:cNvGrpSpPr/>
                    <p:nvPr/>
                  </p:nvGrpSpPr>
                  <p:grpSpPr>
                    <a:xfrm>
                      <a:off x="2226015" y="4090328"/>
                      <a:ext cx="180000" cy="504000"/>
                      <a:chOff x="1066800" y="2199000"/>
                      <a:chExt cx="684000" cy="1897200"/>
                    </a:xfrm>
                    <a:solidFill>
                      <a:schemeClr val="bg1">
                        <a:lumMod val="95000"/>
                      </a:schemeClr>
                    </a:solidFill>
                  </p:grpSpPr>
                  <p:sp>
                    <p:nvSpPr>
                      <p:cNvPr id="78" name="Oval 7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9" name="Rounded Rectangle 7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0" name="Rounded Rectangle 7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8" name="Group 57"/>
                    <p:cNvGrpSpPr/>
                    <p:nvPr/>
                  </p:nvGrpSpPr>
                  <p:grpSpPr>
                    <a:xfrm>
                      <a:off x="2467110" y="4090328"/>
                      <a:ext cx="180000" cy="504000"/>
                      <a:chOff x="1066800" y="2199000"/>
                      <a:chExt cx="684000" cy="1897200"/>
                    </a:xfrm>
                    <a:solidFill>
                      <a:schemeClr val="bg1">
                        <a:lumMod val="95000"/>
                      </a:schemeClr>
                    </a:solidFill>
                  </p:grpSpPr>
                  <p:sp>
                    <p:nvSpPr>
                      <p:cNvPr id="75" name="Oval 74"/>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6" name="Rounded Rectangle 75"/>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7" name="Rounded Rectangle 76"/>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9" name="Group 58"/>
                    <p:cNvGrpSpPr/>
                    <p:nvPr/>
                  </p:nvGrpSpPr>
                  <p:grpSpPr>
                    <a:xfrm>
                      <a:off x="2949301" y="4090328"/>
                      <a:ext cx="180000" cy="504000"/>
                      <a:chOff x="1066800" y="2199000"/>
                      <a:chExt cx="684000" cy="1897200"/>
                    </a:xfrm>
                    <a:solidFill>
                      <a:schemeClr val="bg1">
                        <a:lumMod val="95000"/>
                      </a:schemeClr>
                    </a:solidFill>
                  </p:grpSpPr>
                  <p:sp>
                    <p:nvSpPr>
                      <p:cNvPr id="72" name="Oval 71"/>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3" name="Rounded Rectangle 72"/>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4" name="Rounded Rectangle 73"/>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60" name="Group 59"/>
                    <p:cNvGrpSpPr/>
                    <p:nvPr/>
                  </p:nvGrpSpPr>
                  <p:grpSpPr>
                    <a:xfrm>
                      <a:off x="2708206" y="4090328"/>
                      <a:ext cx="180000" cy="504000"/>
                      <a:chOff x="1066800" y="2199000"/>
                      <a:chExt cx="684000" cy="1897200"/>
                    </a:xfrm>
                    <a:solidFill>
                      <a:schemeClr val="bg1">
                        <a:lumMod val="95000"/>
                      </a:schemeClr>
                    </a:solidFill>
                  </p:grpSpPr>
                  <p:sp>
                    <p:nvSpPr>
                      <p:cNvPr id="69" name="Oval 6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0" name="Rounded Rectangle 6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1" name="Rounded Rectangle 7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61" name="Group 60"/>
                    <p:cNvGrpSpPr/>
                    <p:nvPr/>
                  </p:nvGrpSpPr>
                  <p:grpSpPr>
                    <a:xfrm>
                      <a:off x="3190396" y="4090328"/>
                      <a:ext cx="180000" cy="504000"/>
                      <a:chOff x="1066800" y="2199000"/>
                      <a:chExt cx="684000" cy="1897200"/>
                    </a:xfrm>
                    <a:solidFill>
                      <a:schemeClr val="bg1">
                        <a:lumMod val="95000"/>
                      </a:schemeClr>
                    </a:solidFill>
                  </p:grpSpPr>
                  <p:sp>
                    <p:nvSpPr>
                      <p:cNvPr id="66" name="Oval 6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7" name="Rounded Rectangle 6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8" name="Rounded Rectangle 6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62" name="Group 61"/>
                    <p:cNvGrpSpPr/>
                    <p:nvPr/>
                  </p:nvGrpSpPr>
                  <p:grpSpPr>
                    <a:xfrm>
                      <a:off x="3431494" y="4090328"/>
                      <a:ext cx="180000" cy="504000"/>
                      <a:chOff x="2832000" y="2514600"/>
                      <a:chExt cx="216000" cy="612000"/>
                    </a:xfrm>
                    <a:solidFill>
                      <a:schemeClr val="bg1">
                        <a:lumMod val="95000"/>
                      </a:schemeClr>
                    </a:solidFill>
                  </p:grpSpPr>
                  <p:sp>
                    <p:nvSpPr>
                      <p:cNvPr id="63" name="Oval 62"/>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4" name="Rounded Rectangle 63"/>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5" name="Rounded Rectangle 64"/>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grpSp>
                <p:nvGrpSpPr>
                  <p:cNvPr id="315" name="Group 314"/>
                  <p:cNvGrpSpPr/>
                  <p:nvPr/>
                </p:nvGrpSpPr>
                <p:grpSpPr>
                  <a:xfrm>
                    <a:off x="1261634" y="4692028"/>
                    <a:ext cx="2349860" cy="504000"/>
                    <a:chOff x="1261634" y="4692028"/>
                    <a:chExt cx="2349860" cy="504000"/>
                  </a:xfrm>
                </p:grpSpPr>
                <p:grpSp>
                  <p:nvGrpSpPr>
                    <p:cNvPr id="13" name="Group 12"/>
                    <p:cNvGrpSpPr/>
                    <p:nvPr/>
                  </p:nvGrpSpPr>
                  <p:grpSpPr>
                    <a:xfrm>
                      <a:off x="1261634" y="4692028"/>
                      <a:ext cx="180000" cy="504000"/>
                      <a:chOff x="1066800" y="2199000"/>
                      <a:chExt cx="684000" cy="1897200"/>
                    </a:xfrm>
                    <a:solidFill>
                      <a:schemeClr val="bg1">
                        <a:lumMod val="95000"/>
                      </a:schemeClr>
                    </a:solidFill>
                  </p:grpSpPr>
                  <p:sp>
                    <p:nvSpPr>
                      <p:cNvPr id="50" name="Oval 4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 name="Rounded Rectangle 5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2" name="Rounded Rectangle 5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4" name="Group 13"/>
                    <p:cNvGrpSpPr/>
                    <p:nvPr/>
                  </p:nvGrpSpPr>
                  <p:grpSpPr>
                    <a:xfrm>
                      <a:off x="1502729" y="4692028"/>
                      <a:ext cx="180000" cy="504000"/>
                      <a:chOff x="1066800" y="2199000"/>
                      <a:chExt cx="684000" cy="1897200"/>
                    </a:xfrm>
                    <a:solidFill>
                      <a:schemeClr val="bg1">
                        <a:lumMod val="95000"/>
                      </a:schemeClr>
                    </a:solidFill>
                  </p:grpSpPr>
                  <p:sp>
                    <p:nvSpPr>
                      <p:cNvPr id="47" name="Oval 4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8" name="Rounded Rectangle 4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 name="Rounded Rectangle 4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5" name="Group 14"/>
                    <p:cNvGrpSpPr/>
                    <p:nvPr/>
                  </p:nvGrpSpPr>
                  <p:grpSpPr>
                    <a:xfrm>
                      <a:off x="1743825" y="4692028"/>
                      <a:ext cx="180000" cy="504000"/>
                      <a:chOff x="1066800" y="2199000"/>
                      <a:chExt cx="684000" cy="1897200"/>
                    </a:xfrm>
                    <a:solidFill>
                      <a:schemeClr val="bg1">
                        <a:lumMod val="95000"/>
                      </a:schemeClr>
                    </a:solidFill>
                  </p:grpSpPr>
                  <p:sp>
                    <p:nvSpPr>
                      <p:cNvPr id="44" name="Oval 4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5" name="Rounded Rectangle 4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6" name="Rounded Rectangle 4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6" name="Group 15"/>
                    <p:cNvGrpSpPr/>
                    <p:nvPr/>
                  </p:nvGrpSpPr>
                  <p:grpSpPr>
                    <a:xfrm>
                      <a:off x="1984920" y="4692028"/>
                      <a:ext cx="180000" cy="504000"/>
                      <a:chOff x="1066800" y="2199000"/>
                      <a:chExt cx="684000" cy="1897200"/>
                    </a:xfrm>
                    <a:solidFill>
                      <a:schemeClr val="bg1">
                        <a:lumMod val="95000"/>
                      </a:schemeClr>
                    </a:solidFill>
                  </p:grpSpPr>
                  <p:sp>
                    <p:nvSpPr>
                      <p:cNvPr id="41" name="Oval 4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2" name="Rounded Rectangle 4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 name="Rounded Rectangle 4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7" name="Group 16"/>
                    <p:cNvGrpSpPr/>
                    <p:nvPr/>
                  </p:nvGrpSpPr>
                  <p:grpSpPr>
                    <a:xfrm>
                      <a:off x="2226015" y="4692028"/>
                      <a:ext cx="180000" cy="504000"/>
                      <a:chOff x="1066800" y="2199000"/>
                      <a:chExt cx="684000" cy="1897200"/>
                    </a:xfrm>
                    <a:solidFill>
                      <a:schemeClr val="bg1">
                        <a:lumMod val="95000"/>
                      </a:schemeClr>
                    </a:solidFill>
                  </p:grpSpPr>
                  <p:sp>
                    <p:nvSpPr>
                      <p:cNvPr id="38" name="Oval 3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9" name="Rounded Rectangle 3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 name="Rounded Rectangle 3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8" name="Group 17"/>
                    <p:cNvGrpSpPr/>
                    <p:nvPr/>
                  </p:nvGrpSpPr>
                  <p:grpSpPr>
                    <a:xfrm>
                      <a:off x="2467110" y="4692028"/>
                      <a:ext cx="180000" cy="504000"/>
                      <a:chOff x="1066800" y="2199000"/>
                      <a:chExt cx="684000" cy="1897200"/>
                    </a:xfrm>
                    <a:solidFill>
                      <a:schemeClr val="bg1">
                        <a:lumMod val="95000"/>
                      </a:schemeClr>
                    </a:solidFill>
                  </p:grpSpPr>
                  <p:sp>
                    <p:nvSpPr>
                      <p:cNvPr id="35" name="Oval 34"/>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 name="Rounded Rectangle 35"/>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Rounded Rectangle 36"/>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9" name="Group 18"/>
                    <p:cNvGrpSpPr/>
                    <p:nvPr/>
                  </p:nvGrpSpPr>
                  <p:grpSpPr>
                    <a:xfrm>
                      <a:off x="2949301" y="4692028"/>
                      <a:ext cx="180000" cy="504000"/>
                      <a:chOff x="1066800" y="2199000"/>
                      <a:chExt cx="684000" cy="1897200"/>
                    </a:xfrm>
                    <a:solidFill>
                      <a:schemeClr val="bg1">
                        <a:lumMod val="95000"/>
                      </a:schemeClr>
                    </a:solidFill>
                  </p:grpSpPr>
                  <p:sp>
                    <p:nvSpPr>
                      <p:cNvPr id="32" name="Oval 31"/>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Rounded Rectangle 32"/>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 name="Rounded Rectangle 33"/>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0" name="Group 19"/>
                    <p:cNvGrpSpPr/>
                    <p:nvPr/>
                  </p:nvGrpSpPr>
                  <p:grpSpPr>
                    <a:xfrm>
                      <a:off x="2708206" y="4692028"/>
                      <a:ext cx="180000" cy="504000"/>
                      <a:chOff x="1066800" y="2199000"/>
                      <a:chExt cx="684000" cy="1897200"/>
                    </a:xfrm>
                    <a:solidFill>
                      <a:schemeClr val="bg1">
                        <a:lumMod val="95000"/>
                      </a:schemeClr>
                    </a:solidFill>
                  </p:grpSpPr>
                  <p:sp>
                    <p:nvSpPr>
                      <p:cNvPr id="29" name="Oval 2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ounded Rectangle 2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ounded Rectangle 3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p:nvGrpSpPr>
                  <p:grpSpPr>
                    <a:xfrm>
                      <a:off x="3190396" y="4692028"/>
                      <a:ext cx="180000" cy="504000"/>
                      <a:chOff x="1066800" y="2199000"/>
                      <a:chExt cx="684000" cy="1897200"/>
                    </a:xfrm>
                    <a:solidFill>
                      <a:schemeClr val="bg1">
                        <a:lumMod val="95000"/>
                      </a:schemeClr>
                    </a:solidFill>
                  </p:grpSpPr>
                  <p:sp>
                    <p:nvSpPr>
                      <p:cNvPr id="26" name="Oval 2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Rounded Rectangle 2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ounded Rectangle 2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2" name="Group 21"/>
                    <p:cNvGrpSpPr/>
                    <p:nvPr/>
                  </p:nvGrpSpPr>
                  <p:grpSpPr>
                    <a:xfrm>
                      <a:off x="3431494" y="4692028"/>
                      <a:ext cx="180000" cy="504000"/>
                      <a:chOff x="2832000" y="2514600"/>
                      <a:chExt cx="216000" cy="612000"/>
                    </a:xfrm>
                    <a:solidFill>
                      <a:schemeClr val="bg1">
                        <a:lumMod val="95000"/>
                      </a:schemeClr>
                    </a:solidFill>
                  </p:grpSpPr>
                  <p:sp>
                    <p:nvSpPr>
                      <p:cNvPr id="23" name="Oval 22"/>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Rounded Rectangle 23"/>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Rounded Rectangle 24"/>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grpSp>
            <p:sp>
              <p:nvSpPr>
                <p:cNvPr id="606" name="Rectangle 605"/>
                <p:cNvSpPr/>
                <p:nvPr/>
              </p:nvSpPr>
              <p:spPr>
                <a:xfrm>
                  <a:off x="1814429" y="3233235"/>
                  <a:ext cx="1223412" cy="1323438"/>
                </a:xfrm>
                <a:prstGeom prst="rect">
                  <a:avLst/>
                </a:prstGeom>
                <a:noFill/>
              </p:spPr>
              <p:txBody>
                <a:bodyPr wrap="none" lIns="91440" tIns="45720" rIns="91440" bIns="45720">
                  <a:spAutoFit/>
                </a:bodyPr>
                <a:lstStyle/>
                <a:p>
                  <a:pPr algn="ctr"/>
                  <a:r>
                    <a:rPr lang="en-US" sz="8000" b="1" dirty="0">
                      <a:ln w="10541" cmpd="sng">
                        <a:solidFill>
                          <a:srgbClr val="6482C3"/>
                        </a:solidFill>
                        <a:prstDash val="solid"/>
                      </a:ln>
                      <a:solidFill>
                        <a:schemeClr val="tx2"/>
                      </a:solidFill>
                    </a:rPr>
                    <a:t>30</a:t>
                  </a:r>
                </a:p>
              </p:txBody>
            </p:sp>
          </p:grpSp>
          <p:sp>
            <p:nvSpPr>
              <p:cNvPr id="576" name="Rectangle 575"/>
              <p:cNvSpPr/>
              <p:nvPr/>
            </p:nvSpPr>
            <p:spPr>
              <a:xfrm>
                <a:off x="1074125" y="4471759"/>
                <a:ext cx="255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5A5A5A"/>
                    </a:solidFill>
                  </a:rPr>
                  <a:t>High CV risk  </a:t>
                </a:r>
              </a:p>
              <a:p>
                <a:pPr algn="ctr"/>
                <a:r>
                  <a:rPr lang="en-US" sz="1200" dirty="0">
                    <a:solidFill>
                      <a:srgbClr val="5A5A5A"/>
                    </a:solidFill>
                  </a:rPr>
                  <a:t>5% diabetes, 26% hypertension</a:t>
                </a:r>
                <a:endParaRPr lang="en-US" sz="1600" b="1" dirty="0">
                  <a:solidFill>
                    <a:srgbClr val="5A5A5A"/>
                  </a:solidFill>
                </a:endParaRPr>
              </a:p>
            </p:txBody>
          </p:sp>
        </p:grpSp>
      </p:grpSp>
      <p:sp>
        <p:nvSpPr>
          <p:cNvPr id="582" name="Rectangle 581"/>
          <p:cNvSpPr/>
          <p:nvPr/>
        </p:nvSpPr>
        <p:spPr>
          <a:xfrm>
            <a:off x="2327578" y="5766863"/>
            <a:ext cx="2292101"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lumMod val="65000"/>
                    <a:lumOff val="35000"/>
                  </a:prstClr>
                </a:solidFill>
              </a:rPr>
              <a:t>1994 </a:t>
            </a:r>
          </a:p>
        </p:txBody>
      </p:sp>
      <p:sp>
        <p:nvSpPr>
          <p:cNvPr id="585" name="Rectangle 584"/>
          <p:cNvSpPr/>
          <p:nvPr/>
        </p:nvSpPr>
        <p:spPr>
          <a:xfrm>
            <a:off x="5352096" y="5766863"/>
            <a:ext cx="1396997"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lumMod val="65000"/>
                    <a:lumOff val="35000"/>
                  </a:prstClr>
                </a:solidFill>
              </a:rPr>
              <a:t>2000</a:t>
            </a:r>
          </a:p>
        </p:txBody>
      </p:sp>
      <p:sp>
        <p:nvSpPr>
          <p:cNvPr id="612" name="Rectangle 611"/>
          <p:cNvSpPr/>
          <p:nvPr/>
        </p:nvSpPr>
        <p:spPr>
          <a:xfrm>
            <a:off x="7726257" y="5766863"/>
            <a:ext cx="214156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lumMod val="65000"/>
                    <a:lumOff val="35000"/>
                  </a:prstClr>
                </a:solidFill>
              </a:rPr>
              <a:t>2015  </a:t>
            </a:r>
          </a:p>
        </p:txBody>
      </p:sp>
      <p:sp>
        <p:nvSpPr>
          <p:cNvPr id="616" name="Right Arrow 615"/>
          <p:cNvSpPr/>
          <p:nvPr/>
        </p:nvSpPr>
        <p:spPr>
          <a:xfrm>
            <a:off x="4195244" y="5129267"/>
            <a:ext cx="6160277" cy="432048"/>
          </a:xfrm>
          <a:prstGeom prst="rightArrow">
            <a:avLst>
              <a:gd name="adj1" fmla="val 71989"/>
              <a:gd name="adj2" fmla="val 50000"/>
            </a:avLst>
          </a:prstGeom>
          <a:gradFill flip="none" rotWithShape="1">
            <a:gsLst>
              <a:gs pos="0">
                <a:schemeClr val="bg1"/>
              </a:gs>
              <a:gs pos="63000">
                <a:srgbClr val="F8A3A8"/>
              </a:gs>
              <a:gs pos="33000">
                <a:schemeClr val="accent1">
                  <a:lumMod val="20000"/>
                  <a:lumOff val="8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20" name="Rectangle 619"/>
          <p:cNvSpPr/>
          <p:nvPr/>
        </p:nvSpPr>
        <p:spPr>
          <a:xfrm>
            <a:off x="2575571" y="5129267"/>
            <a:ext cx="2034752" cy="508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000"/>
              </a:spcBef>
            </a:pPr>
            <a:r>
              <a:rPr lang="en-US" sz="1600" b="1" dirty="0">
                <a:solidFill>
                  <a:srgbClr val="5A5A5A"/>
                </a:solidFill>
              </a:rPr>
              <a:t>Pre-statin era</a:t>
            </a:r>
          </a:p>
        </p:txBody>
      </p:sp>
      <p:grpSp>
        <p:nvGrpSpPr>
          <p:cNvPr id="181" name="Group 180"/>
          <p:cNvGrpSpPr/>
          <p:nvPr/>
        </p:nvGrpSpPr>
        <p:grpSpPr>
          <a:xfrm>
            <a:off x="4812534" y="1205222"/>
            <a:ext cx="2604743" cy="3514391"/>
            <a:chOff x="3672582" y="1521176"/>
            <a:chExt cx="2604742" cy="3514391"/>
          </a:xfrm>
        </p:grpSpPr>
        <p:cxnSp>
          <p:nvCxnSpPr>
            <p:cNvPr id="629" name="Straight Connector 628"/>
            <p:cNvCxnSpPr/>
            <p:nvPr/>
          </p:nvCxnSpPr>
          <p:spPr>
            <a:xfrm>
              <a:off x="3672582" y="1521176"/>
              <a:ext cx="0" cy="34920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132" name="Group 131"/>
            <p:cNvGrpSpPr/>
            <p:nvPr/>
          </p:nvGrpSpPr>
          <p:grpSpPr>
            <a:xfrm>
              <a:off x="3721324" y="1521176"/>
              <a:ext cx="2556000" cy="3514391"/>
              <a:chOff x="3721324" y="1521176"/>
              <a:chExt cx="2556000" cy="3514391"/>
            </a:xfrm>
          </p:grpSpPr>
          <p:grpSp>
            <p:nvGrpSpPr>
              <p:cNvPr id="12" name="Group 11"/>
              <p:cNvGrpSpPr/>
              <p:nvPr/>
            </p:nvGrpSpPr>
            <p:grpSpPr>
              <a:xfrm>
                <a:off x="3721324" y="1700808"/>
                <a:ext cx="2556000" cy="3334759"/>
                <a:chOff x="3721324" y="1700808"/>
                <a:chExt cx="2556000" cy="3334759"/>
              </a:xfrm>
            </p:grpSpPr>
            <p:grpSp>
              <p:nvGrpSpPr>
                <p:cNvPr id="611" name="Group 610"/>
                <p:cNvGrpSpPr/>
                <p:nvPr/>
              </p:nvGrpSpPr>
              <p:grpSpPr>
                <a:xfrm>
                  <a:off x="3815916" y="1700808"/>
                  <a:ext cx="2349860" cy="3279140"/>
                  <a:chOff x="6529167" y="1916888"/>
                  <a:chExt cx="2349860" cy="3279140"/>
                </a:xfrm>
              </p:grpSpPr>
              <p:grpSp>
                <p:nvGrpSpPr>
                  <p:cNvPr id="604" name="Group 603"/>
                  <p:cNvGrpSpPr/>
                  <p:nvPr/>
                </p:nvGrpSpPr>
                <p:grpSpPr>
                  <a:xfrm>
                    <a:off x="6529167" y="1916888"/>
                    <a:ext cx="2349860" cy="3279140"/>
                    <a:chOff x="6529167" y="1916888"/>
                    <a:chExt cx="2349860" cy="3279140"/>
                  </a:xfrm>
                </p:grpSpPr>
                <p:grpSp>
                  <p:nvGrpSpPr>
                    <p:cNvPr id="602" name="Group 601"/>
                    <p:cNvGrpSpPr/>
                    <p:nvPr/>
                  </p:nvGrpSpPr>
                  <p:grpSpPr>
                    <a:xfrm>
                      <a:off x="6529167" y="2492952"/>
                      <a:ext cx="2349860" cy="504000"/>
                      <a:chOff x="6529167" y="2492952"/>
                      <a:chExt cx="2349860" cy="504000"/>
                    </a:xfrm>
                  </p:grpSpPr>
                  <p:grpSp>
                    <p:nvGrpSpPr>
                      <p:cNvPr id="495" name="Group 494"/>
                      <p:cNvGrpSpPr/>
                      <p:nvPr/>
                    </p:nvGrpSpPr>
                    <p:grpSpPr>
                      <a:xfrm>
                        <a:off x="6529167" y="2492952"/>
                        <a:ext cx="180000" cy="504000"/>
                        <a:chOff x="1066800" y="2199000"/>
                        <a:chExt cx="684000" cy="1897200"/>
                      </a:xfrm>
                      <a:solidFill>
                        <a:schemeClr val="bg1">
                          <a:lumMod val="95000"/>
                        </a:schemeClr>
                      </a:solidFill>
                    </p:grpSpPr>
                    <p:sp>
                      <p:nvSpPr>
                        <p:cNvPr id="532" name="Oval 531"/>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3" name="Rounded Rectangle 532"/>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4" name="Rounded Rectangle 533"/>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96" name="Group 495"/>
                      <p:cNvGrpSpPr/>
                      <p:nvPr/>
                    </p:nvGrpSpPr>
                    <p:grpSpPr>
                      <a:xfrm>
                        <a:off x="6770262" y="2492952"/>
                        <a:ext cx="180000" cy="504000"/>
                        <a:chOff x="1066800" y="2199000"/>
                        <a:chExt cx="684000" cy="1897200"/>
                      </a:xfrm>
                      <a:solidFill>
                        <a:schemeClr val="bg1">
                          <a:lumMod val="95000"/>
                        </a:schemeClr>
                      </a:solidFill>
                    </p:grpSpPr>
                    <p:sp>
                      <p:nvSpPr>
                        <p:cNvPr id="529" name="Oval 52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0" name="Rounded Rectangle 52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1" name="Rounded Rectangle 53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97" name="Group 496"/>
                      <p:cNvGrpSpPr/>
                      <p:nvPr/>
                    </p:nvGrpSpPr>
                    <p:grpSpPr>
                      <a:xfrm>
                        <a:off x="7011358" y="2492952"/>
                        <a:ext cx="180000" cy="504000"/>
                        <a:chOff x="1066800" y="2199000"/>
                        <a:chExt cx="684000" cy="1897200"/>
                      </a:xfrm>
                      <a:solidFill>
                        <a:schemeClr val="bg1">
                          <a:lumMod val="95000"/>
                        </a:schemeClr>
                      </a:solidFill>
                    </p:grpSpPr>
                    <p:sp>
                      <p:nvSpPr>
                        <p:cNvPr id="526" name="Oval 52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27" name="Rounded Rectangle 52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28" name="Rounded Rectangle 52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98" name="Group 497"/>
                      <p:cNvGrpSpPr/>
                      <p:nvPr/>
                    </p:nvGrpSpPr>
                    <p:grpSpPr>
                      <a:xfrm>
                        <a:off x="7252453" y="2492952"/>
                        <a:ext cx="180000" cy="504000"/>
                        <a:chOff x="1066800" y="2199000"/>
                        <a:chExt cx="684000" cy="1897200"/>
                      </a:xfrm>
                      <a:solidFill>
                        <a:schemeClr val="bg1">
                          <a:lumMod val="95000"/>
                        </a:schemeClr>
                      </a:solidFill>
                    </p:grpSpPr>
                    <p:sp>
                      <p:nvSpPr>
                        <p:cNvPr id="523" name="Oval 522"/>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24" name="Rounded Rectangle 523"/>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25" name="Rounded Rectangle 524"/>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99" name="Group 498"/>
                      <p:cNvGrpSpPr/>
                      <p:nvPr/>
                    </p:nvGrpSpPr>
                    <p:grpSpPr>
                      <a:xfrm>
                        <a:off x="7493548" y="2492952"/>
                        <a:ext cx="180000" cy="504000"/>
                        <a:chOff x="1066800" y="2199000"/>
                        <a:chExt cx="684000" cy="1897200"/>
                      </a:xfrm>
                      <a:solidFill>
                        <a:schemeClr val="bg1">
                          <a:lumMod val="95000"/>
                        </a:schemeClr>
                      </a:solidFill>
                    </p:grpSpPr>
                    <p:sp>
                      <p:nvSpPr>
                        <p:cNvPr id="520" name="Oval 51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21" name="Rounded Rectangle 52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22" name="Rounded Rectangle 52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00" name="Group 499"/>
                      <p:cNvGrpSpPr/>
                      <p:nvPr/>
                    </p:nvGrpSpPr>
                    <p:grpSpPr>
                      <a:xfrm>
                        <a:off x="7734643" y="2492952"/>
                        <a:ext cx="180000" cy="504000"/>
                        <a:chOff x="1066800" y="2199000"/>
                        <a:chExt cx="684000" cy="1897200"/>
                      </a:xfrm>
                      <a:solidFill>
                        <a:schemeClr val="bg1">
                          <a:lumMod val="95000"/>
                        </a:schemeClr>
                      </a:solidFill>
                    </p:grpSpPr>
                    <p:sp>
                      <p:nvSpPr>
                        <p:cNvPr id="517" name="Oval 51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8" name="Rounded Rectangle 51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9" name="Rounded Rectangle 51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01" name="Group 500"/>
                      <p:cNvGrpSpPr/>
                      <p:nvPr/>
                    </p:nvGrpSpPr>
                    <p:grpSpPr>
                      <a:xfrm>
                        <a:off x="8216834" y="2492952"/>
                        <a:ext cx="180000" cy="504000"/>
                        <a:chOff x="1066800" y="2199000"/>
                        <a:chExt cx="684000" cy="1897200"/>
                      </a:xfrm>
                      <a:solidFill>
                        <a:schemeClr val="bg1">
                          <a:lumMod val="95000"/>
                        </a:schemeClr>
                      </a:solidFill>
                    </p:grpSpPr>
                    <p:sp>
                      <p:nvSpPr>
                        <p:cNvPr id="514" name="Oval 51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5" name="Rounded Rectangle 51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6" name="Rounded Rectangle 51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02" name="Group 501"/>
                      <p:cNvGrpSpPr/>
                      <p:nvPr/>
                    </p:nvGrpSpPr>
                    <p:grpSpPr>
                      <a:xfrm>
                        <a:off x="7975739" y="2492952"/>
                        <a:ext cx="180000" cy="504000"/>
                        <a:chOff x="1066800" y="2199000"/>
                        <a:chExt cx="684000" cy="1897200"/>
                      </a:xfrm>
                      <a:solidFill>
                        <a:schemeClr val="bg1">
                          <a:lumMod val="95000"/>
                        </a:schemeClr>
                      </a:solidFill>
                    </p:grpSpPr>
                    <p:sp>
                      <p:nvSpPr>
                        <p:cNvPr id="511" name="Oval 51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2" name="Rounded Rectangle 51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3" name="Rounded Rectangle 51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03" name="Group 502"/>
                      <p:cNvGrpSpPr/>
                      <p:nvPr/>
                    </p:nvGrpSpPr>
                    <p:grpSpPr>
                      <a:xfrm>
                        <a:off x="8457929" y="2492952"/>
                        <a:ext cx="180000" cy="504000"/>
                        <a:chOff x="1066800" y="2199000"/>
                        <a:chExt cx="684000" cy="1897200"/>
                      </a:xfrm>
                      <a:solidFill>
                        <a:schemeClr val="bg1">
                          <a:lumMod val="95000"/>
                        </a:schemeClr>
                      </a:solidFill>
                    </p:grpSpPr>
                    <p:sp>
                      <p:nvSpPr>
                        <p:cNvPr id="508" name="Oval 50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09" name="Rounded Rectangle 50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0" name="Rounded Rectangle 50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04" name="Group 503"/>
                      <p:cNvGrpSpPr/>
                      <p:nvPr/>
                    </p:nvGrpSpPr>
                    <p:grpSpPr>
                      <a:xfrm>
                        <a:off x="8699027" y="2492952"/>
                        <a:ext cx="180000" cy="504000"/>
                        <a:chOff x="2832000" y="2514600"/>
                        <a:chExt cx="216000" cy="612000"/>
                      </a:xfrm>
                      <a:solidFill>
                        <a:schemeClr val="bg1">
                          <a:lumMod val="95000"/>
                        </a:schemeClr>
                      </a:solidFill>
                    </p:grpSpPr>
                    <p:sp>
                      <p:nvSpPr>
                        <p:cNvPr id="505" name="Oval 504"/>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06" name="Rounded Rectangle 505"/>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07" name="Rounded Rectangle 506"/>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grpSp>
                  <p:nvGrpSpPr>
                    <p:cNvPr id="130" name="Group 129"/>
                    <p:cNvGrpSpPr/>
                    <p:nvPr/>
                  </p:nvGrpSpPr>
                  <p:grpSpPr>
                    <a:xfrm>
                      <a:off x="6529167" y="3042721"/>
                      <a:ext cx="2349860" cy="504000"/>
                      <a:chOff x="6529167" y="2944390"/>
                      <a:chExt cx="2349860" cy="504000"/>
                    </a:xfrm>
                  </p:grpSpPr>
                  <p:grpSp>
                    <p:nvGrpSpPr>
                      <p:cNvPr id="455" name="Group 454"/>
                      <p:cNvGrpSpPr/>
                      <p:nvPr/>
                    </p:nvGrpSpPr>
                    <p:grpSpPr>
                      <a:xfrm>
                        <a:off x="6529167" y="2944390"/>
                        <a:ext cx="180000" cy="504000"/>
                        <a:chOff x="1066800" y="2199000"/>
                        <a:chExt cx="684000" cy="1897200"/>
                      </a:xfrm>
                      <a:solidFill>
                        <a:schemeClr val="bg1">
                          <a:lumMod val="95000"/>
                        </a:schemeClr>
                      </a:solidFill>
                    </p:grpSpPr>
                    <p:sp>
                      <p:nvSpPr>
                        <p:cNvPr id="492" name="Oval 491"/>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3" name="Rounded Rectangle 492"/>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4" name="Rounded Rectangle 493"/>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56" name="Group 455"/>
                      <p:cNvGrpSpPr/>
                      <p:nvPr/>
                    </p:nvGrpSpPr>
                    <p:grpSpPr>
                      <a:xfrm>
                        <a:off x="6770262" y="2944390"/>
                        <a:ext cx="180000" cy="504000"/>
                        <a:chOff x="1066800" y="2199000"/>
                        <a:chExt cx="684000" cy="1897200"/>
                      </a:xfrm>
                      <a:solidFill>
                        <a:schemeClr val="bg1">
                          <a:lumMod val="95000"/>
                        </a:schemeClr>
                      </a:solidFill>
                    </p:grpSpPr>
                    <p:sp>
                      <p:nvSpPr>
                        <p:cNvPr id="489" name="Oval 48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0" name="Rounded Rectangle 48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1" name="Rounded Rectangle 49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57" name="Group 456"/>
                      <p:cNvGrpSpPr/>
                      <p:nvPr/>
                    </p:nvGrpSpPr>
                    <p:grpSpPr>
                      <a:xfrm>
                        <a:off x="7011358" y="2944390"/>
                        <a:ext cx="180000" cy="504000"/>
                        <a:chOff x="1066800" y="2199000"/>
                        <a:chExt cx="684000" cy="1897200"/>
                      </a:xfrm>
                      <a:solidFill>
                        <a:schemeClr val="bg1">
                          <a:lumMod val="95000"/>
                        </a:schemeClr>
                      </a:solidFill>
                    </p:grpSpPr>
                    <p:sp>
                      <p:nvSpPr>
                        <p:cNvPr id="486" name="Oval 48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87" name="Rounded Rectangle 48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88" name="Rounded Rectangle 48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58" name="Group 457"/>
                      <p:cNvGrpSpPr/>
                      <p:nvPr/>
                    </p:nvGrpSpPr>
                    <p:grpSpPr>
                      <a:xfrm>
                        <a:off x="7252453" y="2944390"/>
                        <a:ext cx="180000" cy="504000"/>
                        <a:chOff x="1066800" y="2199000"/>
                        <a:chExt cx="684000" cy="1897200"/>
                      </a:xfrm>
                      <a:solidFill>
                        <a:schemeClr val="bg1">
                          <a:lumMod val="95000"/>
                        </a:schemeClr>
                      </a:solidFill>
                    </p:grpSpPr>
                    <p:sp>
                      <p:nvSpPr>
                        <p:cNvPr id="483" name="Oval 482"/>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84" name="Rounded Rectangle 483"/>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85" name="Rounded Rectangle 484"/>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59" name="Group 458"/>
                      <p:cNvGrpSpPr/>
                      <p:nvPr/>
                    </p:nvGrpSpPr>
                    <p:grpSpPr>
                      <a:xfrm>
                        <a:off x="7493548" y="2944390"/>
                        <a:ext cx="180000" cy="504000"/>
                        <a:chOff x="1066800" y="2199000"/>
                        <a:chExt cx="684000" cy="1897200"/>
                      </a:xfrm>
                      <a:solidFill>
                        <a:schemeClr val="bg1">
                          <a:lumMod val="95000"/>
                        </a:schemeClr>
                      </a:solidFill>
                    </p:grpSpPr>
                    <p:sp>
                      <p:nvSpPr>
                        <p:cNvPr id="480" name="Oval 47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81" name="Rounded Rectangle 48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82" name="Rounded Rectangle 48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60" name="Group 459"/>
                      <p:cNvGrpSpPr/>
                      <p:nvPr/>
                    </p:nvGrpSpPr>
                    <p:grpSpPr>
                      <a:xfrm>
                        <a:off x="7734643" y="2944390"/>
                        <a:ext cx="180000" cy="504000"/>
                        <a:chOff x="1066800" y="2199000"/>
                        <a:chExt cx="684000" cy="1897200"/>
                      </a:xfrm>
                      <a:solidFill>
                        <a:schemeClr val="bg1">
                          <a:lumMod val="95000"/>
                        </a:schemeClr>
                      </a:solidFill>
                    </p:grpSpPr>
                    <p:sp>
                      <p:nvSpPr>
                        <p:cNvPr id="477" name="Oval 47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8" name="Rounded Rectangle 47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9" name="Rounded Rectangle 47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61" name="Group 460"/>
                      <p:cNvGrpSpPr/>
                      <p:nvPr/>
                    </p:nvGrpSpPr>
                    <p:grpSpPr>
                      <a:xfrm>
                        <a:off x="8216834" y="2944390"/>
                        <a:ext cx="180000" cy="504000"/>
                        <a:chOff x="1066800" y="2199000"/>
                        <a:chExt cx="684000" cy="1897200"/>
                      </a:xfrm>
                      <a:solidFill>
                        <a:schemeClr val="bg1">
                          <a:lumMod val="95000"/>
                        </a:schemeClr>
                      </a:solidFill>
                    </p:grpSpPr>
                    <p:sp>
                      <p:nvSpPr>
                        <p:cNvPr id="474" name="Oval 47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5" name="Rounded Rectangle 47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6" name="Rounded Rectangle 47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62" name="Group 461"/>
                      <p:cNvGrpSpPr/>
                      <p:nvPr/>
                    </p:nvGrpSpPr>
                    <p:grpSpPr>
                      <a:xfrm>
                        <a:off x="7975739" y="2944390"/>
                        <a:ext cx="180000" cy="504000"/>
                        <a:chOff x="1066800" y="2199000"/>
                        <a:chExt cx="684000" cy="1897200"/>
                      </a:xfrm>
                      <a:solidFill>
                        <a:schemeClr val="bg1">
                          <a:lumMod val="95000"/>
                        </a:schemeClr>
                      </a:solidFill>
                    </p:grpSpPr>
                    <p:sp>
                      <p:nvSpPr>
                        <p:cNvPr id="471" name="Oval 47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2" name="Rounded Rectangle 47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3" name="Rounded Rectangle 47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63" name="Group 462"/>
                      <p:cNvGrpSpPr/>
                      <p:nvPr/>
                    </p:nvGrpSpPr>
                    <p:grpSpPr>
                      <a:xfrm>
                        <a:off x="8457929" y="2944390"/>
                        <a:ext cx="180000" cy="504000"/>
                        <a:chOff x="1066800" y="2199000"/>
                        <a:chExt cx="684000" cy="1897200"/>
                      </a:xfrm>
                      <a:solidFill>
                        <a:schemeClr val="bg1">
                          <a:lumMod val="95000"/>
                        </a:schemeClr>
                      </a:solidFill>
                    </p:grpSpPr>
                    <p:sp>
                      <p:nvSpPr>
                        <p:cNvPr id="468" name="Oval 46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69" name="Rounded Rectangle 46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0" name="Rounded Rectangle 46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64" name="Group 463"/>
                      <p:cNvGrpSpPr/>
                      <p:nvPr/>
                    </p:nvGrpSpPr>
                    <p:grpSpPr>
                      <a:xfrm>
                        <a:off x="8699027" y="2944390"/>
                        <a:ext cx="180000" cy="504000"/>
                        <a:chOff x="2832000" y="2514600"/>
                        <a:chExt cx="216000" cy="612000"/>
                      </a:xfrm>
                      <a:solidFill>
                        <a:schemeClr val="bg1">
                          <a:lumMod val="95000"/>
                        </a:schemeClr>
                      </a:solidFill>
                    </p:grpSpPr>
                    <p:sp>
                      <p:nvSpPr>
                        <p:cNvPr id="465" name="Oval 464"/>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66" name="Rounded Rectangle 465"/>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67" name="Rounded Rectangle 466"/>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grpSp>
                  <p:nvGrpSpPr>
                    <p:cNvPr id="93" name="Group 92"/>
                    <p:cNvGrpSpPr/>
                    <p:nvPr/>
                  </p:nvGrpSpPr>
                  <p:grpSpPr>
                    <a:xfrm>
                      <a:off x="6529167" y="3592490"/>
                      <a:ext cx="2349860" cy="504000"/>
                      <a:chOff x="6529167" y="3526936"/>
                      <a:chExt cx="2349860" cy="504000"/>
                    </a:xfrm>
                  </p:grpSpPr>
                  <p:grpSp>
                    <p:nvGrpSpPr>
                      <p:cNvPr id="415" name="Group 414"/>
                      <p:cNvGrpSpPr/>
                      <p:nvPr/>
                    </p:nvGrpSpPr>
                    <p:grpSpPr>
                      <a:xfrm>
                        <a:off x="6529167" y="3526936"/>
                        <a:ext cx="180000" cy="504000"/>
                        <a:chOff x="1066800" y="2199000"/>
                        <a:chExt cx="684000" cy="1897200"/>
                      </a:xfrm>
                      <a:solidFill>
                        <a:schemeClr val="bg1">
                          <a:lumMod val="95000"/>
                        </a:schemeClr>
                      </a:solidFill>
                    </p:grpSpPr>
                    <p:sp>
                      <p:nvSpPr>
                        <p:cNvPr id="452" name="Oval 451"/>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53" name="Rounded Rectangle 452"/>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54" name="Rounded Rectangle 453"/>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16" name="Group 415"/>
                      <p:cNvGrpSpPr/>
                      <p:nvPr/>
                    </p:nvGrpSpPr>
                    <p:grpSpPr>
                      <a:xfrm>
                        <a:off x="6770262" y="3526936"/>
                        <a:ext cx="180000" cy="504000"/>
                        <a:chOff x="1066800" y="2199000"/>
                        <a:chExt cx="684000" cy="1897200"/>
                      </a:xfrm>
                      <a:solidFill>
                        <a:schemeClr val="bg1">
                          <a:lumMod val="95000"/>
                        </a:schemeClr>
                      </a:solidFill>
                    </p:grpSpPr>
                    <p:sp>
                      <p:nvSpPr>
                        <p:cNvPr id="449" name="Oval 44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50" name="Rounded Rectangle 44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51" name="Rounded Rectangle 45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17" name="Group 416"/>
                      <p:cNvGrpSpPr/>
                      <p:nvPr/>
                    </p:nvGrpSpPr>
                    <p:grpSpPr>
                      <a:xfrm>
                        <a:off x="7011358" y="3526936"/>
                        <a:ext cx="180000" cy="504000"/>
                        <a:chOff x="1066800" y="2199000"/>
                        <a:chExt cx="684000" cy="1897200"/>
                      </a:xfrm>
                      <a:solidFill>
                        <a:schemeClr val="bg1">
                          <a:lumMod val="95000"/>
                        </a:schemeClr>
                      </a:solidFill>
                    </p:grpSpPr>
                    <p:sp>
                      <p:nvSpPr>
                        <p:cNvPr id="446" name="Oval 44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47" name="Rounded Rectangle 44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48" name="Rounded Rectangle 44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18" name="Group 417"/>
                      <p:cNvGrpSpPr/>
                      <p:nvPr/>
                    </p:nvGrpSpPr>
                    <p:grpSpPr>
                      <a:xfrm>
                        <a:off x="7252453" y="3526936"/>
                        <a:ext cx="180000" cy="504000"/>
                        <a:chOff x="1066800" y="2199000"/>
                        <a:chExt cx="684000" cy="1897200"/>
                      </a:xfrm>
                      <a:solidFill>
                        <a:schemeClr val="bg1">
                          <a:lumMod val="95000"/>
                        </a:schemeClr>
                      </a:solidFill>
                    </p:grpSpPr>
                    <p:sp>
                      <p:nvSpPr>
                        <p:cNvPr id="443" name="Oval 442"/>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44" name="Rounded Rectangle 443"/>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45" name="Rounded Rectangle 444"/>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19" name="Group 418"/>
                      <p:cNvGrpSpPr/>
                      <p:nvPr/>
                    </p:nvGrpSpPr>
                    <p:grpSpPr>
                      <a:xfrm>
                        <a:off x="7493548" y="3526936"/>
                        <a:ext cx="180000" cy="504000"/>
                        <a:chOff x="1066800" y="2199000"/>
                        <a:chExt cx="684000" cy="1897200"/>
                      </a:xfrm>
                      <a:solidFill>
                        <a:schemeClr val="bg1">
                          <a:lumMod val="95000"/>
                        </a:schemeClr>
                      </a:solidFill>
                    </p:grpSpPr>
                    <p:sp>
                      <p:nvSpPr>
                        <p:cNvPr id="440" name="Oval 43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41" name="Rounded Rectangle 44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42" name="Rounded Rectangle 44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20" name="Group 419"/>
                      <p:cNvGrpSpPr/>
                      <p:nvPr/>
                    </p:nvGrpSpPr>
                    <p:grpSpPr>
                      <a:xfrm>
                        <a:off x="7734643" y="3526936"/>
                        <a:ext cx="180000" cy="504000"/>
                        <a:chOff x="1066800" y="2199000"/>
                        <a:chExt cx="684000" cy="1897200"/>
                      </a:xfrm>
                      <a:solidFill>
                        <a:schemeClr val="bg1">
                          <a:lumMod val="95000"/>
                        </a:schemeClr>
                      </a:solidFill>
                    </p:grpSpPr>
                    <p:sp>
                      <p:nvSpPr>
                        <p:cNvPr id="437" name="Oval 43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8" name="Rounded Rectangle 43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9" name="Rounded Rectangle 43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21" name="Group 420"/>
                      <p:cNvGrpSpPr/>
                      <p:nvPr/>
                    </p:nvGrpSpPr>
                    <p:grpSpPr>
                      <a:xfrm>
                        <a:off x="8216834" y="3526936"/>
                        <a:ext cx="180000" cy="504000"/>
                        <a:chOff x="1066800" y="2199000"/>
                        <a:chExt cx="684000" cy="1897200"/>
                      </a:xfrm>
                      <a:solidFill>
                        <a:schemeClr val="bg1">
                          <a:lumMod val="95000"/>
                        </a:schemeClr>
                      </a:solidFill>
                    </p:grpSpPr>
                    <p:sp>
                      <p:nvSpPr>
                        <p:cNvPr id="434" name="Oval 43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5" name="Rounded Rectangle 43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6" name="Rounded Rectangle 43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22" name="Group 421"/>
                      <p:cNvGrpSpPr/>
                      <p:nvPr/>
                    </p:nvGrpSpPr>
                    <p:grpSpPr>
                      <a:xfrm>
                        <a:off x="7975739" y="3526936"/>
                        <a:ext cx="180000" cy="504000"/>
                        <a:chOff x="1066800" y="2199000"/>
                        <a:chExt cx="684000" cy="1897200"/>
                      </a:xfrm>
                      <a:solidFill>
                        <a:schemeClr val="bg1">
                          <a:lumMod val="95000"/>
                        </a:schemeClr>
                      </a:solidFill>
                    </p:grpSpPr>
                    <p:sp>
                      <p:nvSpPr>
                        <p:cNvPr id="431" name="Oval 43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2" name="Rounded Rectangle 43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3" name="Rounded Rectangle 43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23" name="Group 422"/>
                      <p:cNvGrpSpPr/>
                      <p:nvPr/>
                    </p:nvGrpSpPr>
                    <p:grpSpPr>
                      <a:xfrm>
                        <a:off x="8457929" y="3526936"/>
                        <a:ext cx="180000" cy="504000"/>
                        <a:chOff x="1066800" y="2199000"/>
                        <a:chExt cx="684000" cy="1897200"/>
                      </a:xfrm>
                      <a:solidFill>
                        <a:schemeClr val="bg1">
                          <a:lumMod val="95000"/>
                        </a:schemeClr>
                      </a:solidFill>
                    </p:grpSpPr>
                    <p:sp>
                      <p:nvSpPr>
                        <p:cNvPr id="428" name="Oval 42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29" name="Rounded Rectangle 42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0" name="Rounded Rectangle 42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24" name="Group 423"/>
                      <p:cNvGrpSpPr/>
                      <p:nvPr/>
                    </p:nvGrpSpPr>
                    <p:grpSpPr>
                      <a:xfrm>
                        <a:off x="8699027" y="3526936"/>
                        <a:ext cx="180000" cy="504000"/>
                        <a:chOff x="2832000" y="2514600"/>
                        <a:chExt cx="216000" cy="612000"/>
                      </a:xfrm>
                      <a:solidFill>
                        <a:schemeClr val="bg1">
                          <a:lumMod val="95000"/>
                        </a:schemeClr>
                      </a:solidFill>
                    </p:grpSpPr>
                    <p:sp>
                      <p:nvSpPr>
                        <p:cNvPr id="425" name="Oval 424"/>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26" name="Rounded Rectangle 425"/>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27" name="Rounded Rectangle 426"/>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grpSp>
                  <p:nvGrpSpPr>
                    <p:cNvPr id="10" name="Group 9"/>
                    <p:cNvGrpSpPr/>
                    <p:nvPr/>
                  </p:nvGrpSpPr>
                  <p:grpSpPr>
                    <a:xfrm>
                      <a:off x="6529167" y="4142259"/>
                      <a:ext cx="2349860" cy="504000"/>
                      <a:chOff x="6529167" y="4109482"/>
                      <a:chExt cx="2349860" cy="504000"/>
                    </a:xfrm>
                  </p:grpSpPr>
                  <p:grpSp>
                    <p:nvGrpSpPr>
                      <p:cNvPr id="375" name="Group 374"/>
                      <p:cNvGrpSpPr/>
                      <p:nvPr/>
                    </p:nvGrpSpPr>
                    <p:grpSpPr>
                      <a:xfrm>
                        <a:off x="6529167" y="4109482"/>
                        <a:ext cx="180000" cy="504000"/>
                        <a:chOff x="1066800" y="2199000"/>
                        <a:chExt cx="684000" cy="1897200"/>
                      </a:xfrm>
                      <a:solidFill>
                        <a:schemeClr val="bg1">
                          <a:lumMod val="95000"/>
                        </a:schemeClr>
                      </a:solidFill>
                    </p:grpSpPr>
                    <p:sp>
                      <p:nvSpPr>
                        <p:cNvPr id="412" name="Oval 411"/>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13" name="Rounded Rectangle 412"/>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14" name="Rounded Rectangle 413"/>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76" name="Group 375"/>
                      <p:cNvGrpSpPr/>
                      <p:nvPr/>
                    </p:nvGrpSpPr>
                    <p:grpSpPr>
                      <a:xfrm>
                        <a:off x="6770262" y="4109482"/>
                        <a:ext cx="180000" cy="504000"/>
                        <a:chOff x="1066800" y="2199000"/>
                        <a:chExt cx="684000" cy="1897200"/>
                      </a:xfrm>
                      <a:solidFill>
                        <a:schemeClr val="bg1">
                          <a:lumMod val="95000"/>
                        </a:schemeClr>
                      </a:solidFill>
                    </p:grpSpPr>
                    <p:sp>
                      <p:nvSpPr>
                        <p:cNvPr id="409" name="Oval 40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10" name="Rounded Rectangle 40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11" name="Rounded Rectangle 41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77" name="Group 376"/>
                      <p:cNvGrpSpPr/>
                      <p:nvPr/>
                    </p:nvGrpSpPr>
                    <p:grpSpPr>
                      <a:xfrm>
                        <a:off x="7011358" y="4109482"/>
                        <a:ext cx="180000" cy="504000"/>
                        <a:chOff x="1066800" y="2199000"/>
                        <a:chExt cx="684000" cy="1897200"/>
                      </a:xfrm>
                      <a:solidFill>
                        <a:schemeClr val="bg1">
                          <a:lumMod val="95000"/>
                        </a:schemeClr>
                      </a:solidFill>
                    </p:grpSpPr>
                    <p:sp>
                      <p:nvSpPr>
                        <p:cNvPr id="406" name="Oval 40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7" name="Rounded Rectangle 40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8" name="Rounded Rectangle 40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78" name="Group 377"/>
                      <p:cNvGrpSpPr/>
                      <p:nvPr/>
                    </p:nvGrpSpPr>
                    <p:grpSpPr>
                      <a:xfrm>
                        <a:off x="7252453" y="4109482"/>
                        <a:ext cx="180000" cy="504000"/>
                        <a:chOff x="1066800" y="2199000"/>
                        <a:chExt cx="684000" cy="1897200"/>
                      </a:xfrm>
                      <a:solidFill>
                        <a:schemeClr val="bg1">
                          <a:lumMod val="95000"/>
                        </a:schemeClr>
                      </a:solidFill>
                    </p:grpSpPr>
                    <p:sp>
                      <p:nvSpPr>
                        <p:cNvPr id="403" name="Oval 402"/>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4" name="Rounded Rectangle 403"/>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5" name="Rounded Rectangle 404"/>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79" name="Group 378"/>
                      <p:cNvGrpSpPr/>
                      <p:nvPr/>
                    </p:nvGrpSpPr>
                    <p:grpSpPr>
                      <a:xfrm>
                        <a:off x="7493548" y="4109482"/>
                        <a:ext cx="180000" cy="504000"/>
                        <a:chOff x="1066800" y="2199000"/>
                        <a:chExt cx="684000" cy="1897200"/>
                      </a:xfrm>
                      <a:solidFill>
                        <a:schemeClr val="bg1">
                          <a:lumMod val="95000"/>
                        </a:schemeClr>
                      </a:solidFill>
                    </p:grpSpPr>
                    <p:sp>
                      <p:nvSpPr>
                        <p:cNvPr id="400" name="Oval 39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1" name="Rounded Rectangle 40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2" name="Rounded Rectangle 40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80" name="Group 379"/>
                      <p:cNvGrpSpPr/>
                      <p:nvPr/>
                    </p:nvGrpSpPr>
                    <p:grpSpPr>
                      <a:xfrm>
                        <a:off x="7734643" y="4109482"/>
                        <a:ext cx="180000" cy="504000"/>
                        <a:chOff x="1066800" y="2199000"/>
                        <a:chExt cx="684000" cy="1897200"/>
                      </a:xfrm>
                      <a:solidFill>
                        <a:schemeClr val="bg1">
                          <a:lumMod val="95000"/>
                        </a:schemeClr>
                      </a:solidFill>
                    </p:grpSpPr>
                    <p:sp>
                      <p:nvSpPr>
                        <p:cNvPr id="397" name="Oval 39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98" name="Rounded Rectangle 39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99" name="Rounded Rectangle 39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81" name="Group 380"/>
                      <p:cNvGrpSpPr/>
                      <p:nvPr/>
                    </p:nvGrpSpPr>
                    <p:grpSpPr>
                      <a:xfrm>
                        <a:off x="8216834" y="4109482"/>
                        <a:ext cx="180000" cy="504000"/>
                        <a:chOff x="1066800" y="2199000"/>
                        <a:chExt cx="684000" cy="1897200"/>
                      </a:xfrm>
                      <a:solidFill>
                        <a:schemeClr val="bg1">
                          <a:lumMod val="95000"/>
                        </a:schemeClr>
                      </a:solidFill>
                    </p:grpSpPr>
                    <p:sp>
                      <p:nvSpPr>
                        <p:cNvPr id="394" name="Oval 39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95" name="Rounded Rectangle 39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96" name="Rounded Rectangle 39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82" name="Group 381"/>
                      <p:cNvGrpSpPr/>
                      <p:nvPr/>
                    </p:nvGrpSpPr>
                    <p:grpSpPr>
                      <a:xfrm>
                        <a:off x="7975739" y="4109482"/>
                        <a:ext cx="180000" cy="504000"/>
                        <a:chOff x="1066800" y="2199000"/>
                        <a:chExt cx="684000" cy="1897200"/>
                      </a:xfrm>
                      <a:solidFill>
                        <a:schemeClr val="bg1">
                          <a:lumMod val="95000"/>
                        </a:schemeClr>
                      </a:solidFill>
                    </p:grpSpPr>
                    <p:sp>
                      <p:nvSpPr>
                        <p:cNvPr id="391" name="Oval 39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92" name="Rounded Rectangle 39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93" name="Rounded Rectangle 39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83" name="Group 382"/>
                      <p:cNvGrpSpPr/>
                      <p:nvPr/>
                    </p:nvGrpSpPr>
                    <p:grpSpPr>
                      <a:xfrm>
                        <a:off x="8457929" y="4109482"/>
                        <a:ext cx="180000" cy="504000"/>
                        <a:chOff x="1066800" y="2199000"/>
                        <a:chExt cx="684000" cy="1897200"/>
                      </a:xfrm>
                      <a:solidFill>
                        <a:schemeClr val="bg1">
                          <a:lumMod val="95000"/>
                        </a:schemeClr>
                      </a:solidFill>
                    </p:grpSpPr>
                    <p:sp>
                      <p:nvSpPr>
                        <p:cNvPr id="388" name="Oval 38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9" name="Rounded Rectangle 38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90" name="Rounded Rectangle 38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84" name="Group 383"/>
                      <p:cNvGrpSpPr/>
                      <p:nvPr/>
                    </p:nvGrpSpPr>
                    <p:grpSpPr>
                      <a:xfrm>
                        <a:off x="8699027" y="4109482"/>
                        <a:ext cx="180000" cy="504000"/>
                        <a:chOff x="2832000" y="2514600"/>
                        <a:chExt cx="216000" cy="612000"/>
                      </a:xfrm>
                      <a:solidFill>
                        <a:schemeClr val="bg1">
                          <a:lumMod val="95000"/>
                        </a:schemeClr>
                      </a:solidFill>
                    </p:grpSpPr>
                    <p:sp>
                      <p:nvSpPr>
                        <p:cNvPr id="385" name="Oval 384"/>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6" name="Rounded Rectangle 385"/>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7" name="Rounded Rectangle 386"/>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grpSp>
                  <p:nvGrpSpPr>
                    <p:cNvPr id="9" name="Group 8"/>
                    <p:cNvGrpSpPr/>
                    <p:nvPr/>
                  </p:nvGrpSpPr>
                  <p:grpSpPr>
                    <a:xfrm>
                      <a:off x="6529167" y="4692028"/>
                      <a:ext cx="2349860" cy="504000"/>
                      <a:chOff x="6529167" y="4692028"/>
                      <a:chExt cx="2349860" cy="504000"/>
                    </a:xfrm>
                  </p:grpSpPr>
                  <p:grpSp>
                    <p:nvGrpSpPr>
                      <p:cNvPr id="335" name="Group 334"/>
                      <p:cNvGrpSpPr/>
                      <p:nvPr/>
                    </p:nvGrpSpPr>
                    <p:grpSpPr>
                      <a:xfrm>
                        <a:off x="6529167" y="4692028"/>
                        <a:ext cx="180000" cy="504000"/>
                        <a:chOff x="1066800" y="2199000"/>
                        <a:chExt cx="684000" cy="1897200"/>
                      </a:xfrm>
                      <a:solidFill>
                        <a:schemeClr val="bg1">
                          <a:lumMod val="95000"/>
                        </a:schemeClr>
                      </a:solidFill>
                    </p:grpSpPr>
                    <p:sp>
                      <p:nvSpPr>
                        <p:cNvPr id="372" name="Oval 371"/>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3" name="Rounded Rectangle 372"/>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4" name="Rounded Rectangle 373"/>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36" name="Group 335"/>
                      <p:cNvGrpSpPr/>
                      <p:nvPr/>
                    </p:nvGrpSpPr>
                    <p:grpSpPr>
                      <a:xfrm>
                        <a:off x="6770262" y="4692028"/>
                        <a:ext cx="180000" cy="504000"/>
                        <a:chOff x="1066800" y="2199000"/>
                        <a:chExt cx="684000" cy="1897200"/>
                      </a:xfrm>
                      <a:solidFill>
                        <a:schemeClr val="bg1">
                          <a:lumMod val="95000"/>
                        </a:schemeClr>
                      </a:solidFill>
                    </p:grpSpPr>
                    <p:sp>
                      <p:nvSpPr>
                        <p:cNvPr id="369" name="Oval 36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0" name="Rounded Rectangle 36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1" name="Rounded Rectangle 37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37" name="Group 336"/>
                      <p:cNvGrpSpPr/>
                      <p:nvPr/>
                    </p:nvGrpSpPr>
                    <p:grpSpPr>
                      <a:xfrm>
                        <a:off x="7011358" y="4692028"/>
                        <a:ext cx="180000" cy="504000"/>
                        <a:chOff x="1066800" y="2199000"/>
                        <a:chExt cx="684000" cy="1897200"/>
                      </a:xfrm>
                      <a:solidFill>
                        <a:schemeClr val="bg1">
                          <a:lumMod val="95000"/>
                        </a:schemeClr>
                      </a:solidFill>
                    </p:grpSpPr>
                    <p:sp>
                      <p:nvSpPr>
                        <p:cNvPr id="366" name="Oval 36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7" name="Rounded Rectangle 36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8" name="Rounded Rectangle 36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38" name="Group 337"/>
                      <p:cNvGrpSpPr/>
                      <p:nvPr/>
                    </p:nvGrpSpPr>
                    <p:grpSpPr>
                      <a:xfrm>
                        <a:off x="7252453" y="4692028"/>
                        <a:ext cx="180000" cy="504000"/>
                        <a:chOff x="1066800" y="2199000"/>
                        <a:chExt cx="684000" cy="1897200"/>
                      </a:xfrm>
                      <a:solidFill>
                        <a:schemeClr val="bg1">
                          <a:lumMod val="95000"/>
                        </a:schemeClr>
                      </a:solidFill>
                    </p:grpSpPr>
                    <p:sp>
                      <p:nvSpPr>
                        <p:cNvPr id="363" name="Oval 362"/>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4" name="Rounded Rectangle 363"/>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5" name="Rounded Rectangle 364"/>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39" name="Group 338"/>
                      <p:cNvGrpSpPr/>
                      <p:nvPr/>
                    </p:nvGrpSpPr>
                    <p:grpSpPr>
                      <a:xfrm>
                        <a:off x="7493548" y="4692028"/>
                        <a:ext cx="180000" cy="504000"/>
                        <a:chOff x="1066800" y="2199000"/>
                        <a:chExt cx="684000" cy="1897200"/>
                      </a:xfrm>
                      <a:solidFill>
                        <a:schemeClr val="bg1">
                          <a:lumMod val="95000"/>
                        </a:schemeClr>
                      </a:solidFill>
                    </p:grpSpPr>
                    <p:sp>
                      <p:nvSpPr>
                        <p:cNvPr id="360" name="Oval 35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1" name="Rounded Rectangle 36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2" name="Rounded Rectangle 36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40" name="Group 339"/>
                      <p:cNvGrpSpPr/>
                      <p:nvPr/>
                    </p:nvGrpSpPr>
                    <p:grpSpPr>
                      <a:xfrm>
                        <a:off x="7734643" y="4692028"/>
                        <a:ext cx="180000" cy="504000"/>
                        <a:chOff x="1066800" y="2199000"/>
                        <a:chExt cx="684000" cy="1897200"/>
                      </a:xfrm>
                      <a:solidFill>
                        <a:schemeClr val="bg1">
                          <a:lumMod val="95000"/>
                        </a:schemeClr>
                      </a:solidFill>
                    </p:grpSpPr>
                    <p:sp>
                      <p:nvSpPr>
                        <p:cNvPr id="357" name="Oval 35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8" name="Rounded Rectangle 35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9" name="Rounded Rectangle 35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41" name="Group 340"/>
                      <p:cNvGrpSpPr/>
                      <p:nvPr/>
                    </p:nvGrpSpPr>
                    <p:grpSpPr>
                      <a:xfrm>
                        <a:off x="8216834" y="4692028"/>
                        <a:ext cx="180000" cy="504000"/>
                        <a:chOff x="1066800" y="2199000"/>
                        <a:chExt cx="684000" cy="1897200"/>
                      </a:xfrm>
                      <a:solidFill>
                        <a:schemeClr val="bg1">
                          <a:lumMod val="95000"/>
                        </a:schemeClr>
                      </a:solidFill>
                    </p:grpSpPr>
                    <p:sp>
                      <p:nvSpPr>
                        <p:cNvPr id="354" name="Oval 35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5" name="Rounded Rectangle 35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6" name="Rounded Rectangle 355"/>
                        <p:cNvSpPr/>
                        <p:nvPr/>
                      </p:nvSpPr>
                      <p:spPr>
                        <a:xfrm>
                          <a:off x="1174800" y="3124201"/>
                          <a:ext cx="468000" cy="97199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42" name="Group 341"/>
                      <p:cNvGrpSpPr/>
                      <p:nvPr/>
                    </p:nvGrpSpPr>
                    <p:grpSpPr>
                      <a:xfrm>
                        <a:off x="7975739" y="4692028"/>
                        <a:ext cx="180000" cy="504000"/>
                        <a:chOff x="1066800" y="2199000"/>
                        <a:chExt cx="684000" cy="1897200"/>
                      </a:xfrm>
                      <a:solidFill>
                        <a:schemeClr val="bg1">
                          <a:lumMod val="95000"/>
                        </a:schemeClr>
                      </a:solidFill>
                    </p:grpSpPr>
                    <p:sp>
                      <p:nvSpPr>
                        <p:cNvPr id="351" name="Oval 35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2" name="Rounded Rectangle 35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3" name="Rounded Rectangle 35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43" name="Group 342"/>
                      <p:cNvGrpSpPr/>
                      <p:nvPr/>
                    </p:nvGrpSpPr>
                    <p:grpSpPr>
                      <a:xfrm>
                        <a:off x="8457929" y="4692028"/>
                        <a:ext cx="180000" cy="504000"/>
                        <a:chOff x="1066800" y="2199000"/>
                        <a:chExt cx="684000" cy="1897200"/>
                      </a:xfrm>
                      <a:solidFill>
                        <a:schemeClr val="bg1">
                          <a:lumMod val="95000"/>
                        </a:schemeClr>
                      </a:solidFill>
                    </p:grpSpPr>
                    <p:sp>
                      <p:nvSpPr>
                        <p:cNvPr id="348" name="Oval 34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9" name="Rounded Rectangle 34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0" name="Rounded Rectangle 34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44" name="Group 343"/>
                      <p:cNvGrpSpPr/>
                      <p:nvPr/>
                    </p:nvGrpSpPr>
                    <p:grpSpPr>
                      <a:xfrm>
                        <a:off x="8699027" y="4692028"/>
                        <a:ext cx="180000" cy="504000"/>
                        <a:chOff x="2832000" y="2514600"/>
                        <a:chExt cx="216000" cy="612000"/>
                      </a:xfrm>
                      <a:solidFill>
                        <a:schemeClr val="bg1">
                          <a:lumMod val="95000"/>
                        </a:schemeClr>
                      </a:solidFill>
                    </p:grpSpPr>
                    <p:sp>
                      <p:nvSpPr>
                        <p:cNvPr id="345" name="Oval 344"/>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6" name="Rounded Rectangle 345"/>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7" name="Rounded Rectangle 346"/>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grpSp>
                  <p:nvGrpSpPr>
                    <p:cNvPr id="603" name="Group 602"/>
                    <p:cNvGrpSpPr/>
                    <p:nvPr/>
                  </p:nvGrpSpPr>
                  <p:grpSpPr>
                    <a:xfrm>
                      <a:off x="6529167" y="1916888"/>
                      <a:ext cx="1385476" cy="504000"/>
                      <a:chOff x="6529167" y="1916888"/>
                      <a:chExt cx="1385476" cy="504000"/>
                    </a:xfrm>
                  </p:grpSpPr>
                  <p:grpSp>
                    <p:nvGrpSpPr>
                      <p:cNvPr id="7" name="Group 6"/>
                      <p:cNvGrpSpPr/>
                      <p:nvPr/>
                    </p:nvGrpSpPr>
                    <p:grpSpPr>
                      <a:xfrm>
                        <a:off x="6529167" y="1916888"/>
                        <a:ext cx="180000" cy="504000"/>
                        <a:chOff x="6529167" y="1726774"/>
                        <a:chExt cx="192212" cy="550098"/>
                      </a:xfrm>
                    </p:grpSpPr>
                    <p:sp>
                      <p:nvSpPr>
                        <p:cNvPr id="332" name="Oval 331"/>
                        <p:cNvSpPr/>
                        <p:nvPr/>
                      </p:nvSpPr>
                      <p:spPr>
                        <a:xfrm>
                          <a:off x="6559516" y="1726774"/>
                          <a:ext cx="131513" cy="1356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3" name="Rounded Rectangle 332"/>
                        <p:cNvSpPr/>
                        <p:nvPr/>
                      </p:nvSpPr>
                      <p:spPr>
                        <a:xfrm>
                          <a:off x="6529167" y="1874650"/>
                          <a:ext cx="192212" cy="20876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4" name="Rounded Rectangle 333"/>
                        <p:cNvSpPr/>
                        <p:nvPr/>
                      </p:nvSpPr>
                      <p:spPr>
                        <a:xfrm>
                          <a:off x="6559516" y="1995038"/>
                          <a:ext cx="131513" cy="28183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35" name="Group 534"/>
                      <p:cNvGrpSpPr/>
                      <p:nvPr/>
                    </p:nvGrpSpPr>
                    <p:grpSpPr>
                      <a:xfrm>
                        <a:off x="6770262" y="1916888"/>
                        <a:ext cx="180000" cy="504000"/>
                        <a:chOff x="1066800" y="2199000"/>
                        <a:chExt cx="684000" cy="1897200"/>
                      </a:xfrm>
                      <a:solidFill>
                        <a:schemeClr val="bg1">
                          <a:lumMod val="95000"/>
                        </a:schemeClr>
                      </a:solidFill>
                    </p:grpSpPr>
                    <p:sp>
                      <p:nvSpPr>
                        <p:cNvPr id="536" name="Oval 53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7" name="Rounded Rectangle 53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8" name="Rounded Rectangle 53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39" name="Group 538"/>
                      <p:cNvGrpSpPr/>
                      <p:nvPr/>
                    </p:nvGrpSpPr>
                    <p:grpSpPr>
                      <a:xfrm>
                        <a:off x="7252452" y="1916888"/>
                        <a:ext cx="180000" cy="504000"/>
                        <a:chOff x="1066800" y="2199000"/>
                        <a:chExt cx="684000" cy="1897200"/>
                      </a:xfrm>
                      <a:solidFill>
                        <a:schemeClr val="bg1">
                          <a:lumMod val="95000"/>
                        </a:schemeClr>
                      </a:solidFill>
                    </p:grpSpPr>
                    <p:sp>
                      <p:nvSpPr>
                        <p:cNvPr id="540" name="Oval 53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1" name="Rounded Rectangle 54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2" name="Rounded Rectangle 54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43" name="Group 542"/>
                      <p:cNvGrpSpPr/>
                      <p:nvPr/>
                    </p:nvGrpSpPr>
                    <p:grpSpPr>
                      <a:xfrm>
                        <a:off x="7011357" y="1916888"/>
                        <a:ext cx="180000" cy="504000"/>
                        <a:chOff x="1066800" y="2199000"/>
                        <a:chExt cx="684000" cy="1897200"/>
                      </a:xfrm>
                      <a:solidFill>
                        <a:schemeClr val="bg1">
                          <a:lumMod val="95000"/>
                        </a:schemeClr>
                      </a:solidFill>
                    </p:grpSpPr>
                    <p:sp>
                      <p:nvSpPr>
                        <p:cNvPr id="544" name="Oval 54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5" name="Rounded Rectangle 54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6" name="Rounded Rectangle 54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47" name="Group 546"/>
                      <p:cNvGrpSpPr/>
                      <p:nvPr/>
                    </p:nvGrpSpPr>
                    <p:grpSpPr>
                      <a:xfrm>
                        <a:off x="7493547" y="1916888"/>
                        <a:ext cx="180000" cy="504000"/>
                        <a:chOff x="1066800" y="2199000"/>
                        <a:chExt cx="684000" cy="1897200"/>
                      </a:xfrm>
                      <a:solidFill>
                        <a:schemeClr val="bg1">
                          <a:lumMod val="95000"/>
                        </a:schemeClr>
                      </a:solidFill>
                    </p:grpSpPr>
                    <p:sp>
                      <p:nvSpPr>
                        <p:cNvPr id="548" name="Oval 54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9" name="Rounded Rectangle 54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0" name="Rounded Rectangle 54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51" name="Group 550"/>
                      <p:cNvGrpSpPr/>
                      <p:nvPr/>
                    </p:nvGrpSpPr>
                    <p:grpSpPr>
                      <a:xfrm>
                        <a:off x="7734643" y="1916888"/>
                        <a:ext cx="180000" cy="504000"/>
                        <a:chOff x="2832000" y="2514600"/>
                        <a:chExt cx="216000" cy="612000"/>
                      </a:xfrm>
                      <a:solidFill>
                        <a:schemeClr val="bg1">
                          <a:lumMod val="95000"/>
                        </a:schemeClr>
                      </a:solidFill>
                    </p:grpSpPr>
                    <p:sp>
                      <p:nvSpPr>
                        <p:cNvPr id="552" name="Oval 551"/>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3" name="Rounded Rectangle 552"/>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4" name="Rounded Rectangle 553"/>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grpSp>
              <p:sp>
                <p:nvSpPr>
                  <p:cNvPr id="608" name="Rectangle 607"/>
                  <p:cNvSpPr/>
                  <p:nvPr/>
                </p:nvSpPr>
                <p:spPr>
                  <a:xfrm>
                    <a:off x="7100869" y="3233235"/>
                    <a:ext cx="1223411" cy="1323439"/>
                  </a:xfrm>
                  <a:prstGeom prst="rect">
                    <a:avLst/>
                  </a:prstGeom>
                  <a:noFill/>
                </p:spPr>
                <p:txBody>
                  <a:bodyPr wrap="none" lIns="91440" tIns="45720" rIns="91440" bIns="45720">
                    <a:spAutoFit/>
                  </a:bodyPr>
                  <a:lstStyle/>
                  <a:p>
                    <a:pPr algn="ctr"/>
                    <a:r>
                      <a:rPr lang="en-US" sz="8000" b="1" dirty="0">
                        <a:ln w="10541" cmpd="sng">
                          <a:solidFill>
                            <a:srgbClr val="6482C3"/>
                          </a:solidFill>
                          <a:prstDash val="solid"/>
                        </a:ln>
                        <a:solidFill>
                          <a:schemeClr val="tx2"/>
                        </a:solidFill>
                      </a:rPr>
                      <a:t>56</a:t>
                    </a:r>
                  </a:p>
                </p:txBody>
              </p:sp>
            </p:grpSp>
            <p:sp>
              <p:nvSpPr>
                <p:cNvPr id="577" name="Rectangle 576"/>
                <p:cNvSpPr/>
                <p:nvPr/>
              </p:nvSpPr>
              <p:spPr>
                <a:xfrm>
                  <a:off x="3721324" y="4459567"/>
                  <a:ext cx="255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5A5A5A"/>
                      </a:solidFill>
                    </a:rPr>
                    <a:t> High CV risk</a:t>
                  </a:r>
                </a:p>
                <a:p>
                  <a:pPr algn="ctr"/>
                  <a:r>
                    <a:rPr lang="en-US" sz="1200" dirty="0">
                      <a:solidFill>
                        <a:srgbClr val="5A5A5A"/>
                      </a:solidFill>
                    </a:rPr>
                    <a:t>38% diabetes, 46% hypertension   </a:t>
                  </a:r>
                </a:p>
              </p:txBody>
            </p:sp>
          </p:grpSp>
          <p:sp>
            <p:nvSpPr>
              <p:cNvPr id="627" name="Rectangle 626"/>
              <p:cNvSpPr/>
              <p:nvPr/>
            </p:nvSpPr>
            <p:spPr>
              <a:xfrm>
                <a:off x="4584102" y="1521176"/>
                <a:ext cx="1553253" cy="738664"/>
              </a:xfrm>
              <a:prstGeom prst="rect">
                <a:avLst/>
              </a:prstGeom>
            </p:spPr>
            <p:txBody>
              <a:bodyPr wrap="square">
                <a:spAutoFit/>
              </a:bodyPr>
              <a:lstStyle/>
              <a:p>
                <a:r>
                  <a:rPr lang="en-US" sz="2200" b="1" dirty="0">
                    <a:solidFill>
                      <a:schemeClr val="tx2"/>
                    </a:solidFill>
                  </a:rPr>
                  <a:t>Ramipril</a:t>
                </a:r>
                <a:r>
                  <a:rPr lang="en-US" sz="2200" b="1" baseline="30000" dirty="0">
                    <a:solidFill>
                      <a:schemeClr val="tx2"/>
                    </a:solidFill>
                  </a:rPr>
                  <a:t>2</a:t>
                </a:r>
              </a:p>
              <a:p>
                <a:r>
                  <a:rPr lang="en-US" sz="2000" b="1" dirty="0">
                    <a:solidFill>
                      <a:schemeClr val="tx2"/>
                    </a:solidFill>
                  </a:rPr>
                  <a:t>for 5 years</a:t>
                </a:r>
                <a:r>
                  <a:rPr lang="en-US" sz="2000" b="1" baseline="30000" dirty="0">
                    <a:solidFill>
                      <a:schemeClr val="tx2"/>
                    </a:solidFill>
                  </a:rPr>
                  <a:t> </a:t>
                </a:r>
                <a:endParaRPr lang="en-US" sz="2000" b="1" dirty="0">
                  <a:solidFill>
                    <a:schemeClr val="tx2"/>
                  </a:solidFill>
                </a:endParaRPr>
              </a:p>
            </p:txBody>
          </p:sp>
        </p:grpSp>
      </p:grpSp>
      <p:sp>
        <p:nvSpPr>
          <p:cNvPr id="632" name="Rectangle 631"/>
          <p:cNvSpPr/>
          <p:nvPr/>
        </p:nvSpPr>
        <p:spPr>
          <a:xfrm>
            <a:off x="4919865" y="4769227"/>
            <a:ext cx="249741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r>
              <a:rPr lang="en-US" sz="1600" b="1" dirty="0">
                <a:solidFill>
                  <a:srgbClr val="5A5A5A"/>
                </a:solidFill>
              </a:rPr>
              <a:t>Pre-ACEi/ARB era </a:t>
            </a:r>
            <a:r>
              <a:rPr lang="en-US" sz="1600" dirty="0">
                <a:solidFill>
                  <a:srgbClr val="5A5A5A"/>
                </a:solidFill>
              </a:rPr>
              <a:t>  </a:t>
            </a:r>
          </a:p>
          <a:p>
            <a:pPr algn="ctr">
              <a:spcBef>
                <a:spcPts val="1000"/>
              </a:spcBef>
            </a:pPr>
            <a:r>
              <a:rPr lang="en-US" sz="1600" b="1" dirty="0">
                <a:solidFill>
                  <a:srgbClr val="5A5A5A"/>
                </a:solidFill>
              </a:rPr>
              <a:t>&lt;29% statin</a:t>
            </a:r>
          </a:p>
        </p:txBody>
      </p:sp>
      <p:grpSp>
        <p:nvGrpSpPr>
          <p:cNvPr id="222" name="Group 221"/>
          <p:cNvGrpSpPr/>
          <p:nvPr/>
        </p:nvGrpSpPr>
        <p:grpSpPr>
          <a:xfrm>
            <a:off x="7440145" y="1205222"/>
            <a:ext cx="2609740" cy="3514391"/>
            <a:chOff x="6300192" y="1521176"/>
            <a:chExt cx="2609740" cy="3514391"/>
          </a:xfrm>
        </p:grpSpPr>
        <p:cxnSp>
          <p:nvCxnSpPr>
            <p:cNvPr id="630" name="Straight Connector 629"/>
            <p:cNvCxnSpPr/>
            <p:nvPr/>
          </p:nvCxnSpPr>
          <p:spPr>
            <a:xfrm>
              <a:off x="6300192" y="1521176"/>
              <a:ext cx="0" cy="34920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139" name="Group 138"/>
            <p:cNvGrpSpPr/>
            <p:nvPr/>
          </p:nvGrpSpPr>
          <p:grpSpPr>
            <a:xfrm>
              <a:off x="6353932" y="2074956"/>
              <a:ext cx="2556000" cy="2960611"/>
              <a:chOff x="6353932" y="2074956"/>
              <a:chExt cx="2556000" cy="2960611"/>
            </a:xfrm>
          </p:grpSpPr>
          <p:sp>
            <p:nvSpPr>
              <p:cNvPr id="628" name="Rectangle 627"/>
              <p:cNvSpPr/>
              <p:nvPr/>
            </p:nvSpPr>
            <p:spPr>
              <a:xfrm>
                <a:off x="6519819" y="2074956"/>
                <a:ext cx="2224228" cy="738664"/>
              </a:xfrm>
              <a:prstGeom prst="rect">
                <a:avLst/>
              </a:prstGeom>
            </p:spPr>
            <p:txBody>
              <a:bodyPr wrap="square">
                <a:spAutoFit/>
              </a:bodyPr>
              <a:lstStyle/>
              <a:p>
                <a:pPr marL="0" lvl="1"/>
                <a:r>
                  <a:rPr lang="en-US" sz="2200" b="1" dirty="0">
                    <a:solidFill>
                      <a:schemeClr val="tx2"/>
                    </a:solidFill>
                  </a:rPr>
                  <a:t>Empagliflozin </a:t>
                </a:r>
              </a:p>
              <a:p>
                <a:pPr lvl="1" indent="-457200"/>
                <a:r>
                  <a:rPr lang="en-US" sz="2000" b="1" dirty="0">
                    <a:solidFill>
                      <a:schemeClr val="tx2"/>
                    </a:solidFill>
                  </a:rPr>
                  <a:t>for 3 years</a:t>
                </a:r>
              </a:p>
            </p:txBody>
          </p:sp>
          <p:grpSp>
            <p:nvGrpSpPr>
              <p:cNvPr id="131" name="Group 130"/>
              <p:cNvGrpSpPr/>
              <p:nvPr/>
            </p:nvGrpSpPr>
            <p:grpSpPr>
              <a:xfrm>
                <a:off x="6353932" y="2826641"/>
                <a:ext cx="2556000" cy="2208926"/>
                <a:chOff x="6353932" y="2826641"/>
                <a:chExt cx="2556000" cy="2208926"/>
              </a:xfrm>
            </p:grpSpPr>
            <p:grpSp>
              <p:nvGrpSpPr>
                <p:cNvPr id="610" name="Group 609"/>
                <p:cNvGrpSpPr/>
                <p:nvPr/>
              </p:nvGrpSpPr>
              <p:grpSpPr>
                <a:xfrm>
                  <a:off x="6444208" y="2826641"/>
                  <a:ext cx="2349860" cy="2153307"/>
                  <a:chOff x="3895401" y="3042721"/>
                  <a:chExt cx="2349860" cy="2153307"/>
                </a:xfrm>
              </p:grpSpPr>
              <p:grpSp>
                <p:nvGrpSpPr>
                  <p:cNvPr id="605" name="Group 604"/>
                  <p:cNvGrpSpPr/>
                  <p:nvPr/>
                </p:nvGrpSpPr>
                <p:grpSpPr>
                  <a:xfrm>
                    <a:off x="3895401" y="3042721"/>
                    <a:ext cx="2349860" cy="2153307"/>
                    <a:chOff x="3895401" y="3042721"/>
                    <a:chExt cx="2349860" cy="2153307"/>
                  </a:xfrm>
                </p:grpSpPr>
                <p:grpSp>
                  <p:nvGrpSpPr>
                    <p:cNvPr id="133" name="Group 132"/>
                    <p:cNvGrpSpPr/>
                    <p:nvPr/>
                  </p:nvGrpSpPr>
                  <p:grpSpPr>
                    <a:xfrm>
                      <a:off x="3895401" y="4692028"/>
                      <a:ext cx="2349860" cy="504000"/>
                      <a:chOff x="3895401" y="4692028"/>
                      <a:chExt cx="2349860" cy="504000"/>
                    </a:xfrm>
                  </p:grpSpPr>
                  <p:grpSp>
                    <p:nvGrpSpPr>
                      <p:cNvPr id="141" name="Group 140"/>
                      <p:cNvGrpSpPr/>
                      <p:nvPr/>
                    </p:nvGrpSpPr>
                    <p:grpSpPr>
                      <a:xfrm>
                        <a:off x="3895401" y="4692028"/>
                        <a:ext cx="180000" cy="504000"/>
                        <a:chOff x="1066800" y="2199000"/>
                        <a:chExt cx="684000" cy="1897200"/>
                      </a:xfrm>
                      <a:solidFill>
                        <a:schemeClr val="bg1">
                          <a:lumMod val="95000"/>
                        </a:schemeClr>
                      </a:solidFill>
                    </p:grpSpPr>
                    <p:sp>
                      <p:nvSpPr>
                        <p:cNvPr id="178" name="Oval 17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9" name="Rounded Rectangle 17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0" name="Rounded Rectangle 17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42" name="Group 141"/>
                      <p:cNvGrpSpPr/>
                      <p:nvPr/>
                    </p:nvGrpSpPr>
                    <p:grpSpPr>
                      <a:xfrm>
                        <a:off x="4136496" y="4692028"/>
                        <a:ext cx="180000" cy="504000"/>
                        <a:chOff x="1066800" y="2199000"/>
                        <a:chExt cx="684000" cy="1897200"/>
                      </a:xfrm>
                      <a:solidFill>
                        <a:schemeClr val="bg1">
                          <a:lumMod val="95000"/>
                        </a:schemeClr>
                      </a:solidFill>
                    </p:grpSpPr>
                    <p:sp>
                      <p:nvSpPr>
                        <p:cNvPr id="175" name="Oval 174"/>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6" name="Rounded Rectangle 175"/>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7" name="Rounded Rectangle 176"/>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43" name="Group 142"/>
                      <p:cNvGrpSpPr/>
                      <p:nvPr/>
                    </p:nvGrpSpPr>
                    <p:grpSpPr>
                      <a:xfrm>
                        <a:off x="4377592" y="4692028"/>
                        <a:ext cx="180000" cy="504000"/>
                        <a:chOff x="1066800" y="2199000"/>
                        <a:chExt cx="684000" cy="1897200"/>
                      </a:xfrm>
                      <a:solidFill>
                        <a:schemeClr val="bg1">
                          <a:lumMod val="95000"/>
                        </a:schemeClr>
                      </a:solidFill>
                    </p:grpSpPr>
                    <p:sp>
                      <p:nvSpPr>
                        <p:cNvPr id="172" name="Oval 171"/>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3" name="Rounded Rectangle 172"/>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4" name="Rounded Rectangle 173"/>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44" name="Group 143"/>
                      <p:cNvGrpSpPr/>
                      <p:nvPr/>
                    </p:nvGrpSpPr>
                    <p:grpSpPr>
                      <a:xfrm>
                        <a:off x="4618687" y="4692028"/>
                        <a:ext cx="180000" cy="504000"/>
                        <a:chOff x="1066800" y="2199000"/>
                        <a:chExt cx="684000" cy="1897200"/>
                      </a:xfrm>
                      <a:solidFill>
                        <a:schemeClr val="bg1">
                          <a:lumMod val="95000"/>
                        </a:schemeClr>
                      </a:solidFill>
                    </p:grpSpPr>
                    <p:sp>
                      <p:nvSpPr>
                        <p:cNvPr id="169" name="Oval 16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0" name="Rounded Rectangle 16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1" name="Rounded Rectangle 17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45" name="Group 144"/>
                      <p:cNvGrpSpPr/>
                      <p:nvPr/>
                    </p:nvGrpSpPr>
                    <p:grpSpPr>
                      <a:xfrm>
                        <a:off x="4859782" y="4692028"/>
                        <a:ext cx="180000" cy="504000"/>
                        <a:chOff x="1066800" y="2199000"/>
                        <a:chExt cx="684000" cy="1897200"/>
                      </a:xfrm>
                      <a:solidFill>
                        <a:schemeClr val="bg1">
                          <a:lumMod val="95000"/>
                        </a:schemeClr>
                      </a:solidFill>
                    </p:grpSpPr>
                    <p:sp>
                      <p:nvSpPr>
                        <p:cNvPr id="166" name="Oval 16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7" name="Rounded Rectangle 16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8" name="Rounded Rectangle 16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46" name="Group 145"/>
                      <p:cNvGrpSpPr/>
                      <p:nvPr/>
                    </p:nvGrpSpPr>
                    <p:grpSpPr>
                      <a:xfrm>
                        <a:off x="5100877" y="4692028"/>
                        <a:ext cx="180000" cy="504000"/>
                        <a:chOff x="1066800" y="2199000"/>
                        <a:chExt cx="684000" cy="1897200"/>
                      </a:xfrm>
                      <a:solidFill>
                        <a:schemeClr val="bg1">
                          <a:lumMod val="95000"/>
                        </a:schemeClr>
                      </a:solidFill>
                    </p:grpSpPr>
                    <p:sp>
                      <p:nvSpPr>
                        <p:cNvPr id="163" name="Oval 162"/>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4" name="Rounded Rectangle 163"/>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5" name="Rounded Rectangle 164"/>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47" name="Group 146"/>
                      <p:cNvGrpSpPr/>
                      <p:nvPr/>
                    </p:nvGrpSpPr>
                    <p:grpSpPr>
                      <a:xfrm>
                        <a:off x="5583068" y="4692028"/>
                        <a:ext cx="180000" cy="504000"/>
                        <a:chOff x="1066800" y="2199000"/>
                        <a:chExt cx="684000" cy="1897200"/>
                      </a:xfrm>
                      <a:solidFill>
                        <a:schemeClr val="bg1">
                          <a:lumMod val="95000"/>
                        </a:schemeClr>
                      </a:solidFill>
                    </p:grpSpPr>
                    <p:sp>
                      <p:nvSpPr>
                        <p:cNvPr id="160" name="Oval 15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1" name="Rounded Rectangle 16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2" name="Rounded Rectangle 16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48" name="Group 147"/>
                      <p:cNvGrpSpPr/>
                      <p:nvPr/>
                    </p:nvGrpSpPr>
                    <p:grpSpPr>
                      <a:xfrm>
                        <a:off x="5341973" y="4692028"/>
                        <a:ext cx="180000" cy="504000"/>
                        <a:chOff x="1066800" y="2199000"/>
                        <a:chExt cx="684000" cy="1897200"/>
                      </a:xfrm>
                      <a:solidFill>
                        <a:schemeClr val="bg1">
                          <a:lumMod val="95000"/>
                        </a:schemeClr>
                      </a:solidFill>
                    </p:grpSpPr>
                    <p:sp>
                      <p:nvSpPr>
                        <p:cNvPr id="157" name="Oval 15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8" name="Rounded Rectangle 15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9" name="Rounded Rectangle 15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49" name="Group 148"/>
                      <p:cNvGrpSpPr/>
                      <p:nvPr/>
                    </p:nvGrpSpPr>
                    <p:grpSpPr>
                      <a:xfrm>
                        <a:off x="5824163" y="4692028"/>
                        <a:ext cx="180000" cy="504000"/>
                        <a:chOff x="1066800" y="2199000"/>
                        <a:chExt cx="684000" cy="1897200"/>
                      </a:xfrm>
                      <a:solidFill>
                        <a:schemeClr val="bg1">
                          <a:lumMod val="95000"/>
                        </a:schemeClr>
                      </a:solidFill>
                    </p:grpSpPr>
                    <p:sp>
                      <p:nvSpPr>
                        <p:cNvPr id="154" name="Oval 15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5" name="Rounded Rectangle 15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6" name="Rounded Rectangle 15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50" name="Group 149"/>
                      <p:cNvGrpSpPr/>
                      <p:nvPr/>
                    </p:nvGrpSpPr>
                    <p:grpSpPr>
                      <a:xfrm>
                        <a:off x="6065261" y="4692028"/>
                        <a:ext cx="180000" cy="504000"/>
                        <a:chOff x="2832000" y="2514600"/>
                        <a:chExt cx="216000" cy="612000"/>
                      </a:xfrm>
                      <a:solidFill>
                        <a:schemeClr val="bg1">
                          <a:lumMod val="95000"/>
                        </a:schemeClr>
                      </a:solidFill>
                    </p:grpSpPr>
                    <p:sp>
                      <p:nvSpPr>
                        <p:cNvPr id="151" name="Oval 150"/>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2" name="Rounded Rectangle 151"/>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3" name="Rounded Rectangle 152"/>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grpSp>
                  <p:nvGrpSpPr>
                    <p:cNvPr id="134" name="Group 133"/>
                    <p:cNvGrpSpPr/>
                    <p:nvPr/>
                  </p:nvGrpSpPr>
                  <p:grpSpPr>
                    <a:xfrm>
                      <a:off x="3895401" y="4142259"/>
                      <a:ext cx="2349860" cy="504000"/>
                      <a:chOff x="3895401" y="4098427"/>
                      <a:chExt cx="2349860" cy="504000"/>
                    </a:xfrm>
                  </p:grpSpPr>
                  <p:grpSp>
                    <p:nvGrpSpPr>
                      <p:cNvPr id="182" name="Group 181"/>
                      <p:cNvGrpSpPr/>
                      <p:nvPr/>
                    </p:nvGrpSpPr>
                    <p:grpSpPr>
                      <a:xfrm>
                        <a:off x="3895401" y="4098427"/>
                        <a:ext cx="180000" cy="504000"/>
                        <a:chOff x="1066800" y="2199000"/>
                        <a:chExt cx="684000" cy="1897200"/>
                      </a:xfrm>
                      <a:solidFill>
                        <a:schemeClr val="bg1">
                          <a:lumMod val="95000"/>
                        </a:schemeClr>
                      </a:solidFill>
                    </p:grpSpPr>
                    <p:sp>
                      <p:nvSpPr>
                        <p:cNvPr id="219" name="Oval 21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0" name="Rounded Rectangle 21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1" name="Rounded Rectangle 22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83" name="Group 182"/>
                      <p:cNvGrpSpPr/>
                      <p:nvPr/>
                    </p:nvGrpSpPr>
                    <p:grpSpPr>
                      <a:xfrm>
                        <a:off x="4136496" y="4098427"/>
                        <a:ext cx="180000" cy="504000"/>
                        <a:chOff x="1066800" y="2199000"/>
                        <a:chExt cx="684000" cy="1897200"/>
                      </a:xfrm>
                      <a:solidFill>
                        <a:schemeClr val="bg1">
                          <a:lumMod val="95000"/>
                        </a:schemeClr>
                      </a:solidFill>
                    </p:grpSpPr>
                    <p:sp>
                      <p:nvSpPr>
                        <p:cNvPr id="216" name="Oval 21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7" name="Rounded Rectangle 21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8" name="Rounded Rectangle 21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84" name="Group 183"/>
                      <p:cNvGrpSpPr/>
                      <p:nvPr/>
                    </p:nvGrpSpPr>
                    <p:grpSpPr>
                      <a:xfrm>
                        <a:off x="4377592" y="4098427"/>
                        <a:ext cx="180000" cy="504000"/>
                        <a:chOff x="1066800" y="2199000"/>
                        <a:chExt cx="684000" cy="1897200"/>
                      </a:xfrm>
                      <a:solidFill>
                        <a:schemeClr val="bg1">
                          <a:lumMod val="95000"/>
                        </a:schemeClr>
                      </a:solidFill>
                    </p:grpSpPr>
                    <p:sp>
                      <p:nvSpPr>
                        <p:cNvPr id="213" name="Oval 212"/>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4" name="Rounded Rectangle 213"/>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5" name="Rounded Rectangle 214"/>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85" name="Group 184"/>
                      <p:cNvGrpSpPr/>
                      <p:nvPr/>
                    </p:nvGrpSpPr>
                    <p:grpSpPr>
                      <a:xfrm>
                        <a:off x="4618687" y="4098427"/>
                        <a:ext cx="180000" cy="504000"/>
                        <a:chOff x="1066800" y="2199000"/>
                        <a:chExt cx="684000" cy="1897200"/>
                      </a:xfrm>
                      <a:solidFill>
                        <a:schemeClr val="bg1">
                          <a:lumMod val="95000"/>
                        </a:schemeClr>
                      </a:solidFill>
                    </p:grpSpPr>
                    <p:sp>
                      <p:nvSpPr>
                        <p:cNvPr id="210" name="Oval 20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1" name="Rounded Rectangle 21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2" name="Rounded Rectangle 21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86" name="Group 185"/>
                      <p:cNvGrpSpPr/>
                      <p:nvPr/>
                    </p:nvGrpSpPr>
                    <p:grpSpPr>
                      <a:xfrm>
                        <a:off x="4859782" y="4098427"/>
                        <a:ext cx="180000" cy="504000"/>
                        <a:chOff x="1066800" y="2199000"/>
                        <a:chExt cx="684000" cy="1897200"/>
                      </a:xfrm>
                      <a:solidFill>
                        <a:schemeClr val="bg1">
                          <a:lumMod val="95000"/>
                        </a:schemeClr>
                      </a:solidFill>
                    </p:grpSpPr>
                    <p:sp>
                      <p:nvSpPr>
                        <p:cNvPr id="207" name="Oval 20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8" name="Rounded Rectangle 20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9" name="Rounded Rectangle 20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87" name="Group 186"/>
                      <p:cNvGrpSpPr/>
                      <p:nvPr/>
                    </p:nvGrpSpPr>
                    <p:grpSpPr>
                      <a:xfrm>
                        <a:off x="5100877" y="4098427"/>
                        <a:ext cx="180000" cy="504000"/>
                        <a:chOff x="1066800" y="2199000"/>
                        <a:chExt cx="684000" cy="1897200"/>
                      </a:xfrm>
                      <a:solidFill>
                        <a:schemeClr val="bg1">
                          <a:lumMod val="95000"/>
                        </a:schemeClr>
                      </a:solidFill>
                    </p:grpSpPr>
                    <p:sp>
                      <p:nvSpPr>
                        <p:cNvPr id="204" name="Oval 20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5" name="Rounded Rectangle 20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6" name="Rounded Rectangle 20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88" name="Group 187"/>
                      <p:cNvGrpSpPr/>
                      <p:nvPr/>
                    </p:nvGrpSpPr>
                    <p:grpSpPr>
                      <a:xfrm>
                        <a:off x="5583068" y="4098427"/>
                        <a:ext cx="180000" cy="504000"/>
                        <a:chOff x="1066800" y="2199000"/>
                        <a:chExt cx="684000" cy="1897200"/>
                      </a:xfrm>
                      <a:solidFill>
                        <a:schemeClr val="bg1">
                          <a:lumMod val="95000"/>
                        </a:schemeClr>
                      </a:solidFill>
                    </p:grpSpPr>
                    <p:sp>
                      <p:nvSpPr>
                        <p:cNvPr id="201" name="Oval 20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2" name="Rounded Rectangle 20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3" name="Rounded Rectangle 20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89" name="Group 188"/>
                      <p:cNvGrpSpPr/>
                      <p:nvPr/>
                    </p:nvGrpSpPr>
                    <p:grpSpPr>
                      <a:xfrm>
                        <a:off x="5341973" y="4098427"/>
                        <a:ext cx="180000" cy="504000"/>
                        <a:chOff x="1066800" y="2199000"/>
                        <a:chExt cx="684000" cy="1897200"/>
                      </a:xfrm>
                      <a:solidFill>
                        <a:schemeClr val="bg1">
                          <a:lumMod val="95000"/>
                        </a:schemeClr>
                      </a:solidFill>
                    </p:grpSpPr>
                    <p:sp>
                      <p:nvSpPr>
                        <p:cNvPr id="198" name="Oval 19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9" name="Rounded Rectangle 19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0" name="Rounded Rectangle 19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90" name="Group 189"/>
                      <p:cNvGrpSpPr/>
                      <p:nvPr/>
                    </p:nvGrpSpPr>
                    <p:grpSpPr>
                      <a:xfrm>
                        <a:off x="5824163" y="4098427"/>
                        <a:ext cx="180000" cy="504000"/>
                        <a:chOff x="1066800" y="2199000"/>
                        <a:chExt cx="684000" cy="1897200"/>
                      </a:xfrm>
                      <a:solidFill>
                        <a:schemeClr val="bg1">
                          <a:lumMod val="95000"/>
                        </a:schemeClr>
                      </a:solidFill>
                    </p:grpSpPr>
                    <p:sp>
                      <p:nvSpPr>
                        <p:cNvPr id="195" name="Oval 194"/>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6" name="Rounded Rectangle 195"/>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7" name="Rounded Rectangle 196"/>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91" name="Group 190"/>
                      <p:cNvGrpSpPr/>
                      <p:nvPr/>
                    </p:nvGrpSpPr>
                    <p:grpSpPr>
                      <a:xfrm>
                        <a:off x="6065261" y="4098427"/>
                        <a:ext cx="180000" cy="504000"/>
                        <a:chOff x="2832000" y="2514600"/>
                        <a:chExt cx="216000" cy="612000"/>
                      </a:xfrm>
                      <a:solidFill>
                        <a:schemeClr val="bg1">
                          <a:lumMod val="95000"/>
                        </a:schemeClr>
                      </a:solidFill>
                    </p:grpSpPr>
                    <p:sp>
                      <p:nvSpPr>
                        <p:cNvPr id="192" name="Oval 191"/>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3" name="Rounded Rectangle 192"/>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4" name="Rounded Rectangle 193"/>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grpSp>
                  <p:nvGrpSpPr>
                    <p:cNvPr id="135" name="Group 134"/>
                    <p:cNvGrpSpPr/>
                    <p:nvPr/>
                  </p:nvGrpSpPr>
                  <p:grpSpPr>
                    <a:xfrm>
                      <a:off x="3895401" y="3592490"/>
                      <a:ext cx="2349860" cy="504000"/>
                      <a:chOff x="3895401" y="3592490"/>
                      <a:chExt cx="2349860" cy="504000"/>
                    </a:xfrm>
                  </p:grpSpPr>
                  <p:grpSp>
                    <p:nvGrpSpPr>
                      <p:cNvPr id="223" name="Group 222"/>
                      <p:cNvGrpSpPr/>
                      <p:nvPr/>
                    </p:nvGrpSpPr>
                    <p:grpSpPr>
                      <a:xfrm>
                        <a:off x="3895401" y="3592490"/>
                        <a:ext cx="180000" cy="504000"/>
                        <a:chOff x="1066800" y="2199000"/>
                        <a:chExt cx="684000" cy="1897200"/>
                      </a:xfrm>
                      <a:solidFill>
                        <a:schemeClr val="bg1">
                          <a:lumMod val="95000"/>
                        </a:schemeClr>
                      </a:solidFill>
                    </p:grpSpPr>
                    <p:sp>
                      <p:nvSpPr>
                        <p:cNvPr id="260" name="Oval 25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1" name="Rounded Rectangle 26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2" name="Rounded Rectangle 26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24" name="Group 223"/>
                      <p:cNvGrpSpPr/>
                      <p:nvPr/>
                    </p:nvGrpSpPr>
                    <p:grpSpPr>
                      <a:xfrm>
                        <a:off x="4136496" y="3592490"/>
                        <a:ext cx="180000" cy="504000"/>
                        <a:chOff x="1066800" y="2199000"/>
                        <a:chExt cx="684000" cy="1897200"/>
                      </a:xfrm>
                      <a:solidFill>
                        <a:schemeClr val="bg1">
                          <a:lumMod val="95000"/>
                        </a:schemeClr>
                      </a:solidFill>
                    </p:grpSpPr>
                    <p:sp>
                      <p:nvSpPr>
                        <p:cNvPr id="257" name="Oval 25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8" name="Rounded Rectangle 25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9" name="Rounded Rectangle 25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25" name="Group 224"/>
                      <p:cNvGrpSpPr/>
                      <p:nvPr/>
                    </p:nvGrpSpPr>
                    <p:grpSpPr>
                      <a:xfrm>
                        <a:off x="4377592" y="3592490"/>
                        <a:ext cx="180000" cy="504000"/>
                        <a:chOff x="1066800" y="2199000"/>
                        <a:chExt cx="684000" cy="1897200"/>
                      </a:xfrm>
                      <a:solidFill>
                        <a:schemeClr val="bg1">
                          <a:lumMod val="95000"/>
                        </a:schemeClr>
                      </a:solidFill>
                    </p:grpSpPr>
                    <p:sp>
                      <p:nvSpPr>
                        <p:cNvPr id="254" name="Oval 25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5" name="Rounded Rectangle 25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6" name="Rounded Rectangle 25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26" name="Group 225"/>
                      <p:cNvGrpSpPr/>
                      <p:nvPr/>
                    </p:nvGrpSpPr>
                    <p:grpSpPr>
                      <a:xfrm>
                        <a:off x="4618687" y="3592490"/>
                        <a:ext cx="180000" cy="504000"/>
                        <a:chOff x="1066800" y="2199000"/>
                        <a:chExt cx="684000" cy="1897200"/>
                      </a:xfrm>
                      <a:solidFill>
                        <a:schemeClr val="bg1">
                          <a:lumMod val="95000"/>
                        </a:schemeClr>
                      </a:solidFill>
                    </p:grpSpPr>
                    <p:sp>
                      <p:nvSpPr>
                        <p:cNvPr id="251" name="Oval 25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2" name="Rounded Rectangle 25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3" name="Rounded Rectangle 25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27" name="Group 226"/>
                      <p:cNvGrpSpPr/>
                      <p:nvPr/>
                    </p:nvGrpSpPr>
                    <p:grpSpPr>
                      <a:xfrm>
                        <a:off x="4859782" y="3592490"/>
                        <a:ext cx="180000" cy="504000"/>
                        <a:chOff x="1066800" y="2199000"/>
                        <a:chExt cx="684000" cy="1897200"/>
                      </a:xfrm>
                      <a:solidFill>
                        <a:schemeClr val="bg1">
                          <a:lumMod val="95000"/>
                        </a:schemeClr>
                      </a:solidFill>
                    </p:grpSpPr>
                    <p:sp>
                      <p:nvSpPr>
                        <p:cNvPr id="248" name="Oval 24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9" name="Rounded Rectangle 24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0" name="Rounded Rectangle 24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28" name="Group 227"/>
                      <p:cNvGrpSpPr/>
                      <p:nvPr/>
                    </p:nvGrpSpPr>
                    <p:grpSpPr>
                      <a:xfrm>
                        <a:off x="5100877" y="3592490"/>
                        <a:ext cx="180000" cy="504000"/>
                        <a:chOff x="1066800" y="2199000"/>
                        <a:chExt cx="684000" cy="1897200"/>
                      </a:xfrm>
                      <a:solidFill>
                        <a:schemeClr val="bg1">
                          <a:lumMod val="95000"/>
                        </a:schemeClr>
                      </a:solidFill>
                    </p:grpSpPr>
                    <p:sp>
                      <p:nvSpPr>
                        <p:cNvPr id="245" name="Oval 244"/>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6" name="Rounded Rectangle 245"/>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7" name="Rounded Rectangle 246"/>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29" name="Group 228"/>
                      <p:cNvGrpSpPr/>
                      <p:nvPr/>
                    </p:nvGrpSpPr>
                    <p:grpSpPr>
                      <a:xfrm>
                        <a:off x="5583068" y="3592490"/>
                        <a:ext cx="180000" cy="504000"/>
                        <a:chOff x="1066800" y="2199000"/>
                        <a:chExt cx="684000" cy="1897200"/>
                      </a:xfrm>
                      <a:solidFill>
                        <a:schemeClr val="bg1">
                          <a:lumMod val="95000"/>
                        </a:schemeClr>
                      </a:solidFill>
                    </p:grpSpPr>
                    <p:sp>
                      <p:nvSpPr>
                        <p:cNvPr id="242" name="Oval 241"/>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3" name="Rounded Rectangle 242"/>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4" name="Rounded Rectangle 243"/>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30" name="Group 229"/>
                      <p:cNvGrpSpPr/>
                      <p:nvPr/>
                    </p:nvGrpSpPr>
                    <p:grpSpPr>
                      <a:xfrm>
                        <a:off x="5341973" y="3592490"/>
                        <a:ext cx="180000" cy="504000"/>
                        <a:chOff x="1066800" y="2199000"/>
                        <a:chExt cx="684000" cy="1897200"/>
                      </a:xfrm>
                      <a:solidFill>
                        <a:schemeClr val="bg1">
                          <a:lumMod val="95000"/>
                        </a:schemeClr>
                      </a:solidFill>
                    </p:grpSpPr>
                    <p:sp>
                      <p:nvSpPr>
                        <p:cNvPr id="239" name="Oval 23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0" name="Rounded Rectangle 23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1" name="Rounded Rectangle 24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31" name="Group 230"/>
                      <p:cNvGrpSpPr/>
                      <p:nvPr/>
                    </p:nvGrpSpPr>
                    <p:grpSpPr>
                      <a:xfrm>
                        <a:off x="5824163" y="3592490"/>
                        <a:ext cx="180000" cy="504000"/>
                        <a:chOff x="1066800" y="2199000"/>
                        <a:chExt cx="684000" cy="1897200"/>
                      </a:xfrm>
                      <a:solidFill>
                        <a:schemeClr val="bg1">
                          <a:lumMod val="95000"/>
                        </a:schemeClr>
                      </a:solidFill>
                    </p:grpSpPr>
                    <p:sp>
                      <p:nvSpPr>
                        <p:cNvPr id="236" name="Oval 23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7" name="Rounded Rectangle 23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8" name="Rounded Rectangle 23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32" name="Group 231"/>
                      <p:cNvGrpSpPr/>
                      <p:nvPr/>
                    </p:nvGrpSpPr>
                    <p:grpSpPr>
                      <a:xfrm>
                        <a:off x="6065261" y="3592490"/>
                        <a:ext cx="180000" cy="504000"/>
                        <a:chOff x="2832000" y="2514600"/>
                        <a:chExt cx="216000" cy="612000"/>
                      </a:xfrm>
                      <a:solidFill>
                        <a:schemeClr val="bg1">
                          <a:lumMod val="95000"/>
                        </a:schemeClr>
                      </a:solidFill>
                    </p:grpSpPr>
                    <p:sp>
                      <p:nvSpPr>
                        <p:cNvPr id="233" name="Oval 232"/>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4" name="Rounded Rectangle 233"/>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5" name="Rounded Rectangle 234"/>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grpSp>
                  <p:nvGrpSpPr>
                    <p:cNvPr id="555" name="Group 554"/>
                    <p:cNvGrpSpPr/>
                    <p:nvPr/>
                  </p:nvGrpSpPr>
                  <p:grpSpPr>
                    <a:xfrm>
                      <a:off x="3895401" y="3042721"/>
                      <a:ext cx="2108762" cy="504000"/>
                      <a:chOff x="3895401" y="3042721"/>
                      <a:chExt cx="2108762" cy="504000"/>
                    </a:xfrm>
                  </p:grpSpPr>
                  <p:grpSp>
                    <p:nvGrpSpPr>
                      <p:cNvPr id="301" name="Group 300"/>
                      <p:cNvGrpSpPr/>
                      <p:nvPr/>
                    </p:nvGrpSpPr>
                    <p:grpSpPr>
                      <a:xfrm>
                        <a:off x="3895401" y="3042721"/>
                        <a:ext cx="180000" cy="504000"/>
                        <a:chOff x="3895401" y="3042721"/>
                        <a:chExt cx="180000" cy="504000"/>
                      </a:xfrm>
                    </p:grpSpPr>
                    <p:sp>
                      <p:nvSpPr>
                        <p:cNvPr id="264" name="Oval 263"/>
                        <p:cNvSpPr/>
                        <p:nvPr/>
                      </p:nvSpPr>
                      <p:spPr>
                        <a:xfrm>
                          <a:off x="3923822" y="3042721"/>
                          <a:ext cx="123157" cy="1243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5" name="Rounded Rectangle 264"/>
                        <p:cNvSpPr/>
                        <p:nvPr/>
                      </p:nvSpPr>
                      <p:spPr>
                        <a:xfrm>
                          <a:off x="3895401" y="3178205"/>
                          <a:ext cx="180000" cy="19127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6" name="Rounded Rectangle 265"/>
                        <p:cNvSpPr/>
                        <p:nvPr/>
                      </p:nvSpPr>
                      <p:spPr>
                        <a:xfrm>
                          <a:off x="3923822" y="3288505"/>
                          <a:ext cx="123157" cy="25821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56" name="Group 555"/>
                      <p:cNvGrpSpPr/>
                      <p:nvPr/>
                    </p:nvGrpSpPr>
                    <p:grpSpPr>
                      <a:xfrm>
                        <a:off x="4136496" y="3042721"/>
                        <a:ext cx="180000" cy="504000"/>
                        <a:chOff x="1066800" y="2199000"/>
                        <a:chExt cx="684000" cy="1897200"/>
                      </a:xfrm>
                      <a:solidFill>
                        <a:schemeClr val="bg1">
                          <a:lumMod val="95000"/>
                        </a:schemeClr>
                      </a:solidFill>
                    </p:grpSpPr>
                    <p:sp>
                      <p:nvSpPr>
                        <p:cNvPr id="557" name="Oval 55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8" name="Rounded Rectangle 55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9" name="Rounded Rectangle 55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60" name="Group 559"/>
                      <p:cNvGrpSpPr/>
                      <p:nvPr/>
                    </p:nvGrpSpPr>
                    <p:grpSpPr>
                      <a:xfrm>
                        <a:off x="4377591" y="3042721"/>
                        <a:ext cx="180000" cy="504000"/>
                        <a:chOff x="1066800" y="2199000"/>
                        <a:chExt cx="684000" cy="1897200"/>
                      </a:xfrm>
                      <a:solidFill>
                        <a:schemeClr val="bg1">
                          <a:lumMod val="95000"/>
                        </a:schemeClr>
                      </a:solidFill>
                    </p:grpSpPr>
                    <p:sp>
                      <p:nvSpPr>
                        <p:cNvPr id="561" name="Oval 56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62" name="Rounded Rectangle 56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63" name="Rounded Rectangle 56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64" name="Group 563"/>
                      <p:cNvGrpSpPr/>
                      <p:nvPr/>
                    </p:nvGrpSpPr>
                    <p:grpSpPr>
                      <a:xfrm>
                        <a:off x="4859781" y="3042721"/>
                        <a:ext cx="180000" cy="504000"/>
                        <a:chOff x="1066800" y="2199000"/>
                        <a:chExt cx="684000" cy="1897200"/>
                      </a:xfrm>
                      <a:solidFill>
                        <a:schemeClr val="bg1">
                          <a:lumMod val="95000"/>
                        </a:schemeClr>
                      </a:solidFill>
                    </p:grpSpPr>
                    <p:sp>
                      <p:nvSpPr>
                        <p:cNvPr id="565" name="Oval 564"/>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66" name="Rounded Rectangle 565"/>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67" name="Rounded Rectangle 566"/>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68" name="Group 567"/>
                      <p:cNvGrpSpPr/>
                      <p:nvPr/>
                    </p:nvGrpSpPr>
                    <p:grpSpPr>
                      <a:xfrm>
                        <a:off x="4618686" y="3042721"/>
                        <a:ext cx="180000" cy="504000"/>
                        <a:chOff x="1066800" y="2199000"/>
                        <a:chExt cx="684000" cy="1897200"/>
                      </a:xfrm>
                      <a:solidFill>
                        <a:schemeClr val="bg1">
                          <a:lumMod val="95000"/>
                        </a:schemeClr>
                      </a:solidFill>
                    </p:grpSpPr>
                    <p:sp>
                      <p:nvSpPr>
                        <p:cNvPr id="569" name="Oval 56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70" name="Rounded Rectangle 56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71" name="Rounded Rectangle 57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72" name="Group 571"/>
                      <p:cNvGrpSpPr/>
                      <p:nvPr/>
                    </p:nvGrpSpPr>
                    <p:grpSpPr>
                      <a:xfrm>
                        <a:off x="5100876" y="3042721"/>
                        <a:ext cx="180000" cy="504000"/>
                        <a:chOff x="1066800" y="2199000"/>
                        <a:chExt cx="684000" cy="1897200"/>
                      </a:xfrm>
                      <a:solidFill>
                        <a:schemeClr val="bg1">
                          <a:lumMod val="95000"/>
                        </a:schemeClr>
                      </a:solidFill>
                    </p:grpSpPr>
                    <p:sp>
                      <p:nvSpPr>
                        <p:cNvPr id="573" name="Oval 572"/>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74" name="Rounded Rectangle 573"/>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80" name="Rounded Rectangle 57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81" name="Group 580"/>
                      <p:cNvGrpSpPr/>
                      <p:nvPr/>
                    </p:nvGrpSpPr>
                    <p:grpSpPr>
                      <a:xfrm>
                        <a:off x="5341971" y="3042721"/>
                        <a:ext cx="180000" cy="504000"/>
                        <a:chOff x="2832000" y="2514600"/>
                        <a:chExt cx="216000" cy="612000"/>
                      </a:xfrm>
                      <a:solidFill>
                        <a:schemeClr val="bg1">
                          <a:lumMod val="95000"/>
                        </a:schemeClr>
                      </a:solidFill>
                    </p:grpSpPr>
                    <p:sp>
                      <p:nvSpPr>
                        <p:cNvPr id="584" name="Oval 583"/>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86" name="Rounded Rectangle 585"/>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89" name="Rounded Rectangle 588"/>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94" name="Group 593"/>
                      <p:cNvGrpSpPr/>
                      <p:nvPr/>
                    </p:nvGrpSpPr>
                    <p:grpSpPr>
                      <a:xfrm>
                        <a:off x="5583066" y="3042721"/>
                        <a:ext cx="180000" cy="504000"/>
                        <a:chOff x="1066800" y="2199000"/>
                        <a:chExt cx="684000" cy="1897200"/>
                      </a:xfrm>
                      <a:solidFill>
                        <a:schemeClr val="bg1">
                          <a:lumMod val="95000"/>
                        </a:schemeClr>
                      </a:solidFill>
                    </p:grpSpPr>
                    <p:sp>
                      <p:nvSpPr>
                        <p:cNvPr id="595" name="Oval 594"/>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96" name="Rounded Rectangle 595"/>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97" name="Rounded Rectangle 596"/>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98" name="Group 597"/>
                      <p:cNvGrpSpPr/>
                      <p:nvPr/>
                    </p:nvGrpSpPr>
                    <p:grpSpPr>
                      <a:xfrm>
                        <a:off x="5824163" y="3042721"/>
                        <a:ext cx="180000" cy="504000"/>
                        <a:chOff x="2832000" y="2514600"/>
                        <a:chExt cx="216000" cy="612000"/>
                      </a:xfrm>
                      <a:solidFill>
                        <a:schemeClr val="bg1">
                          <a:lumMod val="95000"/>
                        </a:schemeClr>
                      </a:solidFill>
                    </p:grpSpPr>
                    <p:sp>
                      <p:nvSpPr>
                        <p:cNvPr id="599" name="Oval 598"/>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00" name="Rounded Rectangle 599"/>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01" name="Rounded Rectangle 600"/>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grpSp>
              <p:sp>
                <p:nvSpPr>
                  <p:cNvPr id="607" name="Rectangle 606"/>
                  <p:cNvSpPr/>
                  <p:nvPr/>
                </p:nvSpPr>
                <p:spPr>
                  <a:xfrm>
                    <a:off x="4471420" y="3233234"/>
                    <a:ext cx="1223412" cy="1323439"/>
                  </a:xfrm>
                  <a:prstGeom prst="rect">
                    <a:avLst/>
                  </a:prstGeom>
                  <a:noFill/>
                </p:spPr>
                <p:txBody>
                  <a:bodyPr wrap="none" lIns="91440" tIns="45720" rIns="91440" bIns="45720">
                    <a:spAutoFit/>
                  </a:bodyPr>
                  <a:lstStyle/>
                  <a:p>
                    <a:pPr algn="ctr"/>
                    <a:r>
                      <a:rPr lang="en-US" sz="8000" b="1" dirty="0">
                        <a:ln w="10541" cmpd="sng">
                          <a:solidFill>
                            <a:srgbClr val="6482C3"/>
                          </a:solidFill>
                          <a:prstDash val="solid"/>
                        </a:ln>
                        <a:solidFill>
                          <a:schemeClr val="tx2"/>
                        </a:solidFill>
                      </a:rPr>
                      <a:t>39</a:t>
                    </a:r>
                  </a:p>
                </p:txBody>
              </p:sp>
            </p:grpSp>
            <p:sp>
              <p:nvSpPr>
                <p:cNvPr id="578" name="Rectangle 577"/>
                <p:cNvSpPr/>
                <p:nvPr/>
              </p:nvSpPr>
              <p:spPr>
                <a:xfrm>
                  <a:off x="6353932" y="4459567"/>
                  <a:ext cx="255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5A5A5A"/>
                      </a:solidFill>
                    </a:rPr>
                    <a:t>T2DM with high CV risk </a:t>
                  </a:r>
                </a:p>
                <a:p>
                  <a:pPr algn="ctr"/>
                  <a:r>
                    <a:rPr lang="en-US" sz="1200" dirty="0">
                      <a:solidFill>
                        <a:srgbClr val="5A5A5A"/>
                      </a:solidFill>
                    </a:rPr>
                    <a:t>92% hypertension </a:t>
                  </a:r>
                </a:p>
              </p:txBody>
            </p:sp>
          </p:grpSp>
        </p:grpSp>
      </p:grpSp>
      <p:sp>
        <p:nvSpPr>
          <p:cNvPr id="634" name="Rectangle 633"/>
          <p:cNvSpPr/>
          <p:nvPr/>
        </p:nvSpPr>
        <p:spPr>
          <a:xfrm>
            <a:off x="7693620" y="4790999"/>
            <a:ext cx="203475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r>
              <a:rPr lang="en-US" sz="1600" b="1" dirty="0">
                <a:solidFill>
                  <a:srgbClr val="5A5A5A"/>
                </a:solidFill>
              </a:rPr>
              <a:t>&gt;80% ACEi/ARB  </a:t>
            </a:r>
          </a:p>
          <a:p>
            <a:pPr algn="ctr">
              <a:spcBef>
                <a:spcPts val="1000"/>
              </a:spcBef>
            </a:pPr>
            <a:r>
              <a:rPr lang="en-US" sz="1600" b="1" dirty="0">
                <a:solidFill>
                  <a:srgbClr val="5A5A5A"/>
                </a:solidFill>
              </a:rPr>
              <a:t>&gt;75% statin</a:t>
            </a:r>
          </a:p>
        </p:txBody>
      </p:sp>
      <p:cxnSp>
        <p:nvCxnSpPr>
          <p:cNvPr id="588" name="Straight Arrow Connector 587"/>
          <p:cNvCxnSpPr/>
          <p:nvPr/>
        </p:nvCxnSpPr>
        <p:spPr>
          <a:xfrm>
            <a:off x="1890715" y="5730853"/>
            <a:ext cx="8464807" cy="0"/>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590" name="Oval 589"/>
          <p:cNvSpPr/>
          <p:nvPr/>
        </p:nvSpPr>
        <p:spPr>
          <a:xfrm>
            <a:off x="3405285" y="5658853"/>
            <a:ext cx="144000" cy="144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62891"/>
                </a:solidFill>
              </a:ln>
              <a:solidFill>
                <a:prstClr val="white"/>
              </a:solidFill>
            </a:endParaRPr>
          </a:p>
        </p:txBody>
      </p:sp>
      <p:sp>
        <p:nvSpPr>
          <p:cNvPr id="591" name="Oval 590"/>
          <p:cNvSpPr/>
          <p:nvPr/>
        </p:nvSpPr>
        <p:spPr>
          <a:xfrm>
            <a:off x="5985103" y="5658853"/>
            <a:ext cx="144000" cy="144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62891"/>
                </a:solidFill>
              </a:ln>
              <a:solidFill>
                <a:prstClr val="white"/>
              </a:solidFill>
            </a:endParaRPr>
          </a:p>
        </p:txBody>
      </p:sp>
      <p:cxnSp>
        <p:nvCxnSpPr>
          <p:cNvPr id="592" name="Straight Connector 591"/>
          <p:cNvCxnSpPr/>
          <p:nvPr/>
        </p:nvCxnSpPr>
        <p:spPr>
          <a:xfrm>
            <a:off x="6653007" y="5730853"/>
            <a:ext cx="1042029" cy="0"/>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593" name="Oval 592"/>
          <p:cNvSpPr/>
          <p:nvPr/>
        </p:nvSpPr>
        <p:spPr>
          <a:xfrm>
            <a:off x="8731008" y="5658853"/>
            <a:ext cx="144000" cy="144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62891"/>
                </a:solidFill>
              </a:ln>
              <a:solidFill>
                <a:prstClr val="white"/>
              </a:solidFill>
            </a:endParaRPr>
          </a:p>
        </p:txBody>
      </p:sp>
    </p:spTree>
    <p:extLst>
      <p:ext uri="{BB962C8B-B14F-4D97-AF65-F5344CB8AC3E}">
        <p14:creationId xmlns:p14="http://schemas.microsoft.com/office/powerpoint/2010/main" val="27901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6"/>
                                        </p:tgtEl>
                                        <p:attrNameLst>
                                          <p:attrName>style.visibility</p:attrName>
                                        </p:attrNameLst>
                                      </p:cBhvr>
                                      <p:to>
                                        <p:strVal val="visible"/>
                                      </p:to>
                                    </p:set>
                                    <p:animEffect transition="in" filter="wipe(left)">
                                      <p:cBhvr>
                                        <p:cTn id="7" dur="500"/>
                                        <p:tgtEl>
                                          <p:spTgt spid="6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2"/>
                                        </p:tgtEl>
                                        <p:attrNameLst>
                                          <p:attrName>style.visibility</p:attrName>
                                        </p:attrNameLst>
                                      </p:cBhvr>
                                      <p:to>
                                        <p:strVal val="visible"/>
                                      </p:to>
                                    </p:set>
                                    <p:animEffect transition="in" filter="wipe(left)">
                                      <p:cBhvr>
                                        <p:cTn id="12" dur="500"/>
                                        <p:tgtEl>
                                          <p:spTgt spid="6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1"/>
                                        </p:tgtEl>
                                        <p:attrNameLst>
                                          <p:attrName>style.visibility</p:attrName>
                                        </p:attrNameLst>
                                      </p:cBhvr>
                                      <p:to>
                                        <p:strVal val="visible"/>
                                      </p:to>
                                    </p:set>
                                    <p:animEffect transition="in" filter="wipe(left)">
                                      <p:cBhvr>
                                        <p:cTn id="17" dur="500"/>
                                        <p:tgtEl>
                                          <p:spTgt spid="18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7"/>
                                        </p:tgtEl>
                                        <p:attrNameLst>
                                          <p:attrName>style.visibility</p:attrName>
                                        </p:attrNameLst>
                                      </p:cBhvr>
                                      <p:to>
                                        <p:strVal val="visible"/>
                                      </p:to>
                                    </p:set>
                                    <p:animEffect transition="in" filter="wipe(left)">
                                      <p:cBhvr>
                                        <p:cTn id="22" dur="500"/>
                                        <p:tgtEl>
                                          <p:spTgt spid="6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34"/>
                                        </p:tgtEl>
                                        <p:attrNameLst>
                                          <p:attrName>style.visibility</p:attrName>
                                        </p:attrNameLst>
                                      </p:cBhvr>
                                      <p:to>
                                        <p:strVal val="visible"/>
                                      </p:to>
                                    </p:set>
                                    <p:animEffect transition="in" filter="wipe(left)">
                                      <p:cBhvr>
                                        <p:cTn id="27" dur="500"/>
                                        <p:tgtEl>
                                          <p:spTgt spid="6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2"/>
                                        </p:tgtEl>
                                        <p:attrNameLst>
                                          <p:attrName>style.visibility</p:attrName>
                                        </p:attrNameLst>
                                      </p:cBhvr>
                                      <p:to>
                                        <p:strVal val="visible"/>
                                      </p:to>
                                    </p:set>
                                    <p:animEffect transition="in" filter="wipe(left)">
                                      <p:cBhvr>
                                        <p:cTn id="32"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 grpId="0" animBg="1"/>
      <p:bldP spid="616" grpId="0" animBg="1"/>
      <p:bldP spid="632" grpId="0"/>
      <p:bldP spid="63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4727" y="175491"/>
            <a:ext cx="11794835" cy="6408955"/>
          </a:xfrm>
          <a:prstGeom prst="rect">
            <a:avLst/>
          </a:prstGeom>
        </p:spPr>
      </p:pic>
    </p:spTree>
    <p:extLst>
      <p:ext uri="{BB962C8B-B14F-4D97-AF65-F5344CB8AC3E}">
        <p14:creationId xmlns:p14="http://schemas.microsoft.com/office/powerpoint/2010/main" val="5353858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8547" y="127907"/>
            <a:ext cx="11814224" cy="6494565"/>
          </a:xfrm>
          <a:prstGeom prst="rect">
            <a:avLst/>
          </a:prstGeom>
        </p:spPr>
      </p:pic>
    </p:spTree>
    <p:extLst>
      <p:ext uri="{BB962C8B-B14F-4D97-AF65-F5344CB8AC3E}">
        <p14:creationId xmlns:p14="http://schemas.microsoft.com/office/powerpoint/2010/main" val="2919701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712527"/>
          </a:xfrm>
        </p:spPr>
      </p:pic>
      <p:sp>
        <p:nvSpPr>
          <p:cNvPr id="4" name="Text Placeholder 3"/>
          <p:cNvSpPr>
            <a:spLocks noGrp="1"/>
          </p:cNvSpPr>
          <p:nvPr>
            <p:ph type="body" sz="half" idx="2"/>
          </p:nvPr>
        </p:nvSpPr>
        <p:spPr>
          <a:xfrm>
            <a:off x="572656" y="3251200"/>
            <a:ext cx="3528290" cy="3140364"/>
          </a:xfrm>
        </p:spPr>
        <p:txBody>
          <a:bodyPr>
            <a:normAutofit/>
          </a:bodyPr>
          <a:lstStyle/>
          <a:p>
            <a:endParaRPr lang="en-GB" sz="5400" b="1" dirty="0" smtClean="0">
              <a:solidFill>
                <a:srgbClr val="FF0000"/>
              </a:solidFill>
              <a:latin typeface="Armalite Rifle" panose="02000000000000000000" pitchFamily="2" charset="0"/>
            </a:endParaRPr>
          </a:p>
          <a:p>
            <a:endParaRPr lang="en-GB" sz="5400" b="1" dirty="0" smtClean="0">
              <a:solidFill>
                <a:srgbClr val="FF0000"/>
              </a:solidFill>
              <a:latin typeface="Armalite Rifle" panose="02000000000000000000" pitchFamily="2" charset="0"/>
            </a:endParaRPr>
          </a:p>
          <a:p>
            <a:r>
              <a:rPr lang="en-GB" sz="5400" b="1" dirty="0">
                <a:solidFill>
                  <a:srgbClr val="FF0000"/>
                </a:solidFill>
                <a:latin typeface="Armalite Rifle" panose="02000000000000000000" pitchFamily="2" charset="0"/>
              </a:rPr>
              <a:t> </a:t>
            </a:r>
            <a:r>
              <a:rPr lang="en-GB" sz="5400" b="1" dirty="0" smtClean="0">
                <a:solidFill>
                  <a:srgbClr val="FF0000"/>
                </a:solidFill>
                <a:latin typeface="Armalite Rifle" panose="02000000000000000000" pitchFamily="2" charset="0"/>
              </a:rPr>
              <a:t> </a:t>
            </a:r>
            <a:r>
              <a:rPr lang="en-GB" sz="6600" b="1" dirty="0" smtClean="0">
                <a:solidFill>
                  <a:srgbClr val="FF0000"/>
                </a:solidFill>
                <a:latin typeface="Armalite Rifle" panose="02000000000000000000" pitchFamily="2" charset="0"/>
              </a:rPr>
              <a:t>CHOICE</a:t>
            </a:r>
            <a:endParaRPr lang="en-GB" sz="6600" b="1" dirty="0">
              <a:solidFill>
                <a:srgbClr val="FF0000"/>
              </a:solidFill>
              <a:latin typeface="Armalite Rifle" panose="02000000000000000000" pitchFamily="2" charset="0"/>
            </a:endParaRPr>
          </a:p>
        </p:txBody>
      </p:sp>
    </p:spTree>
    <p:extLst>
      <p:ext uri="{BB962C8B-B14F-4D97-AF65-F5344CB8AC3E}">
        <p14:creationId xmlns:p14="http://schemas.microsoft.com/office/powerpoint/2010/main" val="40424453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0290" y="199891"/>
            <a:ext cx="11400813" cy="6574982"/>
          </a:xfrm>
          <a:prstGeom prst="rect">
            <a:avLst/>
          </a:prstGeom>
        </p:spPr>
      </p:pic>
    </p:spTree>
    <p:extLst>
      <p:ext uri="{BB962C8B-B14F-4D97-AF65-F5344CB8AC3E}">
        <p14:creationId xmlns:p14="http://schemas.microsoft.com/office/powerpoint/2010/main" val="23875397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12007273" cy="6840499"/>
          </a:xfrm>
          <a:prstGeom prst="rect">
            <a:avLst/>
          </a:prstGeom>
        </p:spPr>
      </p:pic>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28638014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12099636" cy="6802078"/>
          </a:xfrm>
          <a:prstGeom prst="rect">
            <a:avLst/>
          </a:prstGeom>
        </p:spPr>
      </p:pic>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4807088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
            <a:ext cx="10963564" cy="6068291"/>
          </a:xfrm>
          <a:prstGeom prst="rect">
            <a:avLst/>
          </a:prstGeom>
        </p:spPr>
      </p:pic>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26446065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9788" y="457200"/>
            <a:ext cx="6521132" cy="740664"/>
          </a:xfrm>
        </p:spPr>
        <p:txBody>
          <a:bodyPr>
            <a:normAutofit/>
          </a:bodyPr>
          <a:lstStyle/>
          <a:p>
            <a:pPr algn="ctr"/>
            <a:r>
              <a:rPr lang="en-GB" sz="3600" b="1" dirty="0" smtClean="0">
                <a:solidFill>
                  <a:srgbClr val="FF0000"/>
                </a:solidFill>
              </a:rPr>
              <a:t>TAKE HOME MESSAGES</a:t>
            </a:r>
            <a:endParaRPr lang="en-GB" sz="3600" b="1" dirty="0">
              <a:solidFill>
                <a:srgbClr val="FF0000"/>
              </a:solidFill>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083296" y="1660478"/>
            <a:ext cx="3116644" cy="3856702"/>
          </a:xfrm>
        </p:spPr>
      </p:pic>
      <p:sp>
        <p:nvSpPr>
          <p:cNvPr id="7" name="Text Placeholder 6"/>
          <p:cNvSpPr>
            <a:spLocks noGrp="1"/>
          </p:cNvSpPr>
          <p:nvPr>
            <p:ph type="body" sz="half" idx="2"/>
          </p:nvPr>
        </p:nvSpPr>
        <p:spPr>
          <a:xfrm>
            <a:off x="839788" y="1660478"/>
            <a:ext cx="6521132" cy="4968922"/>
          </a:xfrm>
        </p:spPr>
        <p:txBody>
          <a:bodyPr/>
          <a:lstStyle/>
          <a:p>
            <a:pPr marL="285750" indent="-285750">
              <a:buFont typeface="Arial" panose="020B0604020202020204" pitchFamily="34" charset="0"/>
              <a:buChar char="•"/>
            </a:pPr>
            <a:r>
              <a:rPr lang="en-GB" sz="2000" dirty="0" smtClean="0"/>
              <a:t>TYPE 2 DIABETES IS UBIQUITOUS</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THEY DIE OF HEART DISEASE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GLYCAEMIC TARGETS VARY</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RISKS FROM  HYPOGLYCAEMIA OUTWEIGHS BENEFITS FROM SUGAR CONTROL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DRUG CHOICES MATTER</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HYPERTENSION AND LIPID CONTROL ARE AS IMPORTANT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0097104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683750" cy="712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Rectangle 6"/>
          <p:cNvSpPr>
            <a:spLocks noChangeArrowheads="1"/>
          </p:cNvSpPr>
          <p:nvPr/>
        </p:nvSpPr>
        <p:spPr bwMode="auto">
          <a:xfrm>
            <a:off x="3497263" y="3949700"/>
            <a:ext cx="5505738" cy="1446550"/>
          </a:xfrm>
          <a:prstGeom prst="rect">
            <a:avLst/>
          </a:prstGeom>
          <a:noFill/>
          <a:ln w="9525">
            <a:noFill/>
            <a:miter lim="800000"/>
          </a:ln>
          <a:effectLst/>
        </p:spPr>
        <p:txBody>
          <a:bodyPr wrap="none">
            <a:spAutoFit/>
          </a:bodyPr>
          <a:lstStyle/>
          <a:p>
            <a:pPr lvl="1">
              <a:spcBef>
                <a:spcPct val="20000"/>
              </a:spcBef>
              <a:buClr>
                <a:schemeClr val="tx1"/>
              </a:buClr>
              <a:buSzPct val="100000"/>
              <a:defRPr/>
            </a:pPr>
            <a:r>
              <a:rPr lang="en-US" sz="8800" b="1">
                <a:solidFill>
                  <a:srgbClr val="21ED11"/>
                </a:solidFill>
                <a:effectLst>
                  <a:outerShdw blurRad="38100" dist="38100" dir="2700000" algn="tl">
                    <a:srgbClr val="000000"/>
                  </a:outerShdw>
                </a:effectLst>
              </a:rPr>
              <a:t>Thank you</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3127" y="-1569148"/>
            <a:ext cx="12192000" cy="8998770"/>
          </a:xfrm>
          <a:prstGeom prst="rect">
            <a:avLst/>
          </a:prstGeom>
        </p:spPr>
      </p:pic>
    </p:spTree>
    <p:extLst>
      <p:ext uri="{BB962C8B-B14F-4D97-AF65-F5344CB8AC3E}">
        <p14:creationId xmlns:p14="http://schemas.microsoft.com/office/powerpoint/2010/main" val="36825731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8998770"/>
          </a:xfrm>
          <a:prstGeom prst="rect">
            <a:avLst/>
          </a:prstGeom>
        </p:spPr>
      </p:pic>
    </p:spTree>
    <p:extLst>
      <p:ext uri="{BB962C8B-B14F-4D97-AF65-F5344CB8AC3E}">
        <p14:creationId xmlns:p14="http://schemas.microsoft.com/office/powerpoint/2010/main" val="17317325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DB1CEB0-146D-41E0-B6B4-7C5A5D6A1FA2}" type="slidenum">
              <a:rPr lang="en-US" smtClean="0">
                <a:solidFill>
                  <a:srgbClr val="00539F"/>
                </a:solidFill>
              </a:rPr>
              <a:pPr/>
              <a:t>68</a:t>
            </a:fld>
            <a:endParaRPr lang="en-US" dirty="0">
              <a:solidFill>
                <a:srgbClr val="00539F"/>
              </a:solidFill>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303" b="10915"/>
          <a:stretch/>
        </p:blipFill>
        <p:spPr bwMode="auto">
          <a:xfrm>
            <a:off x="211958" y="932723"/>
            <a:ext cx="11221095"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639052" y="6406595"/>
            <a:ext cx="3454400" cy="461661"/>
          </a:xfrm>
          <a:prstGeom prst="rect">
            <a:avLst/>
          </a:prstGeom>
          <a:solidFill>
            <a:schemeClr val="bg1"/>
          </a:solidFill>
        </p:spPr>
        <p:txBody>
          <a:bodyPr wrap="square" lIns="121917" tIns="60958" rIns="121917" bIns="60958" rtlCol="0">
            <a:spAutoFit/>
          </a:bodyPr>
          <a:lstStyle/>
          <a:p>
            <a:pPr algn="r"/>
            <a:r>
              <a:rPr lang="en-GB" sz="1100" dirty="0"/>
              <a:t>DIAB-1244412-0000</a:t>
            </a:r>
          </a:p>
          <a:p>
            <a:pPr algn="r"/>
            <a:r>
              <a:rPr lang="en-GB" sz="1100" dirty="0"/>
              <a:t>Date of Preparation: January 2018</a:t>
            </a:r>
          </a:p>
        </p:txBody>
      </p:sp>
      <p:sp>
        <p:nvSpPr>
          <p:cNvPr id="6" name="Title 1"/>
          <p:cNvSpPr>
            <a:spLocks noGrp="1"/>
          </p:cNvSpPr>
          <p:nvPr>
            <p:ph type="title"/>
          </p:nvPr>
        </p:nvSpPr>
        <p:spPr>
          <a:xfrm>
            <a:off x="457200" y="152400"/>
            <a:ext cx="8229600" cy="780323"/>
          </a:xfrm>
        </p:spPr>
        <p:txBody>
          <a:bodyPr/>
          <a:lstStyle/>
          <a:p>
            <a:r>
              <a:rPr lang="en-US" dirty="0" smtClean="0"/>
              <a:t>Prescribing information</a:t>
            </a:r>
            <a:endParaRPr lang="en-US" dirty="0"/>
          </a:p>
        </p:txBody>
      </p:sp>
    </p:spTree>
    <p:extLst>
      <p:ext uri="{BB962C8B-B14F-4D97-AF65-F5344CB8AC3E}">
        <p14:creationId xmlns:p14="http://schemas.microsoft.com/office/powerpoint/2010/main" val="3478975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9788" y="457200"/>
            <a:ext cx="3932237" cy="713678"/>
          </a:xfrm>
          <a:solidFill>
            <a:srgbClr val="FFFF00"/>
          </a:solidFill>
        </p:spPr>
        <p:txBody>
          <a:bodyPr/>
          <a:lstStyle/>
          <a:p>
            <a:pPr algn="ctr"/>
            <a:r>
              <a:rPr lang="en-GB" b="1" dirty="0" smtClean="0">
                <a:latin typeface="Arial Black" panose="020B0A04020102020204" pitchFamily="34" charset="0"/>
              </a:rPr>
              <a:t>IMPACT</a:t>
            </a:r>
            <a:endParaRPr lang="en-GB" b="1" dirty="0">
              <a:latin typeface="Arial Black" panose="020B0A04020102020204" pitchFamily="34" charset="0"/>
            </a:endParaRPr>
          </a:p>
        </p:txBody>
      </p:sp>
      <p:sp>
        <p:nvSpPr>
          <p:cNvPr id="6" name="Content Placeholder 5"/>
          <p:cNvSpPr>
            <a:spLocks noGrp="1"/>
          </p:cNvSpPr>
          <p:nvPr>
            <p:ph idx="1"/>
          </p:nvPr>
        </p:nvSpPr>
        <p:spPr/>
        <p:txBody>
          <a:bodyPr>
            <a:normAutofit fontScale="92500" lnSpcReduction="10000"/>
          </a:bodyPr>
          <a:lstStyle/>
          <a:p>
            <a:r>
              <a:rPr lang="en-GB" sz="5400" dirty="0" smtClean="0">
                <a:solidFill>
                  <a:srgbClr val="FF0000"/>
                </a:solidFill>
              </a:rPr>
              <a:t>700</a:t>
            </a:r>
            <a:r>
              <a:rPr lang="en-GB" dirty="0" smtClean="0"/>
              <a:t> per day</a:t>
            </a:r>
          </a:p>
          <a:p>
            <a:pPr marL="0" indent="0">
              <a:buNone/>
            </a:pPr>
            <a:endParaRPr lang="en-GB" dirty="0" smtClean="0"/>
          </a:p>
          <a:p>
            <a:r>
              <a:rPr lang="en-GB" sz="6600" dirty="0" smtClean="0">
                <a:solidFill>
                  <a:srgbClr val="FFFF00"/>
                </a:solidFill>
              </a:rPr>
              <a:t>5</a:t>
            </a:r>
            <a:r>
              <a:rPr lang="en-GB" dirty="0" smtClean="0"/>
              <a:t> million by 2025</a:t>
            </a:r>
          </a:p>
          <a:p>
            <a:pPr marL="0" indent="0">
              <a:buNone/>
            </a:pPr>
            <a:endParaRPr lang="en-GB" dirty="0" smtClean="0"/>
          </a:p>
          <a:p>
            <a:r>
              <a:rPr lang="en-GB" sz="6000" b="1" dirty="0"/>
              <a:t>£10 </a:t>
            </a:r>
            <a:r>
              <a:rPr lang="en-GB" dirty="0"/>
              <a:t>billion spent by NHS on </a:t>
            </a:r>
            <a:r>
              <a:rPr lang="en-GB" dirty="0" smtClean="0"/>
              <a:t>diabetes – </a:t>
            </a:r>
          </a:p>
          <a:p>
            <a:pPr marL="0" indent="0">
              <a:buNone/>
            </a:pPr>
            <a:r>
              <a:rPr lang="en-GB" dirty="0" smtClean="0"/>
              <a:t>…………..</a:t>
            </a:r>
            <a:r>
              <a:rPr lang="en-GB" sz="6600" dirty="0" smtClean="0">
                <a:solidFill>
                  <a:srgbClr val="FFFF00"/>
                </a:solidFill>
              </a:rPr>
              <a:t>80</a:t>
            </a:r>
            <a:r>
              <a:rPr lang="en-GB" sz="6600" dirty="0">
                <a:solidFill>
                  <a:srgbClr val="FFFF00"/>
                </a:solidFill>
              </a:rPr>
              <a:t>%</a:t>
            </a:r>
            <a:r>
              <a:rPr lang="en-GB" dirty="0"/>
              <a:t> due to </a:t>
            </a:r>
            <a:r>
              <a:rPr lang="en-GB" dirty="0" smtClean="0"/>
              <a:t>complications</a:t>
            </a:r>
          </a:p>
          <a:p>
            <a:endParaRPr lang="en-GB" dirty="0"/>
          </a:p>
          <a:p>
            <a:endParaRPr lang="en-GB" dirty="0"/>
          </a:p>
        </p:txBody>
      </p:sp>
      <p:sp>
        <p:nvSpPr>
          <p:cNvPr id="7" name="Text Placeholder 6"/>
          <p:cNvSpPr>
            <a:spLocks noGrp="1"/>
          </p:cNvSpPr>
          <p:nvPr>
            <p:ph type="body" sz="half" idx="2"/>
          </p:nvPr>
        </p:nvSpPr>
        <p:spPr/>
        <p:txBody>
          <a:bodyPr/>
          <a:lstStyle/>
          <a:p>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90690"/>
            <a:ext cx="4561840" cy="4561840"/>
          </a:xfrm>
          <a:prstGeom prst="rect">
            <a:avLst/>
          </a:prstGeom>
        </p:spPr>
      </p:pic>
    </p:spTree>
    <p:extLst>
      <p:ext uri="{BB962C8B-B14F-4D97-AF65-F5344CB8AC3E}">
        <p14:creationId xmlns:p14="http://schemas.microsoft.com/office/powerpoint/2010/main" val="2382316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ctrTitle"/>
          </p:nvPr>
        </p:nvSpPr>
        <p:spPr>
          <a:xfrm>
            <a:off x="2667001" y="836613"/>
            <a:ext cx="5229225" cy="1039812"/>
          </a:xfrm>
        </p:spPr>
        <p:txBody>
          <a:bodyPr>
            <a:normAutofit/>
          </a:bodyPr>
          <a:lstStyle/>
          <a:p>
            <a:r>
              <a:rPr lang="en-GB" altLang="en-US" b="1" dirty="0" smtClean="0">
                <a:solidFill>
                  <a:srgbClr val="FF0000"/>
                </a:solidFill>
              </a:rPr>
              <a:t>Before we begin</a:t>
            </a:r>
          </a:p>
        </p:txBody>
      </p:sp>
      <p:sp>
        <p:nvSpPr>
          <p:cNvPr id="9219" name="Subtitle 3"/>
          <p:cNvSpPr>
            <a:spLocks noGrp="1"/>
          </p:cNvSpPr>
          <p:nvPr>
            <p:ph type="subTitle" idx="1"/>
          </p:nvPr>
        </p:nvSpPr>
        <p:spPr>
          <a:xfrm>
            <a:off x="1657351" y="2581275"/>
            <a:ext cx="6543675" cy="3276600"/>
          </a:xfrm>
        </p:spPr>
        <p:txBody>
          <a:bodyPr/>
          <a:lstStyle/>
          <a:p>
            <a:pPr algn="l"/>
            <a:r>
              <a:rPr lang="en-MY" altLang="en-US" sz="5400">
                <a:solidFill>
                  <a:srgbClr val="FF0000"/>
                </a:solidFill>
              </a:rPr>
              <a:t>HOW PRACTICE NURSES HAVE WRITTEN THEIR OWN HISTORY</a:t>
            </a:r>
          </a:p>
        </p:txBody>
      </p:sp>
      <p:pic>
        <p:nvPicPr>
          <p:cNvPr id="92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15289" y="1335088"/>
            <a:ext cx="2300287"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5505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2209801" y="620714"/>
            <a:ext cx="8278813" cy="1512887"/>
          </a:xfrm>
        </p:spPr>
        <p:txBody>
          <a:bodyPr>
            <a:normAutofit fontScale="90000"/>
          </a:bodyPr>
          <a:lstStyle/>
          <a:p>
            <a:r>
              <a:rPr lang="en-GB" altLang="en-US" smtClean="0"/>
              <a:t>75 000 REGISTERED NURSES OVER 22 YEARS</a:t>
            </a:r>
          </a:p>
        </p:txBody>
      </p:sp>
      <p:sp>
        <p:nvSpPr>
          <p:cNvPr id="3" name="Subtitle 2"/>
          <p:cNvSpPr>
            <a:spLocks noGrp="1"/>
          </p:cNvSpPr>
          <p:nvPr>
            <p:ph type="subTitle" idx="1"/>
          </p:nvPr>
        </p:nvSpPr>
        <p:spPr>
          <a:xfrm>
            <a:off x="2063750" y="2205039"/>
            <a:ext cx="8064500" cy="4103687"/>
          </a:xfrm>
        </p:spPr>
        <p:txBody>
          <a:bodyPr>
            <a:normAutofit/>
          </a:bodyPr>
          <a:lstStyle/>
          <a:p>
            <a:pPr marL="457200" indent="-457200">
              <a:buFont typeface="Arial" panose="020B0604020202020204" pitchFamily="34" charset="0"/>
              <a:buChar char="•"/>
              <a:defRPr/>
            </a:pPr>
            <a:r>
              <a:rPr lang="en-GB" sz="3600" dirty="0" smtClean="0"/>
              <a:t>3 NIGHTS PER MONTH AND USUAL DAY TIME </a:t>
            </a:r>
          </a:p>
          <a:p>
            <a:pPr marL="457200" indent="-457200">
              <a:buFont typeface="Arial" panose="020B0604020202020204" pitchFamily="34" charset="0"/>
              <a:buChar char="•"/>
              <a:defRPr/>
            </a:pPr>
            <a:endParaRPr lang="en-GB" sz="3600" dirty="0" smtClean="0"/>
          </a:p>
          <a:p>
            <a:pPr marL="457200" indent="-457200" algn="l">
              <a:buFont typeface="Arial" panose="020B0604020202020204" pitchFamily="34" charset="0"/>
              <a:buChar char="•"/>
              <a:defRPr/>
            </a:pPr>
            <a:r>
              <a:rPr lang="en-GB" sz="3600" dirty="0" smtClean="0"/>
              <a:t>&lt; 14 YEARS……..19% RISK OF DEATH</a:t>
            </a:r>
          </a:p>
          <a:p>
            <a:pPr marL="457200" indent="-457200" algn="l">
              <a:buFont typeface="Arial" panose="020B0604020202020204" pitchFamily="34" charset="0"/>
              <a:buChar char="•"/>
              <a:defRPr/>
            </a:pPr>
            <a:endParaRPr lang="en-GB" sz="3600" dirty="0" smtClean="0"/>
          </a:p>
          <a:p>
            <a:pPr marL="457200" indent="-457200">
              <a:buFont typeface="Arial" panose="020B0604020202020204" pitchFamily="34" charset="0"/>
              <a:buChar char="•"/>
              <a:defRPr/>
            </a:pPr>
            <a:r>
              <a:rPr lang="en-GB" sz="3600" dirty="0" smtClean="0"/>
              <a:t>&gt;15 YEARS….23% RISK OF DEATH AND 25% INCREASE IN LUNG CANCER </a:t>
            </a:r>
            <a:endParaRPr lang="en-GB" sz="3600" dirty="0"/>
          </a:p>
        </p:txBody>
      </p:sp>
    </p:spTree>
    <p:extLst>
      <p:ext uri="{BB962C8B-B14F-4D97-AF65-F5344CB8AC3E}">
        <p14:creationId xmlns:p14="http://schemas.microsoft.com/office/powerpoint/2010/main" val="39015807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NartTw1r1U.ChiEu.ZcVO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hXLcv8n.rE2eF.uZFH_td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mBnRwKeWHk2Kf6N7y9gol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bOQX4e2kka6mI7S2Rujd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MUc01easlUO2lTKUo2GPJ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sSx1a_v7eEa929rQWoDqV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69DC18bBUiPgHvFLYxA9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ptWKmSkl_kaDLUrqI_ug1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N2F1BUBfBkSUJaB6Wo0Oi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9WT9nbAEy0qLTWjYzvKe8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uocqYhoEeka_fUMQEzhJD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hXLcv8n.rE2eF.uZFH_td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_xV35WJTeEeTJ7PI8M.5Y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twz7QY924kO.6Ul06kjrF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_89n4ARbx0G05zkNw4Xzk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2hX3RXrqSUmzsu_j7nGPV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MLGXrSb_4E2qfS70nxq7a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kIMvn4DSkUG14onKMS9oe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9c7hKo3Sx0GeRxNVbZsFA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23eKi5xxEkiE5KpSUIZek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Wn8tyhaEoUSLQcsT31skM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L.oMcBUX80C64JCrWsbxZ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mBnRwKeWHk2Kf6N7y9gol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7h4ZEAswaEWLGWIDOrCQ4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zj_QLE4wQ06I2iRrg0lOO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bM5ZxuavB0a5Zvprb6ZQs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3ohMeVWHtEqSnvu33THXq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x4XgLFSXR0ygT5oOEu8Bq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udqdUFqCo0qfSSaj27xNa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Gj34.ySDukK1.ThzCkICo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sk3S4kDLUUePnM5.8Kox2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8jDhMJdm.k6PqFkh73ZXR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i056Zx6G2EeNjODrVoMtR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bOQX4e2kka6mI7S2Rujd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6PnE.5BbnkKE78t7XStTb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YdSYXitRkiUMqOiII8zK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eA_b5BcLp0mPQ8xgnaweC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HtTH3z3yYki9VFFhg5dEe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H6edguQk9E6.h0IVZgFrr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iRPn2yykbkaX8RqgB8zLN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C1XFFy2k_0C30HWUhjHJd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vQwmxg5KtECEDwi8CwWJ9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bfB5b7TIFU6VL6sF5Gnw2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p7dV9hXQ6U.SVVAGLvdrT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MUc01easlUO2lTKUo2GPJ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4XgLFSXR0ygT5oOEu8Bq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6PnE.5BbnkKE78t7XStTb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sSx1a_v7eEa929rQWoDqV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69DC18bBUiPgHvFLYxA9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ptWKmSkl_kaDLUrqI_ug1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NartTw1r1U.ChiEu.ZcVOw"/>
</p:tagLst>
</file>

<file path=ppt/theme/theme1.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9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1_msd_mix_match_three_no_image_low">
  <a:themeElements>
    <a:clrScheme name="Custom 3">
      <a:dk1>
        <a:srgbClr val="000000"/>
      </a:dk1>
      <a:lt1>
        <a:srgbClr val="FFFFFF"/>
      </a:lt1>
      <a:dk2>
        <a:srgbClr val="37424A"/>
      </a:dk2>
      <a:lt2>
        <a:srgbClr val="BDBDBD"/>
      </a:lt2>
      <a:accent1>
        <a:srgbClr val="00539F"/>
      </a:accent1>
      <a:accent2>
        <a:srgbClr val="8CC7BA"/>
      </a:accent2>
      <a:accent3>
        <a:srgbClr val="D97C1E"/>
      </a:accent3>
      <a:accent4>
        <a:srgbClr val="8F8F3A"/>
      </a:accent4>
      <a:accent5>
        <a:srgbClr val="E8C90F"/>
      </a:accent5>
      <a:accent6>
        <a:srgbClr val="66203A"/>
      </a:accent6>
      <a:hlink>
        <a:srgbClr val="8CC7BA"/>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20000"/>
            <a:lumOff val="80000"/>
          </a:schemeClr>
        </a:solidFill>
        <a:ln>
          <a:noFill/>
        </a:ln>
        <a:effectLst/>
        <a:ex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Arial" charset="0"/>
          <a:buChar char="•"/>
          <a:tabLst/>
          <a:defRPr kumimoji="0"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Arial" charset="0"/>
          <a:buChar char="•"/>
          <a:tabLst/>
          <a:defRPr kumimoji="0" lang="en-US" alt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00877C"/>
        </a:accent1>
        <a:accent2>
          <a:srgbClr val="BDBDBD"/>
        </a:accent2>
        <a:accent3>
          <a:srgbClr val="FFFFFF"/>
        </a:accent3>
        <a:accent4>
          <a:srgbClr val="000000"/>
        </a:accent4>
        <a:accent5>
          <a:srgbClr val="AAC3BF"/>
        </a:accent5>
        <a:accent6>
          <a:srgbClr val="ABABAB"/>
        </a:accent6>
        <a:hlink>
          <a:srgbClr val="8CC7BA"/>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a10f9ac0-5937-4b4f-b459-96aedd9ed2c5">
  <element uid="9920fcc9-9f43-4d43-9e3e-b98a219cfd55" value=""/>
</sisl>
</file>

<file path=customXml/itemProps1.xml><?xml version="1.0" encoding="utf-8"?>
<ds:datastoreItem xmlns:ds="http://schemas.openxmlformats.org/officeDocument/2006/customXml" ds:itemID="{D8F2DFC9-1779-4614-AC04-7E66DB0154F3}">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3072</TotalTime>
  <Words>3641</Words>
  <Application>Microsoft Office PowerPoint</Application>
  <PresentationFormat>Custom</PresentationFormat>
  <Paragraphs>731</Paragraphs>
  <Slides>68</Slides>
  <Notes>68</Notes>
  <HiddenSlides>0</HiddenSlides>
  <MMClips>0</MMClips>
  <ScaleCrop>false</ScaleCrop>
  <HeadingPairs>
    <vt:vector size="6" baseType="variant">
      <vt:variant>
        <vt:lpstr>Theme</vt:lpstr>
      </vt:variant>
      <vt:variant>
        <vt:i4>8</vt:i4>
      </vt:variant>
      <vt:variant>
        <vt:lpstr>Embedded OLE Servers</vt:lpstr>
      </vt:variant>
      <vt:variant>
        <vt:i4>3</vt:i4>
      </vt:variant>
      <vt:variant>
        <vt:lpstr>Slide Titles</vt:lpstr>
      </vt:variant>
      <vt:variant>
        <vt:i4>68</vt:i4>
      </vt:variant>
    </vt:vector>
  </HeadingPairs>
  <TitlesOfParts>
    <vt:vector size="79" baseType="lpstr">
      <vt:lpstr>1_Office Theme</vt:lpstr>
      <vt:lpstr>2_Office Theme</vt:lpstr>
      <vt:lpstr>3_Office Theme</vt:lpstr>
      <vt:lpstr>4_Office Theme</vt:lpstr>
      <vt:lpstr>6_Office Theme</vt:lpstr>
      <vt:lpstr>7_Office Theme</vt:lpstr>
      <vt:lpstr>9_Office Theme</vt:lpstr>
      <vt:lpstr>1_msd_mix_match_three_no_image_low</vt:lpstr>
      <vt:lpstr>Slide</vt:lpstr>
      <vt:lpstr>Chart</vt:lpstr>
      <vt:lpstr>Microsoft Excel Chart</vt:lpstr>
      <vt:lpstr>DIABETES AND THE HEART </vt:lpstr>
      <vt:lpstr>PowerPoint Presentation</vt:lpstr>
      <vt:lpstr>Disclosures related to this talk </vt:lpstr>
      <vt:lpstr>WHAT HAS THIS MAN GOT TO DO WITH   Today ?</vt:lpstr>
      <vt:lpstr>PowerPoint Presentation</vt:lpstr>
      <vt:lpstr>PowerPoint Presentation</vt:lpstr>
      <vt:lpstr>IMPACT</vt:lpstr>
      <vt:lpstr>Before we begin</vt:lpstr>
      <vt:lpstr>75 000 REGISTERED NURSES OVER 22 YEARS</vt:lpstr>
      <vt:lpstr>Type 2 diabetes and the heart : scope of presentation</vt:lpstr>
      <vt:lpstr>Diabetes Is Associated With Increased Risk of CV Disease</vt:lpstr>
      <vt:lpstr>Diabetes is associated with significant loss of  life years</vt:lpstr>
      <vt:lpstr>Hyperglycaemia results from three core defects1,2</vt:lpstr>
      <vt:lpstr>INSULIN RESISTANCE </vt:lpstr>
      <vt:lpstr>PowerPoint Presentation</vt:lpstr>
      <vt:lpstr>Development and Progression of  Type 2 Diabetes and Related Complicationsa</vt:lpstr>
      <vt:lpstr>PowerPoint Presentation</vt:lpstr>
      <vt:lpstr>                 DIABETIC COMPLICATIONS  MICRO-VASCULAR  MACROVASULAR </vt:lpstr>
      <vt:lpstr>PowerPoint Presentation</vt:lpstr>
      <vt:lpstr>Diabetes and heart disease</vt:lpstr>
      <vt:lpstr>PowerPoint Presentation</vt:lpstr>
      <vt:lpstr>PowerPoint Presentation</vt:lpstr>
      <vt:lpstr>UKPDS: Improving HbA1c control  reduces diabetes-related complications1</vt:lpstr>
      <vt:lpstr>PowerPoint Presentation</vt:lpstr>
      <vt:lpstr>Big Picture Messages   early stages of diabetes  </vt:lpstr>
      <vt:lpstr>PowerPoint Presentation</vt:lpstr>
      <vt:lpstr>PowerPoint Presentation</vt:lpstr>
      <vt:lpstr>PowerPoint Presentation</vt:lpstr>
      <vt:lpstr>More Big Picture Messages</vt:lpstr>
      <vt:lpstr>PowerPoint Presentation</vt:lpstr>
      <vt:lpstr>PowerPoint Presentation</vt:lpstr>
      <vt:lpstr>PowerPoint Presentation</vt:lpstr>
      <vt:lpstr>PowerPoint Presentation</vt:lpstr>
      <vt:lpstr>Target sites for different oral drug classes used in type 2 diabetes1-3</vt:lpstr>
      <vt:lpstr>PowerPoint Presentation</vt:lpstr>
      <vt:lpstr>PowerPoint Presentation</vt:lpstr>
      <vt:lpstr>Most DPP4 inhibitors are currently studied  in large CV outcome trials</vt:lpstr>
      <vt:lpstr>EXAMINE and SAVOR-TIMI:  Hospitalisation for Heart Failure</vt:lpstr>
      <vt:lpstr>PowerPoint Presentation</vt:lpstr>
      <vt:lpstr>Primary Objective</vt:lpstr>
      <vt:lpstr>Summary of Results (1)</vt:lpstr>
      <vt:lpstr>Summary of Results (3)</vt:lpstr>
      <vt:lpstr>Sitagliptin vs Glipizide: Weight Change and Incidence of Hypoglycaemia1</vt:lpstr>
      <vt:lpstr>PowerPoint Presentation</vt:lpstr>
      <vt:lpstr>NICE NG28: Key focus areas1</vt:lpstr>
      <vt:lpstr>PowerPoint Presentation</vt:lpstr>
      <vt:lpstr>PowerPoint Presentation</vt:lpstr>
      <vt:lpstr>It is not about glucose ALONE</vt:lpstr>
      <vt:lpstr>LIFESTYLE MODIFICATIONS</vt:lpstr>
      <vt:lpstr>Low-Density Lipoprotein (LDL) Consists of Multiple Distinct Subclasses Differing in Size and Lipid Content*</vt:lpstr>
      <vt:lpstr>Adults With Diabetes Achieving  Vascular Disease Risk Factor Goals</vt:lpstr>
      <vt:lpstr>Which of the following statements best summarizes current treatment guidelines for type 2 diabetes mellitus (T2DM) relative to A1C targets? </vt:lpstr>
      <vt:lpstr>Hypoglycemia is a common and deleterious adverse effect of treatment for T2DM. Antihyperglycemic agents vary in their propensity to cause hypoglycemia</vt:lpstr>
      <vt:lpstr>In CV outcomes trials, which ones  have been associated with an increased risk of hospitalization for heart failure. </vt:lpstr>
      <vt:lpstr>PowerPoint Presentation</vt:lpstr>
      <vt:lpstr>EMPA-REG OUTCOME®: Summary</vt:lpstr>
      <vt:lpstr>Number needed to treat (NNT) to prevent one death across landmark trials in patients with high CV risk</vt:lpstr>
      <vt:lpstr>PowerPoint Presentation</vt:lpstr>
      <vt:lpstr>PowerPoint Presentation</vt:lpstr>
      <vt:lpstr>PowerPoint Presentation</vt:lpstr>
      <vt:lpstr>PowerPoint Presentation</vt:lpstr>
      <vt:lpstr>PowerPoint Presentation</vt:lpstr>
      <vt:lpstr>PowerPoint Presentation</vt:lpstr>
      <vt:lpstr>TAKE HOME MESSAGES</vt:lpstr>
      <vt:lpstr>PowerPoint Presentation</vt:lpstr>
      <vt:lpstr>PowerPoint Presentation</vt:lpstr>
      <vt:lpstr>PowerPoint Presentation</vt:lpstr>
      <vt:lpstr>Prescribing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somnath kumar</dc:creator>
  <cp:lastModifiedBy>Merck &amp; Co., Inc.</cp:lastModifiedBy>
  <cp:revision>92</cp:revision>
  <dcterms:created xsi:type="dcterms:W3CDTF">2015-07-01T15:49:00Z</dcterms:created>
  <dcterms:modified xsi:type="dcterms:W3CDTF">2018-04-28T08:29:13Z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1033-10.1.0.5674</vt:lpwstr>
  </property>
  <property fmtid="{D5CDD505-2E9C-101B-9397-08002B2CF9AE}" pid="3" name="docIndexRef">
    <vt:lpwstr>f53b6824-bfed-4d9f-852f-4a3e6e03fd63</vt:lpwstr>
  </property>
  <property fmtid="{D5CDD505-2E9C-101B-9397-08002B2CF9AE}" pid="4" name="bjSaver">
    <vt:lpwstr>41y4uAGwkkFbjhgXcZj0cLqnGLPA4/6I</vt:lpwstr>
  </property>
  <property fmtid="{D5CDD505-2E9C-101B-9397-08002B2CF9AE}" pid="5" name="_AdHocReviewCycleID">
    <vt:i4>624074723</vt:i4>
  </property>
  <property fmtid="{D5CDD505-2E9C-101B-9397-08002B2CF9AE}" pid="6" name="_NewReviewCycle">
    <vt:lpwstr/>
  </property>
  <property fmtid="{D5CDD505-2E9C-101B-9397-08002B2CF9AE}" pid="7" name="_EmailSubject">
    <vt:lpwstr>Dr Kumars slides</vt:lpwstr>
  </property>
  <property fmtid="{D5CDD505-2E9C-101B-9397-08002B2CF9AE}" pid="8" name="_AuthorEmail">
    <vt:lpwstr>anna.reddy@merck.com</vt:lpwstr>
  </property>
  <property fmtid="{D5CDD505-2E9C-101B-9397-08002B2CF9AE}" pid="9" name="_AuthorEmailDisplayName">
    <vt:lpwstr>Reddy, Anna</vt:lpwstr>
  </property>
  <property fmtid="{D5CDD505-2E9C-101B-9397-08002B2CF9AE}" pid="10" name="_PreviousAdHocReviewCycleID">
    <vt:i4>1255858546</vt:i4>
  </property>
  <property fmtid="{D5CDD505-2E9C-101B-9397-08002B2CF9AE}" pid="11" name="_MarkAsFinal">
    <vt:bool>true</vt:bool>
  </property>
  <property fmtid="{D5CDD505-2E9C-101B-9397-08002B2CF9AE}" pid="12" name="bjDocumentLabelXML">
    <vt:lpwstr>&lt;?xml version="1.0" encoding="us-ascii"?&gt;&lt;sisl xmlns:xsi="http://www.w3.org/2001/XMLSchema-instance" xmlns:xsd="http://www.w3.org/2001/XMLSchema" sislVersion="0" policy="a10f9ac0-5937-4b4f-b459-96aedd9ed2c5" xmlns="http://www.boldonjames.com/2008/01/sie/i</vt:lpwstr>
  </property>
  <property fmtid="{D5CDD505-2E9C-101B-9397-08002B2CF9AE}" pid="13" name="bjDocumentLabelXML-0">
    <vt:lpwstr>nternal/label"&gt;&lt;element uid="9920fcc9-9f43-4d43-9e3e-b98a219cfd55" value="" /&gt;&lt;/sisl&gt;</vt:lpwstr>
  </property>
  <property fmtid="{D5CDD505-2E9C-101B-9397-08002B2CF9AE}" pid="14" name="bjDocumentSecurityLabel">
    <vt:lpwstr>Not Classified</vt:lpwstr>
  </property>
</Properties>
</file>