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69" r:id="rId3"/>
    <p:sldMasterId id="2147483693" r:id="rId4"/>
    <p:sldMasterId id="2147483717" r:id="rId5"/>
    <p:sldMasterId id="2147483730" r:id="rId6"/>
    <p:sldMasterId id="2147483753" r:id="rId7"/>
  </p:sldMasterIdLst>
  <p:notesMasterIdLst>
    <p:notesMasterId r:id="rId34"/>
  </p:notesMasterIdLst>
  <p:handoutMasterIdLst>
    <p:handoutMasterId r:id="rId35"/>
  </p:handoutMasterIdLst>
  <p:sldIdLst>
    <p:sldId id="257" r:id="rId8"/>
    <p:sldId id="260" r:id="rId9"/>
    <p:sldId id="263" r:id="rId10"/>
    <p:sldId id="261" r:id="rId11"/>
    <p:sldId id="265" r:id="rId12"/>
    <p:sldId id="267" r:id="rId13"/>
    <p:sldId id="268" r:id="rId14"/>
    <p:sldId id="269" r:id="rId15"/>
    <p:sldId id="270" r:id="rId16"/>
    <p:sldId id="271" r:id="rId17"/>
    <p:sldId id="272" r:id="rId18"/>
    <p:sldId id="274" r:id="rId19"/>
    <p:sldId id="276" r:id="rId20"/>
    <p:sldId id="278" r:id="rId21"/>
    <p:sldId id="279" r:id="rId22"/>
    <p:sldId id="283" r:id="rId23"/>
    <p:sldId id="280" r:id="rId24"/>
    <p:sldId id="281" r:id="rId25"/>
    <p:sldId id="282" r:id="rId26"/>
    <p:sldId id="290" r:id="rId27"/>
    <p:sldId id="291" r:id="rId28"/>
    <p:sldId id="286" r:id="rId29"/>
    <p:sldId id="287" r:id="rId30"/>
    <p:sldId id="289" r:id="rId31"/>
    <p:sldId id="292" r:id="rId32"/>
    <p:sldId id="262"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390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2"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1749663526245"/>
          <c:y val="8.4415584415584416E-2"/>
          <c:w val="0.66487213997308214"/>
          <c:h val="0.8214285714285714"/>
        </c:manualLayout>
      </c:layout>
      <c:barChart>
        <c:barDir val="col"/>
        <c:grouping val="clustered"/>
        <c:varyColors val="0"/>
        <c:ser>
          <c:idx val="0"/>
          <c:order val="0"/>
          <c:tx>
            <c:strRef>
              <c:f>Sheet1!$A$2</c:f>
              <c:strCache>
                <c:ptCount val="1"/>
                <c:pt idx="0">
                  <c:v>Glimepiride</c:v>
                </c:pt>
              </c:strCache>
            </c:strRef>
          </c:tx>
          <c:spPr>
            <a:solidFill>
              <a:schemeClr val="accent1"/>
            </a:solidFill>
            <a:ln w="12693">
              <a:solidFill>
                <a:schemeClr val="tx1"/>
              </a:solidFill>
              <a:prstDash val="solid"/>
            </a:ln>
          </c:spPr>
          <c:invertIfNegative val="0"/>
          <c:dLbls>
            <c:spPr>
              <a:noFill/>
              <a:ln w="25387">
                <a:noFill/>
              </a:ln>
            </c:spPr>
            <c:txPr>
              <a:bodyPr/>
              <a:lstStyle/>
              <a:p>
                <a:pPr>
                  <a:defRPr sz="132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Sheet1!$B$2:$B$2</c:f>
              <c:numCache>
                <c:formatCode>General</c:formatCode>
                <c:ptCount val="1"/>
                <c:pt idx="0">
                  <c:v>16.8</c:v>
                </c:pt>
              </c:numCache>
            </c:numRef>
          </c:val>
        </c:ser>
        <c:ser>
          <c:idx val="1"/>
          <c:order val="1"/>
          <c:tx>
            <c:strRef>
              <c:f>Sheet1!$A$3</c:f>
              <c:strCache>
                <c:ptCount val="1"/>
                <c:pt idx="0">
                  <c:v>Gliclazide</c:v>
                </c:pt>
              </c:strCache>
            </c:strRef>
          </c:tx>
          <c:spPr>
            <a:solidFill>
              <a:srgbClr val="CCCCFF"/>
            </a:solidFill>
            <a:ln w="12693">
              <a:solidFill>
                <a:schemeClr val="tx1"/>
              </a:solidFill>
              <a:prstDash val="solid"/>
            </a:ln>
          </c:spPr>
          <c:invertIfNegative val="0"/>
          <c:dLbls>
            <c:numFmt formatCode="0.0" sourceLinked="0"/>
            <c:spPr>
              <a:noFill/>
              <a:ln w="25387">
                <a:noFill/>
              </a:ln>
            </c:spPr>
            <c:txPr>
              <a:bodyPr/>
              <a:lstStyle/>
              <a:p>
                <a:pPr>
                  <a:defRPr sz="132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Sheet1!$B$3:$B$3</c:f>
              <c:numCache>
                <c:formatCode>General</c:formatCode>
                <c:ptCount val="1"/>
                <c:pt idx="0">
                  <c:v>14</c:v>
                </c:pt>
              </c:numCache>
            </c:numRef>
          </c:val>
        </c:ser>
        <c:ser>
          <c:idx val="2"/>
          <c:order val="2"/>
          <c:tx>
            <c:strRef>
              <c:f>Sheet1!$A$4</c:f>
              <c:strCache>
                <c:ptCount val="1"/>
                <c:pt idx="0">
                  <c:v>Glibenclamide</c:v>
                </c:pt>
              </c:strCache>
            </c:strRef>
          </c:tx>
          <c:spPr>
            <a:solidFill>
              <a:schemeClr val="hlink"/>
            </a:solidFill>
            <a:ln w="12693">
              <a:solidFill>
                <a:schemeClr val="tx1"/>
              </a:solidFill>
              <a:prstDash val="solid"/>
            </a:ln>
          </c:spPr>
          <c:invertIfNegative val="0"/>
          <c:dLbls>
            <c:spPr>
              <a:noFill/>
              <a:ln w="25387">
                <a:noFill/>
              </a:ln>
            </c:spPr>
            <c:txPr>
              <a:bodyPr/>
              <a:lstStyle/>
              <a:p>
                <a:pPr>
                  <a:defRPr sz="132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Sheet1!$B$4:$B$4</c:f>
              <c:numCache>
                <c:formatCode>General</c:formatCode>
                <c:ptCount val="1"/>
                <c:pt idx="0">
                  <c:v>25.6</c:v>
                </c:pt>
              </c:numCache>
            </c:numRef>
          </c:val>
        </c:ser>
        <c:ser>
          <c:idx val="3"/>
          <c:order val="3"/>
          <c:tx>
            <c:strRef>
              <c:f>Sheet1!$A$5</c:f>
              <c:strCache>
                <c:ptCount val="1"/>
                <c:pt idx="0">
                  <c:v>Glipizide</c:v>
                </c:pt>
              </c:strCache>
            </c:strRef>
          </c:tx>
          <c:spPr>
            <a:solidFill>
              <a:srgbClr val="FFCC99"/>
            </a:solidFill>
            <a:ln w="12693">
              <a:solidFill>
                <a:schemeClr val="tx1"/>
              </a:solidFill>
              <a:prstDash val="solid"/>
            </a:ln>
          </c:spPr>
          <c:invertIfNegative val="0"/>
          <c:dLbls>
            <c:spPr>
              <a:noFill/>
              <a:ln w="25387">
                <a:noFill/>
              </a:ln>
            </c:spPr>
            <c:txPr>
              <a:bodyPr/>
              <a:lstStyle/>
              <a:p>
                <a:pPr>
                  <a:defRPr sz="132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Sheet1!$B$5:$B$5</c:f>
              <c:numCache>
                <c:formatCode>General</c:formatCode>
                <c:ptCount val="1"/>
                <c:pt idx="0">
                  <c:v>27.6</c:v>
                </c:pt>
              </c:numCache>
            </c:numRef>
          </c:val>
        </c:ser>
        <c:ser>
          <c:idx val="4"/>
          <c:order val="4"/>
          <c:tx>
            <c:strRef>
              <c:f>Sheet1!$A$6</c:f>
              <c:strCache>
                <c:ptCount val="1"/>
                <c:pt idx="0">
                  <c:v>Overall</c:v>
                </c:pt>
              </c:strCache>
            </c:strRef>
          </c:tx>
          <c:spPr>
            <a:solidFill>
              <a:srgbClr val="FF00FF"/>
            </a:solidFill>
            <a:ln w="12693">
              <a:solidFill>
                <a:schemeClr val="tx1"/>
              </a:solidFill>
              <a:prstDash val="solid"/>
            </a:ln>
          </c:spPr>
          <c:invertIfNegative val="0"/>
          <c:dLbls>
            <c:spPr>
              <a:noFill/>
              <a:ln w="25387">
                <a:noFill/>
              </a:ln>
            </c:spPr>
            <c:txPr>
              <a:bodyPr/>
              <a:lstStyle/>
              <a:p>
                <a:pPr>
                  <a:defRPr sz="132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Sheet1!$B$6:$B$6</c:f>
              <c:numCache>
                <c:formatCode>General</c:formatCode>
                <c:ptCount val="1"/>
                <c:pt idx="0">
                  <c:v>19.7</c:v>
                </c:pt>
              </c:numCache>
            </c:numRef>
          </c:val>
        </c:ser>
        <c:dLbls>
          <c:showLegendKey val="0"/>
          <c:showVal val="0"/>
          <c:showCatName val="0"/>
          <c:showSerName val="0"/>
          <c:showPercent val="0"/>
          <c:showBubbleSize val="0"/>
        </c:dLbls>
        <c:gapWidth val="100"/>
        <c:overlap val="-50"/>
        <c:axId val="128066304"/>
        <c:axId val="128067840"/>
      </c:barChart>
      <c:catAx>
        <c:axId val="128066304"/>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324" b="1" i="0" u="none" strike="noStrike" baseline="0">
                <a:solidFill>
                  <a:schemeClr val="tx1"/>
                </a:solidFill>
                <a:latin typeface="Arial"/>
                <a:ea typeface="Arial"/>
                <a:cs typeface="Arial"/>
              </a:defRPr>
            </a:pPr>
            <a:endParaRPr lang="en-US"/>
          </a:p>
        </c:txPr>
        <c:crossAx val="128067840"/>
        <c:crosses val="autoZero"/>
        <c:auto val="1"/>
        <c:lblAlgn val="ctr"/>
        <c:lblOffset val="100"/>
        <c:tickLblSkip val="1"/>
        <c:tickMarkSkip val="1"/>
        <c:noMultiLvlLbl val="0"/>
      </c:catAx>
      <c:valAx>
        <c:axId val="128067840"/>
        <c:scaling>
          <c:orientation val="minMax"/>
        </c:scaling>
        <c:delete val="0"/>
        <c:axPos val="l"/>
        <c:title>
          <c:tx>
            <c:rich>
              <a:bodyPr/>
              <a:lstStyle/>
              <a:p>
                <a:pPr>
                  <a:defRPr sz="1324" b="1" i="0" u="none" strike="noStrike" baseline="0">
                    <a:solidFill>
                      <a:schemeClr val="tx1"/>
                    </a:solidFill>
                    <a:latin typeface="Arial"/>
                    <a:ea typeface="Arial"/>
                    <a:cs typeface="Arial"/>
                  </a:defRPr>
                </a:pPr>
                <a:r>
                  <a:rPr lang="en-US"/>
                  <a:t>Patients, %</a:t>
                </a:r>
              </a:p>
            </c:rich>
          </c:tx>
          <c:layout>
            <c:manualLayout>
              <c:xMode val="edge"/>
              <c:yMode val="edge"/>
              <c:x val="1.4804845222072678E-2"/>
              <c:y val="0.32142857142857145"/>
            </c:manualLayout>
          </c:layout>
          <c:overlay val="0"/>
          <c:spPr>
            <a:noFill/>
            <a:ln w="25387">
              <a:noFill/>
            </a:ln>
          </c:spPr>
        </c:title>
        <c:numFmt formatCode="General" sourceLinked="1"/>
        <c:majorTickMark val="out"/>
        <c:minorTickMark val="none"/>
        <c:tickLblPos val="nextTo"/>
        <c:spPr>
          <a:ln w="3173">
            <a:solidFill>
              <a:schemeClr val="tx1"/>
            </a:solidFill>
            <a:prstDash val="solid"/>
          </a:ln>
        </c:spPr>
        <c:txPr>
          <a:bodyPr rot="0" vert="horz"/>
          <a:lstStyle/>
          <a:p>
            <a:pPr>
              <a:defRPr sz="1324" b="1" i="0" u="none" strike="noStrike" baseline="0">
                <a:solidFill>
                  <a:schemeClr val="tx1"/>
                </a:solidFill>
                <a:latin typeface="Arial"/>
                <a:ea typeface="Arial"/>
                <a:cs typeface="Arial"/>
              </a:defRPr>
            </a:pPr>
            <a:endParaRPr lang="en-US"/>
          </a:p>
        </c:txPr>
        <c:crossAx val="128066304"/>
        <c:crosses val="autoZero"/>
        <c:crossBetween val="between"/>
      </c:valAx>
      <c:spPr>
        <a:noFill/>
        <a:ln w="25387">
          <a:noFill/>
        </a:ln>
      </c:spPr>
    </c:plotArea>
    <c:legend>
      <c:legendPos val="r"/>
      <c:layout>
        <c:manualLayout>
          <c:xMode val="edge"/>
          <c:yMode val="edge"/>
          <c:x val="0.78734858681022879"/>
          <c:y val="0.2792207792207792"/>
          <c:w val="0.20861372812920592"/>
          <c:h val="0.42532467532467533"/>
        </c:manualLayout>
      </c:layout>
      <c:overlay val="0"/>
      <c:spPr>
        <a:noFill/>
        <a:ln w="25387">
          <a:noFill/>
        </a:ln>
      </c:spPr>
      <c:txPr>
        <a:bodyPr/>
        <a:lstStyle/>
        <a:p>
          <a:pPr>
            <a:defRPr sz="1214"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24"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1644204851752"/>
          <c:y val="8.4415584415584416E-2"/>
          <c:w val="0.66442048517520214"/>
          <c:h val="0.8214285714285714"/>
        </c:manualLayout>
      </c:layout>
      <c:barChart>
        <c:barDir val="col"/>
        <c:grouping val="clustered"/>
        <c:varyColors val="0"/>
        <c:ser>
          <c:idx val="0"/>
          <c:order val="0"/>
          <c:tx>
            <c:strRef>
              <c:f>Sheet1!$A$2</c:f>
              <c:strCache>
                <c:ptCount val="1"/>
                <c:pt idx="0">
                  <c:v>Glimepiride</c:v>
                </c:pt>
              </c:strCache>
            </c:strRef>
          </c:tx>
          <c:spPr>
            <a:solidFill>
              <a:schemeClr val="accent1"/>
            </a:solidFill>
            <a:ln w="12693">
              <a:solidFill>
                <a:schemeClr val="tx1"/>
              </a:solidFill>
              <a:prstDash val="solid"/>
            </a:ln>
          </c:spPr>
          <c:invertIfNegative val="0"/>
          <c:dLbls>
            <c:spPr>
              <a:noFill/>
              <a:ln w="25385">
                <a:noFill/>
              </a:ln>
            </c:spPr>
            <c:txPr>
              <a:bodyPr/>
              <a:lstStyle/>
              <a:p>
                <a:pPr>
                  <a:defRPr sz="132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Sheet1!$B$2:$B$2</c:f>
              <c:numCache>
                <c:formatCode>General</c:formatCode>
                <c:ptCount val="1"/>
                <c:pt idx="0">
                  <c:v>5.0999999999999996</c:v>
                </c:pt>
              </c:numCache>
            </c:numRef>
          </c:val>
        </c:ser>
        <c:ser>
          <c:idx val="1"/>
          <c:order val="1"/>
          <c:tx>
            <c:strRef>
              <c:f>Sheet1!$A$3</c:f>
              <c:strCache>
                <c:ptCount val="1"/>
                <c:pt idx="0">
                  <c:v>Gliclazide</c:v>
                </c:pt>
              </c:strCache>
            </c:strRef>
          </c:tx>
          <c:spPr>
            <a:solidFill>
              <a:srgbClr val="CCCCFF"/>
            </a:solidFill>
            <a:ln w="12693">
              <a:solidFill>
                <a:schemeClr val="tx1"/>
              </a:solidFill>
              <a:prstDash val="solid"/>
            </a:ln>
          </c:spPr>
          <c:invertIfNegative val="0"/>
          <c:dLbls>
            <c:numFmt formatCode="0.0" sourceLinked="0"/>
            <c:spPr>
              <a:noFill/>
              <a:ln w="25385">
                <a:noFill/>
              </a:ln>
            </c:spPr>
            <c:txPr>
              <a:bodyPr/>
              <a:lstStyle/>
              <a:p>
                <a:pPr>
                  <a:defRPr sz="132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Sheet1!$B$3:$B$3</c:f>
              <c:numCache>
                <c:formatCode>General</c:formatCode>
                <c:ptCount val="1"/>
                <c:pt idx="0">
                  <c:v>2.6</c:v>
                </c:pt>
              </c:numCache>
            </c:numRef>
          </c:val>
        </c:ser>
        <c:ser>
          <c:idx val="2"/>
          <c:order val="2"/>
          <c:tx>
            <c:strRef>
              <c:f>Sheet1!$A$4</c:f>
              <c:strCache>
                <c:ptCount val="1"/>
                <c:pt idx="0">
                  <c:v>Glibenclamide</c:v>
                </c:pt>
              </c:strCache>
            </c:strRef>
          </c:tx>
          <c:spPr>
            <a:solidFill>
              <a:schemeClr val="hlink"/>
            </a:solidFill>
            <a:ln w="12693">
              <a:solidFill>
                <a:schemeClr val="tx1"/>
              </a:solidFill>
              <a:prstDash val="solid"/>
            </a:ln>
          </c:spPr>
          <c:invertIfNegative val="0"/>
          <c:dLbls>
            <c:spPr>
              <a:noFill/>
              <a:ln w="25385">
                <a:noFill/>
              </a:ln>
            </c:spPr>
            <c:txPr>
              <a:bodyPr/>
              <a:lstStyle/>
              <a:p>
                <a:pPr>
                  <a:defRPr sz="132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Sheet1!$B$4:$B$4</c:f>
              <c:numCache>
                <c:formatCode>General</c:formatCode>
                <c:ptCount val="1"/>
                <c:pt idx="0">
                  <c:v>10.8</c:v>
                </c:pt>
              </c:numCache>
            </c:numRef>
          </c:val>
        </c:ser>
        <c:ser>
          <c:idx val="3"/>
          <c:order val="3"/>
          <c:tx>
            <c:strRef>
              <c:f>Sheet1!$A$5</c:f>
              <c:strCache>
                <c:ptCount val="1"/>
                <c:pt idx="0">
                  <c:v>Glipizide</c:v>
                </c:pt>
              </c:strCache>
            </c:strRef>
          </c:tx>
          <c:spPr>
            <a:solidFill>
              <a:srgbClr val="FFCC99"/>
            </a:solidFill>
            <a:ln w="12693">
              <a:solidFill>
                <a:schemeClr val="tx1"/>
              </a:solidFill>
              <a:prstDash val="solid"/>
            </a:ln>
          </c:spPr>
          <c:invertIfNegative val="0"/>
          <c:dLbls>
            <c:spPr>
              <a:noFill/>
              <a:ln w="25385">
                <a:noFill/>
              </a:ln>
            </c:spPr>
            <c:txPr>
              <a:bodyPr/>
              <a:lstStyle/>
              <a:p>
                <a:pPr>
                  <a:defRPr sz="132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Sheet1!$B$5:$B$5</c:f>
              <c:numCache>
                <c:formatCode>General</c:formatCode>
                <c:ptCount val="1"/>
                <c:pt idx="0">
                  <c:v>6.9</c:v>
                </c:pt>
              </c:numCache>
            </c:numRef>
          </c:val>
        </c:ser>
        <c:ser>
          <c:idx val="4"/>
          <c:order val="4"/>
          <c:tx>
            <c:strRef>
              <c:f>Sheet1!$A$6</c:f>
              <c:strCache>
                <c:ptCount val="1"/>
                <c:pt idx="0">
                  <c:v>Overall</c:v>
                </c:pt>
              </c:strCache>
            </c:strRef>
          </c:tx>
          <c:spPr>
            <a:solidFill>
              <a:srgbClr val="FF00FF"/>
            </a:solidFill>
            <a:ln w="12693">
              <a:solidFill>
                <a:schemeClr val="tx1"/>
              </a:solidFill>
              <a:prstDash val="solid"/>
            </a:ln>
          </c:spPr>
          <c:invertIfNegative val="0"/>
          <c:dLbls>
            <c:spPr>
              <a:noFill/>
              <a:ln w="25385">
                <a:noFill/>
              </a:ln>
            </c:spPr>
            <c:txPr>
              <a:bodyPr/>
              <a:lstStyle/>
              <a:p>
                <a:pPr>
                  <a:defRPr sz="132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Sheet1!$B$6:$B$6</c:f>
              <c:numCache>
                <c:formatCode>General</c:formatCode>
                <c:ptCount val="1"/>
                <c:pt idx="0">
                  <c:v>6.7</c:v>
                </c:pt>
              </c:numCache>
            </c:numRef>
          </c:val>
        </c:ser>
        <c:dLbls>
          <c:showLegendKey val="0"/>
          <c:showVal val="0"/>
          <c:showCatName val="0"/>
          <c:showSerName val="0"/>
          <c:showPercent val="0"/>
          <c:showBubbleSize val="0"/>
        </c:dLbls>
        <c:gapWidth val="100"/>
        <c:overlap val="-50"/>
        <c:axId val="230234368"/>
        <c:axId val="230256640"/>
      </c:barChart>
      <c:catAx>
        <c:axId val="230234368"/>
        <c:scaling>
          <c:orientation val="minMax"/>
        </c:scaling>
        <c:delete val="0"/>
        <c:axPos val="b"/>
        <c:numFmt formatCode="General" sourceLinked="1"/>
        <c:majorTickMark val="out"/>
        <c:minorTickMark val="none"/>
        <c:tickLblPos val="nextTo"/>
        <c:spPr>
          <a:ln w="3173">
            <a:solidFill>
              <a:schemeClr val="tx1"/>
            </a:solidFill>
            <a:prstDash val="solid"/>
          </a:ln>
        </c:spPr>
        <c:txPr>
          <a:bodyPr rot="0" vert="horz"/>
          <a:lstStyle/>
          <a:p>
            <a:pPr>
              <a:defRPr sz="1324" b="1" i="0" u="none" strike="noStrike" baseline="0">
                <a:solidFill>
                  <a:schemeClr val="tx1"/>
                </a:solidFill>
                <a:latin typeface="Arial"/>
                <a:ea typeface="Arial"/>
                <a:cs typeface="Arial"/>
              </a:defRPr>
            </a:pPr>
            <a:endParaRPr lang="en-US"/>
          </a:p>
        </c:txPr>
        <c:crossAx val="230256640"/>
        <c:crosses val="autoZero"/>
        <c:auto val="1"/>
        <c:lblAlgn val="ctr"/>
        <c:lblOffset val="100"/>
        <c:tickLblSkip val="1"/>
        <c:tickMarkSkip val="1"/>
        <c:noMultiLvlLbl val="0"/>
      </c:catAx>
      <c:valAx>
        <c:axId val="230256640"/>
        <c:scaling>
          <c:orientation val="minMax"/>
        </c:scaling>
        <c:delete val="0"/>
        <c:axPos val="l"/>
        <c:title>
          <c:tx>
            <c:rich>
              <a:bodyPr/>
              <a:lstStyle/>
              <a:p>
                <a:pPr>
                  <a:defRPr sz="1324" b="1" i="0" u="none" strike="noStrike" baseline="0">
                    <a:solidFill>
                      <a:schemeClr val="tx1"/>
                    </a:solidFill>
                    <a:latin typeface="Arial"/>
                    <a:ea typeface="Arial"/>
                    <a:cs typeface="Arial"/>
                  </a:defRPr>
                </a:pPr>
                <a:r>
                  <a:rPr lang="en-US"/>
                  <a:t>Patients, %</a:t>
                </a:r>
              </a:p>
            </c:rich>
          </c:tx>
          <c:layout>
            <c:manualLayout>
              <c:xMode val="edge"/>
              <c:yMode val="edge"/>
              <c:x val="1.4824797843665768E-2"/>
              <c:y val="0.32142857142857145"/>
            </c:manualLayout>
          </c:layout>
          <c:overlay val="0"/>
          <c:spPr>
            <a:noFill/>
            <a:ln w="25385">
              <a:noFill/>
            </a:ln>
          </c:spPr>
        </c:title>
        <c:numFmt formatCode="General" sourceLinked="1"/>
        <c:majorTickMark val="out"/>
        <c:minorTickMark val="none"/>
        <c:tickLblPos val="nextTo"/>
        <c:spPr>
          <a:ln w="3173">
            <a:solidFill>
              <a:schemeClr val="tx1"/>
            </a:solidFill>
            <a:prstDash val="solid"/>
          </a:ln>
        </c:spPr>
        <c:txPr>
          <a:bodyPr rot="0" vert="horz"/>
          <a:lstStyle/>
          <a:p>
            <a:pPr>
              <a:defRPr sz="1324" b="1" i="0" u="none" strike="noStrike" baseline="0">
                <a:solidFill>
                  <a:schemeClr val="tx1"/>
                </a:solidFill>
                <a:latin typeface="Arial"/>
                <a:ea typeface="Arial"/>
                <a:cs typeface="Arial"/>
              </a:defRPr>
            </a:pPr>
            <a:endParaRPr lang="en-US"/>
          </a:p>
        </c:txPr>
        <c:crossAx val="230234368"/>
        <c:crosses val="autoZero"/>
        <c:crossBetween val="between"/>
      </c:valAx>
      <c:spPr>
        <a:noFill/>
        <a:ln w="25385">
          <a:noFill/>
        </a:ln>
      </c:spPr>
    </c:plotArea>
    <c:legend>
      <c:legendPos val="r"/>
      <c:layout>
        <c:manualLayout>
          <c:xMode val="edge"/>
          <c:yMode val="edge"/>
          <c:x val="0.78706199460916437"/>
          <c:y val="0.2792207792207792"/>
          <c:w val="0.20889487870619947"/>
          <c:h val="0.42532467532467533"/>
        </c:manualLayout>
      </c:layout>
      <c:overlay val="0"/>
      <c:spPr>
        <a:noFill/>
        <a:ln w="25385">
          <a:noFill/>
        </a:ln>
      </c:spPr>
      <c:txPr>
        <a:bodyPr/>
        <a:lstStyle/>
        <a:p>
          <a:pPr>
            <a:defRPr sz="1214"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24"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7816711590296"/>
          <c:y val="8.4415584415584416E-2"/>
          <c:w val="0.56469002695417791"/>
          <c:h val="0.8214285714285714"/>
        </c:manualLayout>
      </c:layout>
      <c:barChart>
        <c:barDir val="col"/>
        <c:grouping val="clustered"/>
        <c:varyColors val="0"/>
        <c:ser>
          <c:idx val="0"/>
          <c:order val="0"/>
          <c:tx>
            <c:strRef>
              <c:f>Sheet1!$A$2</c:f>
              <c:strCache>
                <c:ptCount val="1"/>
                <c:pt idx="0">
                  <c:v>Sitagliptin 100 mg od ± metformin (n=507)</c:v>
                </c:pt>
              </c:strCache>
            </c:strRef>
          </c:tx>
          <c:spPr>
            <a:solidFill>
              <a:srgbClr val="002060"/>
            </a:solidFill>
            <a:ln w="12767">
              <a:noFill/>
              <a:prstDash val="solid"/>
            </a:ln>
          </c:spPr>
          <c:invertIfNegative val="0"/>
          <c:dPt>
            <c:idx val="0"/>
            <c:invertIfNegative val="0"/>
            <c:bubble3D val="0"/>
            <c:spPr>
              <a:solidFill>
                <a:srgbClr val="002060"/>
              </a:solidFill>
              <a:ln w="38100">
                <a:noFill/>
                <a:prstDash val="solid"/>
              </a:ln>
            </c:spPr>
          </c:dPt>
          <c:dLbls>
            <c:spPr>
              <a:noFill/>
              <a:ln w="25533">
                <a:noFill/>
              </a:ln>
            </c:spPr>
            <c:txPr>
              <a:bodyPr/>
              <a:lstStyle/>
              <a:p>
                <a:pPr>
                  <a:defRPr sz="1332" b="1" i="0" u="none" strike="noStrike" baseline="0">
                    <a:solidFill>
                      <a:schemeClr val="tx1"/>
                    </a:solidFill>
                    <a:latin typeface="Arial Narrow"/>
                    <a:ea typeface="Arial Narrow"/>
                    <a:cs typeface="Arial Narrow"/>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Sheet1!$B$2:$B$2</c:f>
              <c:numCache>
                <c:formatCode>General</c:formatCode>
                <c:ptCount val="1"/>
                <c:pt idx="0">
                  <c:v>6.7</c:v>
                </c:pt>
              </c:numCache>
            </c:numRef>
          </c:val>
        </c:ser>
        <c:ser>
          <c:idx val="1"/>
          <c:order val="1"/>
          <c:tx>
            <c:strRef>
              <c:f>Sheet1!$A$3</c:f>
              <c:strCache>
                <c:ptCount val="1"/>
                <c:pt idx="0">
                  <c:v>SU ± metformin (n=514)</c:v>
                </c:pt>
              </c:strCache>
            </c:strRef>
          </c:tx>
          <c:spPr>
            <a:solidFill>
              <a:schemeClr val="bg2"/>
            </a:solidFill>
            <a:ln w="12767">
              <a:solidFill>
                <a:schemeClr val="tx1"/>
              </a:solidFill>
              <a:prstDash val="solid"/>
            </a:ln>
          </c:spPr>
          <c:invertIfNegative val="0"/>
          <c:dPt>
            <c:idx val="0"/>
            <c:invertIfNegative val="0"/>
            <c:bubble3D val="0"/>
          </c:dPt>
          <c:dLbls>
            <c:numFmt formatCode="0.0" sourceLinked="0"/>
            <c:spPr>
              <a:noFill/>
              <a:ln w="25533">
                <a:noFill/>
              </a:ln>
            </c:spPr>
            <c:txPr>
              <a:bodyPr/>
              <a:lstStyle/>
              <a:p>
                <a:pPr>
                  <a:defRPr sz="1332" b="1" i="0" u="none" strike="noStrike" baseline="0">
                    <a:solidFill>
                      <a:schemeClr val="tx1"/>
                    </a:solidFill>
                    <a:latin typeface="Arial Narrow"/>
                    <a:ea typeface="Arial Narrow"/>
                    <a:cs typeface="Arial Narrow"/>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Sheet1!$B$3:$B$3</c:f>
              <c:numCache>
                <c:formatCode>General</c:formatCode>
                <c:ptCount val="1"/>
                <c:pt idx="0">
                  <c:v>13.2</c:v>
                </c:pt>
              </c:numCache>
            </c:numRef>
          </c:val>
        </c:ser>
        <c:dLbls>
          <c:showLegendKey val="0"/>
          <c:showVal val="0"/>
          <c:showCatName val="0"/>
          <c:showSerName val="0"/>
          <c:showPercent val="0"/>
          <c:showBubbleSize val="0"/>
        </c:dLbls>
        <c:gapWidth val="100"/>
        <c:overlap val="-50"/>
        <c:axId val="254859520"/>
        <c:axId val="254947328"/>
      </c:barChart>
      <c:catAx>
        <c:axId val="254859520"/>
        <c:scaling>
          <c:orientation val="minMax"/>
        </c:scaling>
        <c:delete val="0"/>
        <c:axPos val="b"/>
        <c:numFmt formatCode="General" sourceLinked="1"/>
        <c:majorTickMark val="out"/>
        <c:minorTickMark val="none"/>
        <c:tickLblPos val="nextTo"/>
        <c:spPr>
          <a:ln w="3192">
            <a:solidFill>
              <a:schemeClr val="tx1"/>
            </a:solidFill>
            <a:prstDash val="solid"/>
          </a:ln>
        </c:spPr>
        <c:txPr>
          <a:bodyPr rot="0" vert="horz"/>
          <a:lstStyle/>
          <a:p>
            <a:pPr>
              <a:defRPr sz="1332" b="1" i="0" u="none" strike="noStrike" baseline="0">
                <a:solidFill>
                  <a:schemeClr val="tx1"/>
                </a:solidFill>
                <a:latin typeface="Arial"/>
                <a:ea typeface="Arial"/>
                <a:cs typeface="Arial"/>
              </a:defRPr>
            </a:pPr>
            <a:endParaRPr lang="en-US"/>
          </a:p>
        </c:txPr>
        <c:crossAx val="254947328"/>
        <c:crosses val="autoZero"/>
        <c:auto val="1"/>
        <c:lblAlgn val="ctr"/>
        <c:lblOffset val="100"/>
        <c:tickLblSkip val="1"/>
        <c:tickMarkSkip val="1"/>
        <c:noMultiLvlLbl val="0"/>
      </c:catAx>
      <c:valAx>
        <c:axId val="254947328"/>
        <c:scaling>
          <c:orientation val="minMax"/>
        </c:scaling>
        <c:delete val="0"/>
        <c:axPos val="l"/>
        <c:title>
          <c:tx>
            <c:rich>
              <a:bodyPr/>
              <a:lstStyle/>
              <a:p>
                <a:pPr>
                  <a:defRPr sz="1332" b="1" i="0" u="none" strike="noStrike" baseline="0">
                    <a:solidFill>
                      <a:schemeClr val="tx1"/>
                    </a:solidFill>
                    <a:latin typeface="Arial Narrow"/>
                    <a:ea typeface="Arial Narrow"/>
                    <a:cs typeface="Arial Narrow"/>
                  </a:defRPr>
                </a:pPr>
                <a:r>
                  <a:rPr lang="en-US"/>
                  <a:t>Patients, %</a:t>
                </a:r>
              </a:p>
            </c:rich>
          </c:tx>
          <c:layout>
            <c:manualLayout>
              <c:xMode val="edge"/>
              <c:yMode val="edge"/>
              <c:x val="1.4824797843665768E-2"/>
              <c:y val="0.35714285714285715"/>
            </c:manualLayout>
          </c:layout>
          <c:overlay val="0"/>
          <c:spPr>
            <a:noFill/>
            <a:ln w="25533">
              <a:noFill/>
            </a:ln>
          </c:spPr>
        </c:title>
        <c:numFmt formatCode="General" sourceLinked="1"/>
        <c:majorTickMark val="out"/>
        <c:minorTickMark val="none"/>
        <c:tickLblPos val="nextTo"/>
        <c:spPr>
          <a:ln w="3192">
            <a:solidFill>
              <a:schemeClr val="tx1"/>
            </a:solidFill>
            <a:prstDash val="solid"/>
          </a:ln>
        </c:spPr>
        <c:txPr>
          <a:bodyPr rot="0" vert="horz"/>
          <a:lstStyle/>
          <a:p>
            <a:pPr>
              <a:defRPr sz="1332" b="1" i="0" u="none" strike="noStrike" baseline="0">
                <a:solidFill>
                  <a:schemeClr val="tx1"/>
                </a:solidFill>
                <a:latin typeface="Arial Narrow"/>
                <a:ea typeface="Arial Narrow"/>
                <a:cs typeface="Arial Narrow"/>
              </a:defRPr>
            </a:pPr>
            <a:endParaRPr lang="en-US"/>
          </a:p>
        </c:txPr>
        <c:crossAx val="254859520"/>
        <c:crosses val="autoZero"/>
        <c:crossBetween val="between"/>
      </c:valAx>
      <c:spPr>
        <a:noFill/>
        <a:ln w="25533">
          <a:noFill/>
        </a:ln>
      </c:spPr>
    </c:plotArea>
    <c:legend>
      <c:legendPos val="r"/>
      <c:layout>
        <c:manualLayout>
          <c:xMode val="edge"/>
          <c:yMode val="edge"/>
          <c:x val="0.70350411292422232"/>
          <c:y val="0.29019731756831368"/>
          <c:w val="0.29514824797843664"/>
          <c:h val="0.31168831168831168"/>
        </c:manualLayout>
      </c:layout>
      <c:overlay val="0"/>
      <c:spPr>
        <a:noFill/>
        <a:ln w="25533">
          <a:noFill/>
        </a:ln>
      </c:spPr>
      <c:txPr>
        <a:bodyPr/>
        <a:lstStyle/>
        <a:p>
          <a:pPr>
            <a:defRPr sz="1478" b="1" i="0" u="none" strike="noStrike" baseline="0">
              <a:solidFill>
                <a:schemeClr val="tx1"/>
              </a:solidFill>
              <a:latin typeface="Arial Narrow"/>
              <a:ea typeface="Arial Narrow"/>
              <a:cs typeface="Arial Narrow"/>
            </a:defRPr>
          </a:pPr>
          <a:endParaRPr lang="en-US"/>
        </a:p>
      </c:txPr>
    </c:legend>
    <c:plotVisOnly val="1"/>
    <c:dispBlanksAs val="gap"/>
    <c:showDLblsOverMax val="0"/>
  </c:chart>
  <c:spPr>
    <a:noFill/>
    <a:ln>
      <a:noFill/>
    </a:ln>
  </c:spPr>
  <c:txPr>
    <a:bodyPr/>
    <a:lstStyle/>
    <a:p>
      <a:pPr>
        <a:defRPr sz="1332"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F0BAF8-DA06-46E0-898F-ED80FFD4213F}" type="datetimeFigureOut">
              <a:rPr lang="en-US" smtClean="0"/>
              <a:t>4/28/2018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C41E8E-E03F-4541-8AAD-A4209AEED9F3}" type="slidenum">
              <a:rPr lang="en-US" smtClean="0"/>
              <a:t>‹#›</a:t>
            </a:fld>
            <a:endParaRPr lang="en-US"/>
          </a:p>
        </p:txBody>
      </p:sp>
    </p:spTree>
    <p:extLst>
      <p:ext uri="{BB962C8B-B14F-4D97-AF65-F5344CB8AC3E}">
        <p14:creationId xmlns:p14="http://schemas.microsoft.com/office/powerpoint/2010/main" val="3809767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1BDF63-3C12-4611-A6C6-52908281BA1C}" type="datetimeFigureOut">
              <a:rPr lang="en-US" smtClean="0"/>
              <a:t>4/28/2018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9C69DF-F035-4661-B61C-56392E08A0EC}" type="slidenum">
              <a:rPr lang="en-US" smtClean="0"/>
              <a:t>‹#›</a:t>
            </a:fld>
            <a:endParaRPr lang="en-US"/>
          </a:p>
        </p:txBody>
      </p:sp>
    </p:spTree>
    <p:extLst>
      <p:ext uri="{BB962C8B-B14F-4D97-AF65-F5344CB8AC3E}">
        <p14:creationId xmlns:p14="http://schemas.microsoft.com/office/powerpoint/2010/main" val="383740500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Header Placeholder 3"/>
          <p:cNvSpPr>
            <a:spLocks noGrp="1"/>
          </p:cNvSpPr>
          <p:nvPr>
            <p:ph type="hdr" sz="quarter" idx="10"/>
          </p:nvPr>
        </p:nvSpPr>
        <p:spPr>
          <a:xfrm>
            <a:off x="0" y="0"/>
            <a:ext cx="2971800" cy="457200"/>
          </a:xfrm>
          <a:prstGeom prst="rect">
            <a:avLst/>
          </a:prstGeom>
        </p:spPr>
        <p:txBody>
          <a:bodyPr lIns="91438" tIns="45719" rIns="91438" bIns="45719"/>
          <a:lstStyle/>
          <a:p>
            <a:pPr>
              <a:defRPr/>
            </a:pPr>
            <a:endParaRPr lang="en-US" dirty="0">
              <a:solidFill>
                <a:prstClr val="black"/>
              </a:solidFill>
            </a:endParaRPr>
          </a:p>
        </p:txBody>
      </p:sp>
      <p:sp>
        <p:nvSpPr>
          <p:cNvPr id="5" name="Footer Placeholder 4"/>
          <p:cNvSpPr>
            <a:spLocks noGrp="1"/>
          </p:cNvSpPr>
          <p:nvPr>
            <p:ph type="ftr" sz="quarter" idx="11"/>
          </p:nvPr>
        </p:nvSpPr>
        <p:spPr>
          <a:xfrm>
            <a:off x="0" y="8685213"/>
            <a:ext cx="2971800" cy="457200"/>
          </a:xfrm>
          <a:prstGeom prst="rect">
            <a:avLst/>
          </a:prstGeom>
        </p:spPr>
        <p:txBody>
          <a:bodyPr lIns="91438" tIns="45719" rIns="91438" bIns="45719"/>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3884614" y="8685213"/>
            <a:ext cx="2971800" cy="457200"/>
          </a:xfrm>
          <a:prstGeom prst="rect">
            <a:avLst/>
          </a:prstGeom>
        </p:spPr>
        <p:txBody>
          <a:bodyPr lIns="91438" tIns="45719" rIns="91438" bIns="45719"/>
          <a:lstStyle/>
          <a:p>
            <a:fld id="{84DCC36E-6F5B-4D7D-8DBD-AD3796214893}" type="slidenum">
              <a:rPr lang="en-US" altLang="en-US" smtClean="0">
                <a:solidFill>
                  <a:prstClr val="black"/>
                </a:solidFill>
              </a:rPr>
              <a:pPr/>
              <a:t>1</a:t>
            </a:fld>
            <a:endParaRPr lang="en-US" altLang="en-US" dirty="0">
              <a:solidFill>
                <a:prstClr val="black"/>
              </a:solidFill>
            </a:endParaRPr>
          </a:p>
        </p:txBody>
      </p:sp>
    </p:spTree>
    <p:extLst>
      <p:ext uri="{BB962C8B-B14F-4D97-AF65-F5344CB8AC3E}">
        <p14:creationId xmlns:p14="http://schemas.microsoft.com/office/powerpoint/2010/main" val="2848404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During Ramadan, the normal diet changes considerably and physical activity levels fall during the daytime compared with other times of the year. These changes</a:t>
            </a:r>
          </a:p>
          <a:p>
            <a:r>
              <a:rPr lang="en-GB" dirty="0"/>
              <a:t>can result in metabolic disturbances and also lead to alterations in the timing and doses of diabetes medication. Ramadan lasts for 29–30 days, and over the next few</a:t>
            </a:r>
          </a:p>
          <a:p>
            <a:r>
              <a:rPr lang="en-GB" dirty="0"/>
              <a:t>years will fall during the summer months in a majority of countries. Summer fasting periods last up to 20 hours per day and are often undertaken in hot and humid conditions</a:t>
            </a:r>
          </a:p>
          <a:p>
            <a:r>
              <a:rPr lang="en-GB" dirty="0"/>
              <a:t>which can exacerbate the risks. Dehydration, in particular, is a serious risk associated with fasting.</a:t>
            </a:r>
          </a:p>
          <a:p>
            <a:endParaRPr lang="en-GB" dirty="0"/>
          </a:p>
          <a:p>
            <a:r>
              <a:rPr lang="en-GB" dirty="0"/>
              <a:t>There is a potential risk of dehydration in particular among those whose employment entails physical labour (although it is not as great in the UK as in hotter or more humid climates). Individuals should be encouraged to have ample fluid intake during the </a:t>
            </a:r>
            <a:r>
              <a:rPr lang="en-GB" dirty="0" err="1"/>
              <a:t>sahur</a:t>
            </a:r>
            <a:r>
              <a:rPr lang="en-GB" dirty="0"/>
              <a:t> and </a:t>
            </a:r>
            <a:r>
              <a:rPr lang="en-GB" dirty="0" err="1"/>
              <a:t>iftar</a:t>
            </a:r>
            <a:r>
              <a:rPr lang="en-GB" dirty="0"/>
              <a:t> period.</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428D681-7867-E949-A3D2-41DDE609BED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4684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428D681-7867-E949-A3D2-41DDE609BED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922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428D681-7867-E949-A3D2-41DDE609BED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9222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C69DF-F035-4661-B61C-56392E08A0EC}" type="slidenum">
              <a:rPr lang="en-US" smtClean="0"/>
              <a:t>13</a:t>
            </a:fld>
            <a:endParaRPr lang="en-US"/>
          </a:p>
        </p:txBody>
      </p:sp>
    </p:spTree>
    <p:extLst>
      <p:ext uri="{BB962C8B-B14F-4D97-AF65-F5344CB8AC3E}">
        <p14:creationId xmlns:p14="http://schemas.microsoft.com/office/powerpoint/2010/main" val="146180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428D681-7867-E949-A3D2-41DDE609BED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313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428D681-7867-E949-A3D2-41DDE609BED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79058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837AA6-F4CE-4933-9FB8-A251A901E867}" type="slidenum">
              <a:rPr lang="en-GB" smtClean="0"/>
              <a:t>16</a:t>
            </a:fld>
            <a:endParaRPr lang="en-GB"/>
          </a:p>
        </p:txBody>
      </p:sp>
    </p:spTree>
    <p:extLst>
      <p:ext uri="{BB962C8B-B14F-4D97-AF65-F5344CB8AC3E}">
        <p14:creationId xmlns:p14="http://schemas.microsoft.com/office/powerpoint/2010/main" val="4137320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428D681-7867-E949-A3D2-41DDE609BED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976432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428D681-7867-E949-A3D2-41DDE609BED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976432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We recommend for patients well controlled on twice-daily mixed insulin that the morning dose should be taken instead with </a:t>
            </a:r>
            <a:r>
              <a:rPr lang="en-GB" dirty="0" err="1"/>
              <a:t>Iftar</a:t>
            </a:r>
            <a:r>
              <a:rPr lang="en-GB" dirty="0"/>
              <a:t> (at dusk) and half the evening dose taken with</a:t>
            </a:r>
          </a:p>
          <a:p>
            <a:r>
              <a:rPr lang="en-GB" dirty="0" err="1"/>
              <a:t>Suhoor</a:t>
            </a:r>
            <a:r>
              <a:rPr lang="en-GB" dirty="0"/>
              <a:t> (at dawn) [8,47].</a:t>
            </a:r>
          </a:p>
          <a:p>
            <a:r>
              <a:rPr lang="en-GB" dirty="0"/>
              <a:t>Another strategy during Ramadan would be to use long acting insulins, such as </a:t>
            </a:r>
            <a:r>
              <a:rPr lang="en-GB" dirty="0" err="1"/>
              <a:t>glargine</a:t>
            </a:r>
            <a:r>
              <a:rPr lang="en-GB" dirty="0"/>
              <a:t>, and short-acting insulins with the two meals of Ramadan. In this scenario, the basal</a:t>
            </a:r>
          </a:p>
          <a:p>
            <a:r>
              <a:rPr lang="en-GB" dirty="0"/>
              <a:t>insulin should be administered with the larger evening </a:t>
            </a:r>
            <a:r>
              <a:rPr lang="en-GB" dirty="0" err="1"/>
              <a:t>Iftar</a:t>
            </a:r>
            <a:r>
              <a:rPr lang="en-GB" dirty="0"/>
              <a:t> meal. Those already taking long-acting basal insulin should be advised to reduce the dose by 20%</a:t>
            </a:r>
          </a:p>
          <a:p>
            <a:r>
              <a:rPr lang="en-GB" dirty="0"/>
              <a:t>During fasting, human soluble insulin preparations may remain in the system for 8–12 h with a late long-lasting peak 2 h after administration. This could potentially put an</a:t>
            </a:r>
          </a:p>
          <a:p>
            <a:r>
              <a:rPr lang="en-GB" dirty="0"/>
              <a:t>individual at risk of late postprandial hypoglycaemia [49].</a:t>
            </a:r>
          </a:p>
          <a:p>
            <a:r>
              <a:rPr lang="en-GB" dirty="0"/>
              <a:t>There is some evidence that using rapid-acting insulin analogues instead of human insulin before meals in patients with Type 2 diabetes during Ramadan is associated with </a:t>
            </a:r>
            <a:r>
              <a:rPr lang="en-GB" dirty="0" err="1"/>
              <a:t>lesshypoglycaemia</a:t>
            </a:r>
            <a:r>
              <a:rPr lang="en-GB" dirty="0"/>
              <a:t> and smaller postprandial glucose excursions</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428D681-7867-E949-A3D2-41DDE609BED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97643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Header Placeholder 3"/>
          <p:cNvSpPr>
            <a:spLocks noGrp="1"/>
          </p:cNvSpPr>
          <p:nvPr>
            <p:ph type="hdr" sz="quarter" idx="10"/>
          </p:nvPr>
        </p:nvSpPr>
        <p:spPr>
          <a:xfrm>
            <a:off x="0" y="0"/>
            <a:ext cx="2971800" cy="457200"/>
          </a:xfrm>
          <a:prstGeom prst="rect">
            <a:avLst/>
          </a:prstGeom>
        </p:spPr>
        <p:txBody>
          <a:bodyPr lIns="91438" tIns="45719" rIns="91438" bIns="45719"/>
          <a:lstStyle/>
          <a:p>
            <a:pPr>
              <a:defRPr/>
            </a:pPr>
            <a:endParaRPr lang="en-US" dirty="0">
              <a:solidFill>
                <a:prstClr val="black"/>
              </a:solidFill>
            </a:endParaRPr>
          </a:p>
        </p:txBody>
      </p:sp>
      <p:sp>
        <p:nvSpPr>
          <p:cNvPr id="5" name="Footer Placeholder 4"/>
          <p:cNvSpPr>
            <a:spLocks noGrp="1"/>
          </p:cNvSpPr>
          <p:nvPr>
            <p:ph type="ftr" sz="quarter" idx="11"/>
          </p:nvPr>
        </p:nvSpPr>
        <p:spPr>
          <a:xfrm>
            <a:off x="0" y="8685213"/>
            <a:ext cx="2971800" cy="457200"/>
          </a:xfrm>
          <a:prstGeom prst="rect">
            <a:avLst/>
          </a:prstGeom>
        </p:spPr>
        <p:txBody>
          <a:bodyPr lIns="91438" tIns="45719" rIns="91438" bIns="45719"/>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3884614" y="8685213"/>
            <a:ext cx="2971800" cy="457200"/>
          </a:xfrm>
          <a:prstGeom prst="rect">
            <a:avLst/>
          </a:prstGeom>
        </p:spPr>
        <p:txBody>
          <a:bodyPr lIns="91438" tIns="45719" rIns="91438" bIns="45719"/>
          <a:lstStyle/>
          <a:p>
            <a:fld id="{84DCC36E-6F5B-4D7D-8DBD-AD3796214893}" type="slidenum">
              <a:rPr lang="en-US" altLang="en-US" smtClean="0">
                <a:solidFill>
                  <a:prstClr val="black"/>
                </a:solidFill>
              </a:rPr>
              <a:pPr/>
              <a:t>2</a:t>
            </a:fld>
            <a:endParaRPr lang="en-US" altLang="en-US" dirty="0">
              <a:solidFill>
                <a:prstClr val="black"/>
              </a:solidFill>
            </a:endParaRPr>
          </a:p>
        </p:txBody>
      </p:sp>
    </p:spTree>
    <p:extLst>
      <p:ext uri="{BB962C8B-B14F-4D97-AF65-F5344CB8AC3E}">
        <p14:creationId xmlns:p14="http://schemas.microsoft.com/office/powerpoint/2010/main" val="2848404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C69DF-F035-4661-B61C-56392E08A0EC}" type="slidenum">
              <a:rPr lang="en-US" smtClean="0"/>
              <a:t>20</a:t>
            </a:fld>
            <a:endParaRPr lang="en-US"/>
          </a:p>
        </p:txBody>
      </p:sp>
    </p:spTree>
    <p:extLst>
      <p:ext uri="{BB962C8B-B14F-4D97-AF65-F5344CB8AC3E}">
        <p14:creationId xmlns:p14="http://schemas.microsoft.com/office/powerpoint/2010/main" val="3172069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C69DF-F035-4661-B61C-56392E08A0EC}" type="slidenum">
              <a:rPr lang="en-US" smtClean="0"/>
              <a:t>21</a:t>
            </a:fld>
            <a:endParaRPr lang="en-US"/>
          </a:p>
        </p:txBody>
      </p:sp>
    </p:spTree>
    <p:extLst>
      <p:ext uri="{BB962C8B-B14F-4D97-AF65-F5344CB8AC3E}">
        <p14:creationId xmlns:p14="http://schemas.microsoft.com/office/powerpoint/2010/main" val="689347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a:defRPr/>
            </a:pPr>
            <a:fld id="{F637B3A3-CF97-4EA7-97A4-1AC2069475E7}" type="slidenum">
              <a:rPr lang="en-US">
                <a:solidFill>
                  <a:prstClr val="black"/>
                </a:solidFill>
              </a:rPr>
              <a:pPr>
                <a:defRPr/>
              </a:pPr>
              <a:t>22</a:t>
            </a:fld>
            <a:endParaRPr lang="en-US">
              <a:solidFill>
                <a:prstClr val="black"/>
              </a:solidFill>
            </a:endParaRPr>
          </a:p>
        </p:txBody>
      </p:sp>
      <p:sp>
        <p:nvSpPr>
          <p:cNvPr id="111618" name="Rectangle 2"/>
          <p:cNvSpPr>
            <a:spLocks noGrp="1" noRot="1" noChangeAspect="1" noChangeArrowheads="1" noTextEdit="1"/>
          </p:cNvSpPr>
          <p:nvPr>
            <p:ph type="sldImg"/>
          </p:nvPr>
        </p:nvSpPr>
        <p:spPr>
          <a:xfrm>
            <a:off x="381000" y="685800"/>
            <a:ext cx="6096000" cy="3429000"/>
          </a:xfrm>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a:defRPr/>
            </a:pPr>
            <a:fld id="{22677222-B1A0-418F-AFDD-8552DB4DABA8}" type="slidenum">
              <a:rPr lang="en-US">
                <a:solidFill>
                  <a:prstClr val="black"/>
                </a:solidFill>
              </a:rPr>
              <a:pPr>
                <a:defRPr/>
              </a:pPr>
              <a:t>23</a:t>
            </a:fld>
            <a:endParaRPr lang="en-US">
              <a:solidFill>
                <a:prstClr val="black"/>
              </a:solidFill>
            </a:endParaRPr>
          </a:p>
        </p:txBody>
      </p:sp>
      <p:sp>
        <p:nvSpPr>
          <p:cNvPr id="115714" name="Rectangle 2"/>
          <p:cNvSpPr>
            <a:spLocks noGrp="1" noRot="1" noChangeAspect="1" noChangeArrowheads="1" noTextEdit="1"/>
          </p:cNvSpPr>
          <p:nvPr>
            <p:ph type="sldImg"/>
          </p:nvPr>
        </p:nvSpPr>
        <p:spPr>
          <a:xfrm>
            <a:off x="381000" y="685800"/>
            <a:ext cx="6096000" cy="3429000"/>
          </a:xfrm>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428D681-7867-E949-A3D2-41DDE609BED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26648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E2A5BBA-C9E0-4D47-A60A-F2BEEEB94B4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581377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C69DF-F035-4661-B61C-56392E08A0EC}" type="slidenum">
              <a:rPr lang="en-US" smtClean="0"/>
              <a:t>26</a:t>
            </a:fld>
            <a:endParaRPr lang="en-US"/>
          </a:p>
        </p:txBody>
      </p:sp>
    </p:spTree>
    <p:extLst>
      <p:ext uri="{BB962C8B-B14F-4D97-AF65-F5344CB8AC3E}">
        <p14:creationId xmlns:p14="http://schemas.microsoft.com/office/powerpoint/2010/main" val="303002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C69DF-F035-4661-B61C-56392E08A0EC}" type="slidenum">
              <a:rPr lang="en-US" smtClean="0"/>
              <a:t>3</a:t>
            </a:fld>
            <a:endParaRPr lang="en-US"/>
          </a:p>
        </p:txBody>
      </p:sp>
    </p:spTree>
    <p:extLst>
      <p:ext uri="{BB962C8B-B14F-4D97-AF65-F5344CB8AC3E}">
        <p14:creationId xmlns:p14="http://schemas.microsoft.com/office/powerpoint/2010/main" val="4040128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436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8D681-7867-E949-A3D2-41DDE609BEDB}" type="slidenum">
              <a:rPr lang="en-US" smtClean="0"/>
              <a:pPr/>
              <a:t>5</a:t>
            </a:fld>
            <a:endParaRPr lang="en-US"/>
          </a:p>
        </p:txBody>
      </p:sp>
    </p:spTree>
    <p:extLst>
      <p:ext uri="{BB962C8B-B14F-4D97-AF65-F5344CB8AC3E}">
        <p14:creationId xmlns:p14="http://schemas.microsoft.com/office/powerpoint/2010/main" val="68746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C69DF-F035-4661-B61C-56392E08A0EC}" type="slidenum">
              <a:rPr lang="en-US" smtClean="0"/>
              <a:t>6</a:t>
            </a:fld>
            <a:endParaRPr lang="en-US"/>
          </a:p>
        </p:txBody>
      </p:sp>
    </p:spTree>
    <p:extLst>
      <p:ext uri="{BB962C8B-B14F-4D97-AF65-F5344CB8AC3E}">
        <p14:creationId xmlns:p14="http://schemas.microsoft.com/office/powerpoint/2010/main" val="1226809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428D681-7867-E949-A3D2-41DDE609BED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60637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428D681-7867-E949-A3D2-41DDE609BED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0637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428D681-7867-E949-A3D2-41DDE609BED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0637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Dark Backgroun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60404" y="1959722"/>
            <a:ext cx="8131175" cy="467820"/>
          </a:xfrm>
        </p:spPr>
        <p:txBody>
          <a:bodyPr wrap="square" tIns="0" rIns="0" bIns="0" anchor="b" anchorCtr="0">
            <a:spAutoFit/>
          </a:bodyPr>
          <a:lstStyle>
            <a:lvl1pPr>
              <a:defRPr sz="3200">
                <a:solidFill>
                  <a:schemeClr val="bg1"/>
                </a:solidFill>
                <a:latin typeface="+mj-lt"/>
              </a:defRPr>
            </a:lvl1pPr>
          </a:lstStyle>
          <a:p>
            <a:pPr lvl="0"/>
            <a:r>
              <a:rPr lang="en-US" altLang="en-US" noProof="0" dirty="0" smtClean="0"/>
              <a:t>Click to edit Master title style</a:t>
            </a:r>
          </a:p>
        </p:txBody>
      </p:sp>
      <p:sp>
        <p:nvSpPr>
          <p:cNvPr id="8" name="Rectangle 3"/>
          <p:cNvSpPr>
            <a:spLocks noGrp="1" noChangeArrowheads="1"/>
          </p:cNvSpPr>
          <p:nvPr>
            <p:ph type="subTitle" idx="1"/>
          </p:nvPr>
        </p:nvSpPr>
        <p:spPr>
          <a:xfrm>
            <a:off x="460376" y="2625761"/>
            <a:ext cx="8131176" cy="350848"/>
          </a:xfrm>
        </p:spPr>
        <p:txBody>
          <a:bodyPr wrap="square" tIns="0" rIns="0">
            <a:spAutoFit/>
          </a:bodyPr>
          <a:lstStyle>
            <a:lvl1pPr marL="0" indent="0">
              <a:buFontTx/>
              <a:buNone/>
              <a:defRPr sz="1800">
                <a:solidFill>
                  <a:schemeClr val="bg1"/>
                </a:solidFill>
                <a:latin typeface="+mj-lt"/>
              </a:defRPr>
            </a:lvl1pPr>
          </a:lstStyle>
          <a:p>
            <a:pPr lvl="0"/>
            <a:r>
              <a:rPr lang="en-US" altLang="en-US" noProof="0" smtClean="0"/>
              <a:t>Click to edit Master subtitle style</a:t>
            </a:r>
            <a:endParaRPr lang="en-US" altLang="en-US" noProof="0" dirty="0" smtClean="0"/>
          </a:p>
        </p:txBody>
      </p:sp>
      <p:sp>
        <p:nvSpPr>
          <p:cNvPr id="9" name="Rectangle 6"/>
          <p:cNvSpPr>
            <a:spLocks noGrp="1" noChangeArrowheads="1"/>
          </p:cNvSpPr>
          <p:nvPr>
            <p:ph type="sldNum" sz="quarter" idx="4"/>
          </p:nvPr>
        </p:nvSpPr>
        <p:spPr bwMode="auto">
          <a:xfrm>
            <a:off x="8737600" y="4855394"/>
            <a:ext cx="406400" cy="17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3" rIns="91406" bIns="45703" numCol="1" anchor="t" anchorCtr="0" compatLnSpc="1">
            <a:prstTxWarp prst="textNoShape">
              <a:avLst/>
            </a:prstTxWarp>
          </a:bodyPr>
          <a:lstStyle>
            <a:lvl1pPr algn="ctr">
              <a:buFontTx/>
              <a:buNone/>
              <a:defRPr sz="1000">
                <a:solidFill>
                  <a:schemeClr val="accent1"/>
                </a:solidFill>
              </a:defRPr>
            </a:lvl1pPr>
          </a:lstStyle>
          <a:p>
            <a:pPr>
              <a:defRPr/>
            </a:pPr>
            <a:fld id="{EDB1CEB0-146D-41E0-B6B4-7C5A5D6A1FA2}" type="slidenum">
              <a:rPr lang="en-US" smtClean="0">
                <a:solidFill>
                  <a:srgbClr val="00877C"/>
                </a:solidFill>
                <a:ea typeface="ＭＳ Ｐゴシック" pitchFamily="34" charset="-128"/>
              </a:rPr>
              <a:pPr>
                <a:defRPr/>
              </a:pPr>
              <a:t>‹#›</a:t>
            </a:fld>
            <a:endParaRPr lang="en-US" dirty="0">
              <a:solidFill>
                <a:srgbClr val="00877C"/>
              </a:solidFill>
              <a:ea typeface="ＭＳ Ｐゴシック" pitchFamily="34" charset="-128"/>
            </a:endParaRPr>
          </a:p>
        </p:txBody>
      </p:sp>
    </p:spTree>
    <p:extLst>
      <p:ext uri="{BB962C8B-B14F-4D97-AF65-F5344CB8AC3E}">
        <p14:creationId xmlns:p14="http://schemas.microsoft.com/office/powerpoint/2010/main" val="368094037"/>
      </p:ext>
    </p:extLst>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TOC – Green background">
    <p:bg>
      <p:bgPr>
        <a:solidFill>
          <a:schemeClr val="accent2"/>
        </a:solidFill>
        <a:effectLst/>
      </p:bgPr>
    </p:bg>
    <p:spTree>
      <p:nvGrpSpPr>
        <p:cNvPr id="1" name=""/>
        <p:cNvGrpSpPr/>
        <p:nvPr/>
      </p:nvGrpSpPr>
      <p:grpSpPr>
        <a:xfrm>
          <a:off x="0" y="0"/>
          <a:ext cx="0" cy="0"/>
          <a:chOff x="0" y="0"/>
          <a:chExt cx="0" cy="0"/>
        </a:xfrm>
      </p:grpSpPr>
      <p:pic>
        <p:nvPicPr>
          <p:cNvPr id="9" name="Picture 8" descr="msd_white_No Tag.png"/>
          <p:cNvPicPr>
            <a:picLocks noChangeAspect="1"/>
          </p:cNvPicPr>
          <p:nvPr userDrawn="1"/>
        </p:nvPicPr>
        <p:blipFill>
          <a:blip r:embed="rId2"/>
          <a:stretch>
            <a:fillRect/>
          </a:stretch>
        </p:blipFill>
        <p:spPr>
          <a:xfrm>
            <a:off x="6392337" y="4705351"/>
            <a:ext cx="987053" cy="288050"/>
          </a:xfrm>
          <a:prstGeom prst="rect">
            <a:avLst/>
          </a:prstGeom>
        </p:spPr>
      </p:pic>
      <p:sp>
        <p:nvSpPr>
          <p:cNvPr id="2" name="Title 1"/>
          <p:cNvSpPr>
            <a:spLocks noGrp="1"/>
          </p:cNvSpPr>
          <p:nvPr>
            <p:ph type="title" hasCustomPrompt="1"/>
          </p:nvPr>
        </p:nvSpPr>
        <p:spPr>
          <a:xfrm>
            <a:off x="464659" y="301381"/>
            <a:ext cx="8222022" cy="864266"/>
          </a:xfrm>
        </p:spPr>
        <p:txBody>
          <a:bodyPr/>
          <a:lstStyle>
            <a:lvl1pPr>
              <a:defRPr>
                <a:solidFill>
                  <a:schemeClr val="tx1"/>
                </a:solidFill>
              </a:defRPr>
            </a:lvl1pPr>
          </a:lstStyle>
          <a:p>
            <a:r>
              <a:rPr lang="en-US" dirty="0" smtClean="0"/>
              <a:t>&lt;Agenda / TOC&gt;</a:t>
            </a:r>
            <a:endParaRPr lang="en-US" dirty="0"/>
          </a:p>
        </p:txBody>
      </p:sp>
      <p:sp>
        <p:nvSpPr>
          <p:cNvPr id="3" name="Content Placeholder 2"/>
          <p:cNvSpPr>
            <a:spLocks noGrp="1"/>
          </p:cNvSpPr>
          <p:nvPr>
            <p:ph idx="1"/>
          </p:nvPr>
        </p:nvSpPr>
        <p:spPr>
          <a:xfrm>
            <a:off x="464659" y="1342758"/>
            <a:ext cx="8222023" cy="3217670"/>
          </a:xfrm>
        </p:spPr>
        <p:txBody>
          <a:bodyPr numCol="2" spcCol="731520"/>
          <a:lstStyle>
            <a:lvl1pPr marL="342900" indent="-342900">
              <a:spcBef>
                <a:spcPts val="1000"/>
              </a:spcBef>
              <a:buFont typeface="+mj-lt"/>
              <a:buAutoNum type="arabicPeriod"/>
              <a:defRPr>
                <a:solidFill>
                  <a:schemeClr val="tx1"/>
                </a:solidFill>
              </a:defRPr>
            </a:lvl1pPr>
            <a:lvl2pPr marL="627063" indent="-258763">
              <a:buFont typeface="+mj-lt"/>
              <a:buAutoNum type="alphaLcPeriod"/>
              <a:defRPr>
                <a:solidFill>
                  <a:schemeClr val="tx1"/>
                </a:solidFill>
              </a:defRPr>
            </a:lvl2pPr>
            <a:lvl3pPr marL="814388" indent="-146050">
              <a:buFont typeface="Arial"/>
              <a:buChar char="•"/>
              <a:defRPr>
                <a:solidFill>
                  <a:schemeClr val="tx1"/>
                </a:solidFill>
              </a:defRPr>
            </a:lvl3pPr>
            <a:lvl4pPr marL="1042988" indent="-192088">
              <a:buFont typeface="Lucida Grande"/>
              <a:buChar char="–"/>
              <a:defRPr>
                <a:solidFill>
                  <a:schemeClr val="tx1"/>
                </a:solidFill>
              </a:defRPr>
            </a:lvl4pPr>
            <a:lvl5pPr marL="1219200" indent="-147638">
              <a:buFont typeface="Arial"/>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D97F68-CC38-3C48-B083-3B4A1457065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14265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bjectives #1 – Green backgrou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chemeClr val="tx1"/>
                </a:solidFill>
              </a:defRPr>
            </a:lvl1pPr>
          </a:lstStyle>
          <a:p>
            <a:r>
              <a:rPr lang="en-US" dirty="0" smtClean="0"/>
              <a:t>&lt;Objectives&gt;</a:t>
            </a:r>
            <a:endParaRPr lang="en-US" dirty="0"/>
          </a:p>
        </p:txBody>
      </p:sp>
      <p:sp>
        <p:nvSpPr>
          <p:cNvPr id="3" name="Content Placeholder 2"/>
          <p:cNvSpPr>
            <a:spLocks noGrp="1"/>
          </p:cNvSpPr>
          <p:nvPr>
            <p:ph idx="1"/>
          </p:nvPr>
        </p:nvSpPr>
        <p:spPr>
          <a:xfrm>
            <a:off x="464662" y="1332903"/>
            <a:ext cx="7536045" cy="3227195"/>
          </a:xfrm>
        </p:spPr>
        <p:txBody>
          <a:bodyPr/>
          <a:lstStyle>
            <a:lvl1pPr marL="190500" indent="-190500">
              <a:spcBef>
                <a:spcPts val="1400"/>
              </a:spcBef>
              <a:buSzPct val="95000"/>
              <a:buFont typeface="Arial"/>
              <a:buChar char="•"/>
              <a:defRPr sz="2400">
                <a:solidFill>
                  <a:schemeClr val="tx1"/>
                </a:solidFill>
              </a:defRPr>
            </a:lvl1pPr>
            <a:lvl2pPr marL="433388" indent="-211138">
              <a:spcBef>
                <a:spcPts val="300"/>
              </a:spcBef>
              <a:buFont typeface="Lucida Grande"/>
              <a:buChar char="–"/>
              <a:defRPr sz="2300">
                <a:solidFill>
                  <a:schemeClr val="tx1"/>
                </a:solidFill>
              </a:defRPr>
            </a:lvl2pPr>
            <a:lvl3pPr marL="666750" indent="-171450">
              <a:spcBef>
                <a:spcPts val="0"/>
              </a:spcBef>
              <a:buSzPct val="95000"/>
              <a:buFont typeface="Arial"/>
              <a:buChar char="•"/>
              <a:defRPr sz="2200">
                <a:solidFill>
                  <a:schemeClr val="tx1"/>
                </a:solidFill>
              </a:defRPr>
            </a:lvl3pPr>
            <a:lvl4pPr marL="882650" indent="-215900">
              <a:spcBef>
                <a:spcPts val="0"/>
              </a:spcBef>
              <a:buFont typeface="Lucida Grande"/>
              <a:buChar char="–"/>
              <a:defRPr sz="2100">
                <a:solidFill>
                  <a:schemeClr val="tx1"/>
                </a:solidFill>
              </a:defRPr>
            </a:lvl4pPr>
            <a:lvl5pPr marL="1098550" indent="-177800">
              <a:spcBef>
                <a:spcPts val="0"/>
              </a:spcBef>
              <a:buSzPct val="95000"/>
              <a:buFont typeface="Arial"/>
              <a:buChar char="•"/>
              <a:defRPr sz="20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D97F68-CC38-3C48-B083-3B4A1457065E}" type="slidenum">
              <a:rPr lang="en-US" smtClean="0">
                <a:solidFill>
                  <a:prstClr val="white"/>
                </a:solidFill>
              </a:rPr>
              <a:pPr/>
              <a:t>‹#›</a:t>
            </a:fld>
            <a:endParaRPr lang="en-US">
              <a:solidFill>
                <a:prstClr val="white"/>
              </a:solidFill>
            </a:endParaRPr>
          </a:p>
        </p:txBody>
      </p:sp>
      <p:pic>
        <p:nvPicPr>
          <p:cNvPr id="7" name="Picture 6" descr="msd_white_No Tag.png"/>
          <p:cNvPicPr>
            <a:picLocks noChangeAspect="1"/>
          </p:cNvPicPr>
          <p:nvPr userDrawn="1"/>
        </p:nvPicPr>
        <p:blipFill>
          <a:blip r:embed="rId2"/>
          <a:stretch>
            <a:fillRect/>
          </a:stretch>
        </p:blipFill>
        <p:spPr>
          <a:xfrm>
            <a:off x="6392337" y="4705351"/>
            <a:ext cx="987053" cy="288050"/>
          </a:xfrm>
          <a:prstGeom prst="rect">
            <a:avLst/>
          </a:prstGeom>
        </p:spPr>
      </p:pic>
    </p:spTree>
    <p:extLst>
      <p:ext uri="{BB962C8B-B14F-4D97-AF65-F5344CB8AC3E}">
        <p14:creationId xmlns:p14="http://schemas.microsoft.com/office/powerpoint/2010/main" val="5435883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 &amp; Content – White">
    <p:spTree>
      <p:nvGrpSpPr>
        <p:cNvPr id="1" name=""/>
        <p:cNvGrpSpPr/>
        <p:nvPr/>
      </p:nvGrpSpPr>
      <p:grpSpPr>
        <a:xfrm>
          <a:off x="0" y="0"/>
          <a:ext cx="0" cy="0"/>
          <a:chOff x="0" y="0"/>
          <a:chExt cx="0" cy="0"/>
        </a:xfrm>
      </p:grpSpPr>
      <p:pic>
        <p:nvPicPr>
          <p:cNvPr id="8" name="Picture 7" descr="msd_dark_No Tag.png"/>
          <p:cNvPicPr>
            <a:picLocks noChangeAspect="1"/>
          </p:cNvPicPr>
          <p:nvPr userDrawn="1"/>
        </p:nvPicPr>
        <p:blipFill>
          <a:blip r:embed="rId2"/>
          <a:stretch>
            <a:fillRect/>
          </a:stretch>
        </p:blipFill>
        <p:spPr>
          <a:xfrm>
            <a:off x="6400800" y="4708528"/>
            <a:ext cx="969770" cy="282290"/>
          </a:xfrm>
          <a:prstGeom prst="rect">
            <a:avLst/>
          </a:prstGeom>
        </p:spPr>
      </p:pic>
      <p:sp>
        <p:nvSpPr>
          <p:cNvPr id="2" name="Title 1"/>
          <p:cNvSpPr>
            <a:spLocks noGrp="1"/>
          </p:cNvSpPr>
          <p:nvPr>
            <p:ph type="title" hasCustomPrompt="1"/>
          </p:nvPr>
        </p:nvSpPr>
        <p:spPr>
          <a:xfrm>
            <a:off x="464659" y="301381"/>
            <a:ext cx="8222022" cy="864266"/>
          </a:xfrm>
        </p:spPr>
        <p:txBody>
          <a:bodyPr/>
          <a:lstStyle>
            <a:lvl1pPr>
              <a:defRPr>
                <a:solidFill>
                  <a:srgbClr val="00877C"/>
                </a:solidFill>
              </a:defRPr>
            </a:lvl1pPr>
          </a:lstStyle>
          <a:p>
            <a:r>
              <a:rPr lang="en-US" dirty="0" smtClean="0"/>
              <a:t>&lt;Title &amp; content layout&gt;</a:t>
            </a:r>
            <a:endParaRPr lang="en-US" dirty="0"/>
          </a:p>
        </p:txBody>
      </p:sp>
      <p:sp>
        <p:nvSpPr>
          <p:cNvPr id="3" name="Content Placeholder 2"/>
          <p:cNvSpPr>
            <a:spLocks noGrp="1"/>
          </p:cNvSpPr>
          <p:nvPr>
            <p:ph idx="1"/>
          </p:nvPr>
        </p:nvSpPr>
        <p:spPr>
          <a:xfrm>
            <a:off x="464658" y="1342426"/>
            <a:ext cx="8222618" cy="3217670"/>
          </a:xfrm>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spTree>
    <p:extLst>
      <p:ext uri="{BB962C8B-B14F-4D97-AF65-F5344CB8AC3E}">
        <p14:creationId xmlns:p14="http://schemas.microsoft.com/office/powerpoint/2010/main" val="3256359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 &amp; Content – Warm Gra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p>
            <a:r>
              <a:rPr lang="en-US" dirty="0" smtClean="0"/>
              <a:t>&lt;Title &amp; content layout&gt;</a:t>
            </a:r>
            <a:endParaRPr lang="en-US" dirty="0"/>
          </a:p>
        </p:txBody>
      </p:sp>
      <p:sp>
        <p:nvSpPr>
          <p:cNvPr id="3" name="Content Placeholder 2"/>
          <p:cNvSpPr>
            <a:spLocks noGrp="1"/>
          </p:cNvSpPr>
          <p:nvPr>
            <p:ph idx="1"/>
          </p:nvPr>
        </p:nvSpPr>
        <p:spPr>
          <a:xfrm>
            <a:off x="464658" y="1342426"/>
            <a:ext cx="8222618" cy="3217670"/>
          </a:xfrm>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pic>
        <p:nvPicPr>
          <p:cNvPr id="7" name="Picture 6"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40175084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 &amp; Content – Dark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chemeClr val="bg1"/>
                </a:solidFill>
              </a:defRPr>
            </a:lvl1pPr>
          </a:lstStyle>
          <a:p>
            <a:r>
              <a:rPr lang="en-US" dirty="0" smtClean="0"/>
              <a:t>&lt;Title &amp; content layout&gt;</a:t>
            </a:r>
            <a:endParaRPr lang="en-US" dirty="0"/>
          </a:p>
        </p:txBody>
      </p:sp>
      <p:sp>
        <p:nvSpPr>
          <p:cNvPr id="3" name="Content Placeholder 2"/>
          <p:cNvSpPr>
            <a:spLocks noGrp="1"/>
          </p:cNvSpPr>
          <p:nvPr>
            <p:ph idx="1"/>
          </p:nvPr>
        </p:nvSpPr>
        <p:spPr>
          <a:xfrm>
            <a:off x="464658" y="1342426"/>
            <a:ext cx="8222618" cy="3217670"/>
          </a:xfrm>
        </p:spPr>
        <p:txBody>
          <a:bodyPr/>
          <a:lstStyle>
            <a:lvl1pPr>
              <a:spcBef>
                <a:spcPts val="10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D97F68-CC38-3C48-B083-3B4A1457065E}" type="slidenum">
              <a:rPr lang="en-US" smtClean="0">
                <a:solidFill>
                  <a:prstClr val="white"/>
                </a:solidFill>
              </a:rPr>
              <a:pPr/>
              <a:t>‹#›</a:t>
            </a:fld>
            <a:endParaRPr lang="en-US">
              <a:solidFill>
                <a:prstClr val="white"/>
              </a:solidFill>
            </a:endParaRPr>
          </a:p>
        </p:txBody>
      </p:sp>
      <p:pic>
        <p:nvPicPr>
          <p:cNvPr id="7" name="Picture 6" descr="msd_white_No Tag.png"/>
          <p:cNvPicPr>
            <a:picLocks noChangeAspect="1"/>
          </p:cNvPicPr>
          <p:nvPr userDrawn="1"/>
        </p:nvPicPr>
        <p:blipFill>
          <a:blip r:embed="rId2"/>
          <a:stretch>
            <a:fillRect/>
          </a:stretch>
        </p:blipFill>
        <p:spPr>
          <a:xfrm>
            <a:off x="6392337" y="4705351"/>
            <a:ext cx="987053" cy="288050"/>
          </a:xfrm>
          <a:prstGeom prst="rect">
            <a:avLst/>
          </a:prstGeom>
        </p:spPr>
      </p:pic>
    </p:spTree>
    <p:extLst>
      <p:ext uri="{BB962C8B-B14F-4D97-AF65-F5344CB8AC3E}">
        <p14:creationId xmlns:p14="http://schemas.microsoft.com/office/powerpoint/2010/main" val="20735454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amp; Content – Light Tea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p>
            <a:r>
              <a:rPr lang="en-US" dirty="0" smtClean="0"/>
              <a:t>&lt;Title &amp; content layout&gt;</a:t>
            </a:r>
            <a:endParaRPr lang="en-US" dirty="0"/>
          </a:p>
        </p:txBody>
      </p:sp>
      <p:sp>
        <p:nvSpPr>
          <p:cNvPr id="3" name="Content Placeholder 2"/>
          <p:cNvSpPr>
            <a:spLocks noGrp="1"/>
          </p:cNvSpPr>
          <p:nvPr>
            <p:ph idx="1"/>
          </p:nvPr>
        </p:nvSpPr>
        <p:spPr>
          <a:xfrm>
            <a:off x="464658" y="1344808"/>
            <a:ext cx="8222618" cy="3217670"/>
          </a:xfrm>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pic>
        <p:nvPicPr>
          <p:cNvPr id="7" name="Picture 6" descr="msd_white_No Tag.png"/>
          <p:cNvPicPr>
            <a:picLocks noChangeAspect="1"/>
          </p:cNvPicPr>
          <p:nvPr userDrawn="1"/>
        </p:nvPicPr>
        <p:blipFill>
          <a:blip r:embed="rId2"/>
          <a:stretch>
            <a:fillRect/>
          </a:stretch>
        </p:blipFill>
        <p:spPr>
          <a:xfrm>
            <a:off x="6392337" y="4705351"/>
            <a:ext cx="987053" cy="288050"/>
          </a:xfrm>
          <a:prstGeom prst="rect">
            <a:avLst/>
          </a:prstGeom>
        </p:spPr>
      </p:pic>
    </p:spTree>
    <p:extLst>
      <p:ext uri="{BB962C8B-B14F-4D97-AF65-F5344CB8AC3E}">
        <p14:creationId xmlns:p14="http://schemas.microsoft.com/office/powerpoint/2010/main" val="40087143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rgbClr val="00877C"/>
                </a:solidFill>
              </a:defRPr>
            </a:lvl1pPr>
          </a:lstStyle>
          <a:p>
            <a:r>
              <a:rPr lang="en-US" dirty="0" smtClean="0"/>
              <a:t>&lt;Title &amp; content layout&gt;</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pic>
        <p:nvPicPr>
          <p:cNvPr id="7" name="Picture 6"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8051585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Warm Gra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p>
            <a:r>
              <a:rPr lang="en-US" dirty="0" smtClean="0"/>
              <a:t>&lt;Title &amp; content layout&gt;</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pic>
        <p:nvPicPr>
          <p:cNvPr id="7" name="Picture 6"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22459530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 Dark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chemeClr val="bg1"/>
                </a:solidFill>
              </a:defRPr>
            </a:lvl1pPr>
          </a:lstStyle>
          <a:p>
            <a:r>
              <a:rPr lang="en-US" dirty="0" smtClean="0"/>
              <a:t>&lt;Title &amp; content layout&gt;</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D97F68-CC38-3C48-B083-3B4A1457065E}" type="slidenum">
              <a:rPr lang="en-US" smtClean="0">
                <a:solidFill>
                  <a:prstClr val="white"/>
                </a:solidFill>
              </a:rPr>
              <a:pPr/>
              <a:t>‹#›</a:t>
            </a:fld>
            <a:endParaRPr lang="en-US">
              <a:solidFill>
                <a:prstClr val="white"/>
              </a:solidFill>
            </a:endParaRPr>
          </a:p>
        </p:txBody>
      </p:sp>
      <p:pic>
        <p:nvPicPr>
          <p:cNvPr id="7" name="Picture 6" descr="msd_white_No Tag.png"/>
          <p:cNvPicPr>
            <a:picLocks noChangeAspect="1"/>
          </p:cNvPicPr>
          <p:nvPr userDrawn="1"/>
        </p:nvPicPr>
        <p:blipFill>
          <a:blip r:embed="rId2"/>
          <a:stretch>
            <a:fillRect/>
          </a:stretch>
        </p:blipFill>
        <p:spPr>
          <a:xfrm>
            <a:off x="6392337" y="4705351"/>
            <a:ext cx="987053" cy="288050"/>
          </a:xfrm>
          <a:prstGeom prst="rect">
            <a:avLst/>
          </a:prstGeom>
        </p:spPr>
      </p:pic>
    </p:spTree>
    <p:extLst>
      <p:ext uri="{BB962C8B-B14F-4D97-AF65-F5344CB8AC3E}">
        <p14:creationId xmlns:p14="http://schemas.microsoft.com/office/powerpoint/2010/main" val="17695218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Light Tea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p>
            <a:r>
              <a:rPr lang="en-US" dirty="0" smtClean="0"/>
              <a:t>&lt;Title &amp; content layout&gt;</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pic>
        <p:nvPicPr>
          <p:cNvPr id="7" name="Picture 6" descr="msd_white_No Tag.png"/>
          <p:cNvPicPr>
            <a:picLocks noChangeAspect="1"/>
          </p:cNvPicPr>
          <p:nvPr userDrawn="1"/>
        </p:nvPicPr>
        <p:blipFill>
          <a:blip r:embed="rId2"/>
          <a:stretch>
            <a:fillRect/>
          </a:stretch>
        </p:blipFill>
        <p:spPr>
          <a:xfrm>
            <a:off x="6392337" y="4705351"/>
            <a:ext cx="987053" cy="288050"/>
          </a:xfrm>
          <a:prstGeom prst="rect">
            <a:avLst/>
          </a:prstGeom>
        </p:spPr>
      </p:pic>
    </p:spTree>
    <p:extLst>
      <p:ext uri="{BB962C8B-B14F-4D97-AF65-F5344CB8AC3E}">
        <p14:creationId xmlns:p14="http://schemas.microsoft.com/office/powerpoint/2010/main" val="2838069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460404" y="1959722"/>
            <a:ext cx="8131175" cy="467820"/>
          </a:xfrm>
        </p:spPr>
        <p:txBody>
          <a:bodyPr wrap="square" tIns="0" rIns="0" bIns="0" anchor="b" anchorCtr="0">
            <a:spAutoFit/>
          </a:bodyPr>
          <a:lstStyle>
            <a:lvl1pPr>
              <a:defRPr sz="3200">
                <a:solidFill>
                  <a:schemeClr val="bg1"/>
                </a:solidFill>
                <a:latin typeface="+mj-lt"/>
              </a:defRPr>
            </a:lvl1pPr>
          </a:lstStyle>
          <a:p>
            <a:pPr lvl="0"/>
            <a:r>
              <a:rPr lang="en-US" altLang="en-US" noProof="0" dirty="0" smtClean="0"/>
              <a:t>Click to edit Master title style</a:t>
            </a:r>
          </a:p>
        </p:txBody>
      </p:sp>
      <p:sp>
        <p:nvSpPr>
          <p:cNvPr id="5" name="Rectangle 3"/>
          <p:cNvSpPr>
            <a:spLocks noGrp="1" noChangeArrowheads="1"/>
          </p:cNvSpPr>
          <p:nvPr>
            <p:ph type="subTitle" idx="1"/>
          </p:nvPr>
        </p:nvSpPr>
        <p:spPr>
          <a:xfrm>
            <a:off x="460376" y="2625761"/>
            <a:ext cx="8131176" cy="350848"/>
          </a:xfrm>
        </p:spPr>
        <p:txBody>
          <a:bodyPr wrap="square" tIns="0" rIns="0">
            <a:spAutoFit/>
          </a:bodyPr>
          <a:lstStyle>
            <a:lvl1pPr marL="0" indent="0">
              <a:buFontTx/>
              <a:buNone/>
              <a:defRPr sz="1800">
                <a:solidFill>
                  <a:schemeClr val="bg1"/>
                </a:solidFill>
                <a:latin typeface="+mj-lt"/>
              </a:defRPr>
            </a:lvl1pPr>
          </a:lstStyle>
          <a:p>
            <a:pPr lvl="0"/>
            <a:r>
              <a:rPr lang="en-US" altLang="en-US" noProof="0" smtClean="0"/>
              <a:t>Click to edit Master subtitle style</a:t>
            </a:r>
            <a:endParaRPr lang="en-US" altLang="en-US" noProof="0" dirty="0" smtClean="0"/>
          </a:p>
        </p:txBody>
      </p:sp>
      <p:sp>
        <p:nvSpPr>
          <p:cNvPr id="6" name="Rectangle 6"/>
          <p:cNvSpPr>
            <a:spLocks noGrp="1" noChangeArrowheads="1"/>
          </p:cNvSpPr>
          <p:nvPr>
            <p:ph type="sldNum" sz="quarter" idx="4"/>
          </p:nvPr>
        </p:nvSpPr>
        <p:spPr bwMode="auto">
          <a:xfrm>
            <a:off x="8737600" y="4855394"/>
            <a:ext cx="406400" cy="17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3" rIns="91406" bIns="45703" numCol="1" anchor="t" anchorCtr="0" compatLnSpc="1">
            <a:prstTxWarp prst="textNoShape">
              <a:avLst/>
            </a:prstTxWarp>
          </a:bodyPr>
          <a:lstStyle>
            <a:lvl1pPr algn="ctr">
              <a:buFontTx/>
              <a:buNone/>
              <a:defRPr sz="1000">
                <a:solidFill>
                  <a:schemeClr val="accent1"/>
                </a:solidFill>
              </a:defRPr>
            </a:lvl1pPr>
          </a:lstStyle>
          <a:p>
            <a:pPr>
              <a:defRPr/>
            </a:pPr>
            <a:fld id="{EDB1CEB0-146D-41E0-B6B4-7C5A5D6A1FA2}" type="slidenum">
              <a:rPr lang="en-US" smtClean="0">
                <a:solidFill>
                  <a:srgbClr val="00877C"/>
                </a:solidFill>
                <a:ea typeface="ＭＳ Ｐゴシック" pitchFamily="34" charset="-128"/>
              </a:rPr>
              <a:pPr>
                <a:defRPr/>
              </a:pPr>
              <a:t>‹#›</a:t>
            </a:fld>
            <a:endParaRPr lang="en-US" dirty="0">
              <a:solidFill>
                <a:srgbClr val="00877C"/>
              </a:solidFill>
              <a:ea typeface="ＭＳ Ｐゴシック" pitchFamily="34" charset="-128"/>
            </a:endParaRPr>
          </a:p>
        </p:txBody>
      </p:sp>
    </p:spTree>
    <p:extLst>
      <p:ext uri="{BB962C8B-B14F-4D97-AF65-F5344CB8AC3E}">
        <p14:creationId xmlns:p14="http://schemas.microsoft.com/office/powerpoint/2010/main" val="707070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chemeClr val="accent2"/>
                </a:solidFill>
              </a:defRPr>
            </a:lvl1pPr>
          </a:lstStyle>
          <a:p>
            <a:r>
              <a:rPr lang="en-US" dirty="0" smtClean="0"/>
              <a:t>&lt;Team Slide&gt;</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sp>
        <p:nvSpPr>
          <p:cNvPr id="8" name="Text Placeholder 7"/>
          <p:cNvSpPr>
            <a:spLocks noGrp="1"/>
          </p:cNvSpPr>
          <p:nvPr>
            <p:ph type="body" sz="quarter" idx="13" hasCustomPrompt="1"/>
          </p:nvPr>
        </p:nvSpPr>
        <p:spPr>
          <a:xfrm>
            <a:off x="78228"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10" name="Picture Placeholder 9"/>
          <p:cNvSpPr>
            <a:spLocks noGrp="1"/>
          </p:cNvSpPr>
          <p:nvPr>
            <p:ph type="pic" sz="quarter" idx="14"/>
          </p:nvPr>
        </p:nvSpPr>
        <p:spPr>
          <a:xfrm>
            <a:off x="78230" y="1656697"/>
            <a:ext cx="1220709" cy="912114"/>
          </a:xfrm>
          <a:solidFill>
            <a:schemeClr val="accent1"/>
          </a:solidFill>
          <a:ln>
            <a:noFill/>
          </a:ln>
        </p:spPr>
        <p:txBody>
          <a:bodyPr/>
          <a:lstStyle>
            <a:lvl1pPr>
              <a:defRPr sz="1400">
                <a:solidFill>
                  <a:srgbClr val="FFFFFF"/>
                </a:solidFill>
              </a:defRPr>
            </a:lvl1pPr>
          </a:lstStyle>
          <a:p>
            <a:r>
              <a:rPr lang="en-US" smtClean="0"/>
              <a:t>Click icon to add picture</a:t>
            </a:r>
            <a:endParaRPr lang="en-US"/>
          </a:p>
        </p:txBody>
      </p:sp>
      <p:sp>
        <p:nvSpPr>
          <p:cNvPr id="11" name="Picture Placeholder 9"/>
          <p:cNvSpPr>
            <a:spLocks noGrp="1"/>
          </p:cNvSpPr>
          <p:nvPr>
            <p:ph type="pic" sz="quarter" idx="15"/>
          </p:nvPr>
        </p:nvSpPr>
        <p:spPr>
          <a:xfrm>
            <a:off x="1372710" y="1656697"/>
            <a:ext cx="1220709" cy="912114"/>
          </a:xfrm>
          <a:solidFill>
            <a:schemeClr val="accent3"/>
          </a:solidFill>
          <a:ln>
            <a:noFill/>
          </a:ln>
        </p:spPr>
        <p:txBody>
          <a:bodyPr/>
          <a:lstStyle>
            <a:lvl1pPr>
              <a:defRPr sz="1400">
                <a:solidFill>
                  <a:srgbClr val="FFFFFF"/>
                </a:solidFill>
              </a:defRPr>
            </a:lvl1pPr>
          </a:lstStyle>
          <a:p>
            <a:r>
              <a:rPr lang="en-US" smtClean="0"/>
              <a:t>Click icon to add picture</a:t>
            </a:r>
            <a:endParaRPr lang="en-US"/>
          </a:p>
        </p:txBody>
      </p:sp>
      <p:sp>
        <p:nvSpPr>
          <p:cNvPr id="12" name="Picture Placeholder 9"/>
          <p:cNvSpPr>
            <a:spLocks noGrp="1"/>
          </p:cNvSpPr>
          <p:nvPr>
            <p:ph type="pic" sz="quarter" idx="16"/>
          </p:nvPr>
        </p:nvSpPr>
        <p:spPr>
          <a:xfrm>
            <a:off x="2667180" y="1656697"/>
            <a:ext cx="1220709" cy="912114"/>
          </a:xfrm>
          <a:solidFill>
            <a:schemeClr val="accent2"/>
          </a:solidFill>
          <a:ln>
            <a:noFill/>
          </a:ln>
        </p:spPr>
        <p:txBody>
          <a:bodyPr/>
          <a:lstStyle>
            <a:lvl1pPr>
              <a:defRPr sz="1400">
                <a:solidFill>
                  <a:srgbClr val="FFFFFF"/>
                </a:solidFill>
              </a:defRPr>
            </a:lvl1pPr>
          </a:lstStyle>
          <a:p>
            <a:r>
              <a:rPr lang="en-US" smtClean="0"/>
              <a:t>Click icon to add picture</a:t>
            </a:r>
            <a:endParaRPr lang="en-US"/>
          </a:p>
        </p:txBody>
      </p:sp>
      <p:sp>
        <p:nvSpPr>
          <p:cNvPr id="13" name="Picture Placeholder 9"/>
          <p:cNvSpPr>
            <a:spLocks noGrp="1"/>
          </p:cNvSpPr>
          <p:nvPr>
            <p:ph type="pic" sz="quarter" idx="17"/>
          </p:nvPr>
        </p:nvSpPr>
        <p:spPr>
          <a:xfrm>
            <a:off x="3961649" y="1656697"/>
            <a:ext cx="1220709" cy="912114"/>
          </a:xfrm>
          <a:solidFill>
            <a:schemeClr val="bg2"/>
          </a:solidFill>
          <a:ln>
            <a:noFill/>
          </a:ln>
        </p:spPr>
        <p:txBody>
          <a:bodyPr/>
          <a:lstStyle>
            <a:lvl1pPr>
              <a:defRPr sz="1400">
                <a:solidFill>
                  <a:srgbClr val="FFFFFF"/>
                </a:solidFill>
              </a:defRPr>
            </a:lvl1pPr>
          </a:lstStyle>
          <a:p>
            <a:r>
              <a:rPr lang="en-US" smtClean="0"/>
              <a:t>Click icon to add picture</a:t>
            </a:r>
            <a:endParaRPr lang="en-US"/>
          </a:p>
        </p:txBody>
      </p:sp>
      <p:sp>
        <p:nvSpPr>
          <p:cNvPr id="14" name="Picture Placeholder 9"/>
          <p:cNvSpPr>
            <a:spLocks noGrp="1"/>
          </p:cNvSpPr>
          <p:nvPr>
            <p:ph type="pic" sz="quarter" idx="18"/>
          </p:nvPr>
        </p:nvSpPr>
        <p:spPr>
          <a:xfrm>
            <a:off x="5256128" y="1656697"/>
            <a:ext cx="1220709" cy="912114"/>
          </a:xfrm>
          <a:solidFill>
            <a:schemeClr val="accent1"/>
          </a:solidFill>
          <a:ln>
            <a:noFill/>
          </a:ln>
        </p:spPr>
        <p:txBody>
          <a:bodyPr/>
          <a:lstStyle>
            <a:lvl1pPr>
              <a:defRPr sz="1400">
                <a:solidFill>
                  <a:srgbClr val="FFFFFF"/>
                </a:solidFill>
              </a:defRPr>
            </a:lvl1pPr>
          </a:lstStyle>
          <a:p>
            <a:r>
              <a:rPr lang="en-US" smtClean="0"/>
              <a:t>Click icon to add picture</a:t>
            </a:r>
            <a:endParaRPr lang="en-US"/>
          </a:p>
        </p:txBody>
      </p:sp>
      <p:sp>
        <p:nvSpPr>
          <p:cNvPr id="15" name="Picture Placeholder 9"/>
          <p:cNvSpPr>
            <a:spLocks noGrp="1"/>
          </p:cNvSpPr>
          <p:nvPr>
            <p:ph type="pic" sz="quarter" idx="19"/>
          </p:nvPr>
        </p:nvSpPr>
        <p:spPr>
          <a:xfrm>
            <a:off x="6550594" y="1656697"/>
            <a:ext cx="1220709" cy="912114"/>
          </a:xfrm>
          <a:solidFill>
            <a:schemeClr val="accent4"/>
          </a:solidFill>
          <a:ln>
            <a:noFill/>
          </a:ln>
        </p:spPr>
        <p:txBody>
          <a:bodyPr/>
          <a:lstStyle>
            <a:lvl1pPr>
              <a:defRPr sz="1400">
                <a:solidFill>
                  <a:srgbClr val="FFFFFF"/>
                </a:solidFill>
              </a:defRPr>
            </a:lvl1pPr>
          </a:lstStyle>
          <a:p>
            <a:r>
              <a:rPr lang="en-US" smtClean="0"/>
              <a:t>Click icon to add picture</a:t>
            </a:r>
            <a:endParaRPr lang="en-US"/>
          </a:p>
        </p:txBody>
      </p:sp>
      <p:sp>
        <p:nvSpPr>
          <p:cNvPr id="16" name="Picture Placeholder 9"/>
          <p:cNvSpPr>
            <a:spLocks noGrp="1"/>
          </p:cNvSpPr>
          <p:nvPr>
            <p:ph type="pic" sz="quarter" idx="20"/>
          </p:nvPr>
        </p:nvSpPr>
        <p:spPr>
          <a:xfrm>
            <a:off x="7845072" y="1656697"/>
            <a:ext cx="1220709" cy="912114"/>
          </a:xfrm>
          <a:solidFill>
            <a:schemeClr val="accent2"/>
          </a:solidFill>
          <a:ln>
            <a:noFill/>
          </a:ln>
        </p:spPr>
        <p:txBody>
          <a:bodyPr/>
          <a:lstStyle>
            <a:lvl1pPr>
              <a:defRPr sz="1400">
                <a:solidFill>
                  <a:srgbClr val="FFFFFF"/>
                </a:solidFill>
              </a:defRPr>
            </a:lvl1pPr>
          </a:lstStyle>
          <a:p>
            <a:r>
              <a:rPr lang="en-US" smtClean="0"/>
              <a:t>Click icon to add picture</a:t>
            </a:r>
            <a:endParaRPr lang="en-US"/>
          </a:p>
        </p:txBody>
      </p:sp>
      <p:sp>
        <p:nvSpPr>
          <p:cNvPr id="17" name="Text Placeholder 7"/>
          <p:cNvSpPr>
            <a:spLocks noGrp="1"/>
          </p:cNvSpPr>
          <p:nvPr>
            <p:ph type="body" sz="quarter" idx="21" hasCustomPrompt="1"/>
          </p:nvPr>
        </p:nvSpPr>
        <p:spPr>
          <a:xfrm>
            <a:off x="1372701"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18" name="Text Placeholder 7"/>
          <p:cNvSpPr>
            <a:spLocks noGrp="1"/>
          </p:cNvSpPr>
          <p:nvPr>
            <p:ph type="body" sz="quarter" idx="22" hasCustomPrompt="1"/>
          </p:nvPr>
        </p:nvSpPr>
        <p:spPr>
          <a:xfrm>
            <a:off x="2667174"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19" name="Text Placeholder 7"/>
          <p:cNvSpPr>
            <a:spLocks noGrp="1"/>
          </p:cNvSpPr>
          <p:nvPr>
            <p:ph type="body" sz="quarter" idx="23" hasCustomPrompt="1"/>
          </p:nvPr>
        </p:nvSpPr>
        <p:spPr>
          <a:xfrm>
            <a:off x="3961646"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20" name="Text Placeholder 7"/>
          <p:cNvSpPr>
            <a:spLocks noGrp="1"/>
          </p:cNvSpPr>
          <p:nvPr>
            <p:ph type="body" sz="quarter" idx="24" hasCustomPrompt="1"/>
          </p:nvPr>
        </p:nvSpPr>
        <p:spPr>
          <a:xfrm>
            <a:off x="5256119"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21" name="Text Placeholder 7"/>
          <p:cNvSpPr>
            <a:spLocks noGrp="1"/>
          </p:cNvSpPr>
          <p:nvPr>
            <p:ph type="body" sz="quarter" idx="25" hasCustomPrompt="1"/>
          </p:nvPr>
        </p:nvSpPr>
        <p:spPr>
          <a:xfrm>
            <a:off x="6550592"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22" name="Text Placeholder 7"/>
          <p:cNvSpPr>
            <a:spLocks noGrp="1"/>
          </p:cNvSpPr>
          <p:nvPr>
            <p:ph type="body" sz="quarter" idx="26" hasCustomPrompt="1"/>
          </p:nvPr>
        </p:nvSpPr>
        <p:spPr>
          <a:xfrm>
            <a:off x="7845063"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pic>
        <p:nvPicPr>
          <p:cNvPr id="23" name="Picture 22" descr="msd_white_No Tag.png"/>
          <p:cNvPicPr>
            <a:picLocks noChangeAspect="1"/>
          </p:cNvPicPr>
          <p:nvPr userDrawn="1"/>
        </p:nvPicPr>
        <p:blipFill>
          <a:blip r:embed="rId2"/>
          <a:stretch>
            <a:fillRect/>
          </a:stretch>
        </p:blipFill>
        <p:spPr>
          <a:xfrm>
            <a:off x="6392337" y="4705351"/>
            <a:ext cx="987053" cy="288050"/>
          </a:xfrm>
          <a:prstGeom prst="rect">
            <a:avLst/>
          </a:prstGeom>
        </p:spPr>
      </p:pic>
    </p:spTree>
    <p:extLst>
      <p:ext uri="{BB962C8B-B14F-4D97-AF65-F5344CB8AC3E}">
        <p14:creationId xmlns:p14="http://schemas.microsoft.com/office/powerpoint/2010/main" val="3266450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pic>
        <p:nvPicPr>
          <p:cNvPr id="7" name="Picture 6" descr="MSD_4x3_Divider.jp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hasCustomPrompt="1"/>
          </p:nvPr>
        </p:nvSpPr>
        <p:spPr>
          <a:xfrm>
            <a:off x="464657" y="1771650"/>
            <a:ext cx="6277456" cy="1600200"/>
          </a:xfrm>
        </p:spPr>
        <p:txBody>
          <a:bodyPr anchor="ctr" anchorCtr="0">
            <a:normAutofit/>
          </a:bodyPr>
          <a:lstStyle>
            <a:lvl1pPr algn="l">
              <a:lnSpc>
                <a:spcPct val="86000"/>
              </a:lnSpc>
              <a:defRPr sz="3500" b="0" cap="all" spc="130" baseline="0">
                <a:solidFill>
                  <a:schemeClr val="tx1"/>
                </a:solidFill>
              </a:defRPr>
            </a:lvl1pPr>
          </a:lstStyle>
          <a:p>
            <a:r>
              <a:rPr lang="en-US" dirty="0" smtClean="0"/>
              <a:t>&lt;Insert title&gt;</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sp>
        <p:nvSpPr>
          <p:cNvPr id="10" name="Text Placeholder 2"/>
          <p:cNvSpPr>
            <a:spLocks noGrp="1"/>
          </p:cNvSpPr>
          <p:nvPr>
            <p:ph type="body" idx="1" hasCustomPrompt="1"/>
          </p:nvPr>
        </p:nvSpPr>
        <p:spPr>
          <a:xfrm>
            <a:off x="464659" y="3473455"/>
            <a:ext cx="4927896" cy="1035050"/>
          </a:xfrm>
        </p:spPr>
        <p:txBody>
          <a:bodyPr anchor="t" anchorCtr="0"/>
          <a:lstStyle>
            <a:lvl1pPr marL="0" indent="0">
              <a:lnSpc>
                <a:spcPct val="95000"/>
              </a:lnSpc>
              <a:buNone/>
              <a:defRPr sz="2000" baseline="0">
                <a:solidFill>
                  <a:schemeClr val="tx1"/>
                </a:solidFill>
              </a:defRPr>
            </a:lvl1pPr>
            <a:lvl2pPr marL="185738" indent="-152400">
              <a:lnSpc>
                <a:spcPct val="95000"/>
              </a:lnSpc>
              <a:spcBef>
                <a:spcPts val="200"/>
              </a:spcBef>
              <a:buFont typeface="Arial"/>
              <a:buChar char="•"/>
              <a:defRPr sz="2000">
                <a:solidFill>
                  <a:srgbClr val="000000"/>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&lt;Optional Subtitle&gt;</a:t>
            </a:r>
          </a:p>
        </p:txBody>
      </p:sp>
    </p:spTree>
    <p:extLst>
      <p:ext uri="{BB962C8B-B14F-4D97-AF65-F5344CB8AC3E}">
        <p14:creationId xmlns:p14="http://schemas.microsoft.com/office/powerpoint/2010/main" val="4015085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divider – Warm Gray">
    <p:bg>
      <p:bgPr>
        <a:solidFill>
          <a:schemeClr val="accent4"/>
        </a:solidFill>
        <a:effectLst/>
      </p:bgPr>
    </p:bg>
    <p:spTree>
      <p:nvGrpSpPr>
        <p:cNvPr id="1" name=""/>
        <p:cNvGrpSpPr/>
        <p:nvPr/>
      </p:nvGrpSpPr>
      <p:grpSpPr>
        <a:xfrm>
          <a:off x="0" y="0"/>
          <a:ext cx="0" cy="0"/>
          <a:chOff x="0" y="0"/>
          <a:chExt cx="0" cy="0"/>
        </a:xfrm>
      </p:grpSpPr>
      <p:pic>
        <p:nvPicPr>
          <p:cNvPr id="8" name="Picture 7" descr="MSD_4x3_SubDivider_w gray.jpg"/>
          <p:cNvPicPr>
            <a:picLocks noChangeAspect="1"/>
          </p:cNvPicPr>
          <p:nvPr userDrawn="1"/>
        </p:nvPicPr>
        <p:blipFill>
          <a:blip r:embed="rId2"/>
          <a:stretch>
            <a:fillRect/>
          </a:stretch>
        </p:blipFill>
        <p:spPr>
          <a:xfrm>
            <a:off x="0" y="2"/>
            <a:ext cx="9144000" cy="5143501"/>
          </a:xfrm>
          <a:prstGeom prst="rect">
            <a:avLst/>
          </a:prstGeom>
        </p:spPr>
      </p:pic>
      <p:sp>
        <p:nvSpPr>
          <p:cNvPr id="2" name="Title 1"/>
          <p:cNvSpPr>
            <a:spLocks noGrp="1"/>
          </p:cNvSpPr>
          <p:nvPr>
            <p:ph type="title" hasCustomPrompt="1"/>
          </p:nvPr>
        </p:nvSpPr>
        <p:spPr>
          <a:xfrm>
            <a:off x="464659" y="1692156"/>
            <a:ext cx="6277454" cy="1759193"/>
          </a:xfrm>
        </p:spPr>
        <p:txBody>
          <a:bodyPr anchor="ctr" anchorCtr="0">
            <a:normAutofit/>
          </a:bodyPr>
          <a:lstStyle>
            <a:lvl1pPr algn="l">
              <a:lnSpc>
                <a:spcPct val="86000"/>
              </a:lnSpc>
              <a:defRPr sz="3500" b="0" cap="none" spc="50" baseline="0">
                <a:solidFill>
                  <a:schemeClr val="tx1"/>
                </a:solidFill>
              </a:defRPr>
            </a:lvl1pPr>
          </a:lstStyle>
          <a:p>
            <a:r>
              <a:rPr lang="en-US" dirty="0" smtClean="0"/>
              <a:t>&lt;Insert Title&gt;</a:t>
            </a:r>
            <a:endParaRPr lang="en-US" dirty="0"/>
          </a:p>
        </p:txBody>
      </p:sp>
      <p:sp>
        <p:nvSpPr>
          <p:cNvPr id="3" name="Text Placeholder 2"/>
          <p:cNvSpPr>
            <a:spLocks noGrp="1"/>
          </p:cNvSpPr>
          <p:nvPr>
            <p:ph type="body" idx="1" hasCustomPrompt="1"/>
          </p:nvPr>
        </p:nvSpPr>
        <p:spPr>
          <a:xfrm>
            <a:off x="464659" y="3473455"/>
            <a:ext cx="4927896" cy="1035050"/>
          </a:xfrm>
        </p:spPr>
        <p:txBody>
          <a:bodyPr anchor="t" anchorCtr="0"/>
          <a:lstStyle>
            <a:lvl1pPr marL="0" indent="0">
              <a:lnSpc>
                <a:spcPct val="95000"/>
              </a:lnSpc>
              <a:buNone/>
              <a:defRPr sz="2000" baseline="0">
                <a:solidFill>
                  <a:schemeClr val="tx1"/>
                </a:solidFill>
              </a:defRPr>
            </a:lvl1pPr>
            <a:lvl2pPr marL="185738" indent="-152400">
              <a:lnSpc>
                <a:spcPct val="95000"/>
              </a:lnSpc>
              <a:spcBef>
                <a:spcPts val="200"/>
              </a:spcBef>
              <a:buFont typeface="Arial"/>
              <a:buChar char="•"/>
              <a:defRPr sz="2000">
                <a:solidFill>
                  <a:srgbClr val="000000"/>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&lt;Optional Subtitle&gt;</a:t>
            </a: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spTree>
    <p:extLst>
      <p:ext uri="{BB962C8B-B14F-4D97-AF65-F5344CB8AC3E}">
        <p14:creationId xmlns:p14="http://schemas.microsoft.com/office/powerpoint/2010/main" val="4734995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divider – Dark Gray">
    <p:bg>
      <p:bgPr>
        <a:solidFill>
          <a:schemeClr val="accent4"/>
        </a:solidFill>
        <a:effectLst/>
      </p:bgPr>
    </p:bg>
    <p:spTree>
      <p:nvGrpSpPr>
        <p:cNvPr id="1" name=""/>
        <p:cNvGrpSpPr/>
        <p:nvPr/>
      </p:nvGrpSpPr>
      <p:grpSpPr>
        <a:xfrm>
          <a:off x="0" y="0"/>
          <a:ext cx="0" cy="0"/>
          <a:chOff x="0" y="0"/>
          <a:chExt cx="0" cy="0"/>
        </a:xfrm>
      </p:grpSpPr>
      <p:pic>
        <p:nvPicPr>
          <p:cNvPr id="8" name="Picture 7" descr="MSD_4x3_SubDivider_d gray-06.jpg"/>
          <p:cNvPicPr>
            <a:picLocks noChangeAspect="1"/>
          </p:cNvPicPr>
          <p:nvPr userDrawn="1"/>
        </p:nvPicPr>
        <p:blipFill>
          <a:blip r:embed="rId2"/>
          <a:stretch>
            <a:fillRect/>
          </a:stretch>
        </p:blipFill>
        <p:spPr>
          <a:xfrm>
            <a:off x="1" y="2"/>
            <a:ext cx="9144001" cy="5143501"/>
          </a:xfrm>
          <a:prstGeom prst="rect">
            <a:avLst/>
          </a:prstGeom>
        </p:spPr>
      </p:pic>
      <p:sp>
        <p:nvSpPr>
          <p:cNvPr id="2" name="Title 1"/>
          <p:cNvSpPr>
            <a:spLocks noGrp="1"/>
          </p:cNvSpPr>
          <p:nvPr>
            <p:ph type="title" hasCustomPrompt="1"/>
          </p:nvPr>
        </p:nvSpPr>
        <p:spPr>
          <a:xfrm>
            <a:off x="464659" y="1690497"/>
            <a:ext cx="6277454" cy="1762506"/>
          </a:xfrm>
        </p:spPr>
        <p:txBody>
          <a:bodyPr anchor="ctr" anchorCtr="0">
            <a:normAutofit/>
          </a:bodyPr>
          <a:lstStyle>
            <a:lvl1pPr algn="l">
              <a:lnSpc>
                <a:spcPct val="86000"/>
              </a:lnSpc>
              <a:defRPr sz="3500" b="0" cap="none" spc="50" baseline="0">
                <a:solidFill>
                  <a:srgbClr val="FFFFFF"/>
                </a:solidFill>
              </a:defRPr>
            </a:lvl1pPr>
          </a:lstStyle>
          <a:p>
            <a:r>
              <a:rPr lang="en-US" dirty="0" smtClean="0"/>
              <a:t>&lt;Insert Title&gt;</a:t>
            </a:r>
            <a:endParaRPr lang="en-US" dirty="0"/>
          </a:p>
        </p:txBody>
      </p:sp>
      <p:sp>
        <p:nvSpPr>
          <p:cNvPr id="3" name="Text Placeholder 2"/>
          <p:cNvSpPr>
            <a:spLocks noGrp="1"/>
          </p:cNvSpPr>
          <p:nvPr>
            <p:ph type="body" idx="1" hasCustomPrompt="1"/>
          </p:nvPr>
        </p:nvSpPr>
        <p:spPr>
          <a:xfrm>
            <a:off x="464659" y="3473455"/>
            <a:ext cx="4927896" cy="1035050"/>
          </a:xfrm>
        </p:spPr>
        <p:txBody>
          <a:bodyPr anchor="t" anchorCtr="0"/>
          <a:lstStyle>
            <a:lvl1pPr marL="0" indent="0">
              <a:lnSpc>
                <a:spcPct val="95000"/>
              </a:lnSpc>
              <a:buNone/>
              <a:defRPr sz="2000" baseline="0">
                <a:solidFill>
                  <a:srgbClr val="FFFFFF"/>
                </a:solidFill>
              </a:defRPr>
            </a:lvl1pPr>
            <a:lvl2pPr marL="185738" indent="-152400">
              <a:lnSpc>
                <a:spcPct val="95000"/>
              </a:lnSpc>
              <a:spcBef>
                <a:spcPts val="200"/>
              </a:spcBef>
              <a:buFont typeface="Arial"/>
              <a:buChar char="•"/>
              <a:defRPr sz="2000">
                <a:solidFill>
                  <a:srgbClr val="000000"/>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&lt;Optional Subtitle&gt;</a:t>
            </a: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spTree>
    <p:extLst>
      <p:ext uri="{BB962C8B-B14F-4D97-AF65-F5344CB8AC3E}">
        <p14:creationId xmlns:p14="http://schemas.microsoft.com/office/powerpoint/2010/main" val="16207736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column w/green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rgbClr val="00877C"/>
                </a:solidFill>
              </a:defRPr>
            </a:lvl1pPr>
          </a:lstStyle>
          <a:p>
            <a:r>
              <a:rPr lang="en-US" dirty="0" smtClean="0"/>
              <a:t>&lt;2-column with Green callout&gt;</a:t>
            </a:r>
            <a:endParaRPr lang="en-US" dirty="0"/>
          </a:p>
        </p:txBody>
      </p:sp>
      <p:sp>
        <p:nvSpPr>
          <p:cNvPr id="3" name="Content Placeholder 2"/>
          <p:cNvSpPr>
            <a:spLocks noGrp="1"/>
          </p:cNvSpPr>
          <p:nvPr>
            <p:ph idx="1"/>
          </p:nvPr>
        </p:nvSpPr>
        <p:spPr>
          <a:xfrm>
            <a:off x="4737549" y="1342426"/>
            <a:ext cx="3949735"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solidFill>
                <a:srgbClr val="37424A"/>
              </a:solidFill>
            </a:endParaRPr>
          </a:p>
        </p:txBody>
      </p:sp>
      <p:sp>
        <p:nvSpPr>
          <p:cNvPr id="6" name="Slide Number Placeholder 5"/>
          <p:cNvSpPr>
            <a:spLocks noGrp="1"/>
          </p:cNvSpPr>
          <p:nvPr>
            <p:ph type="sldNum" sz="quarter" idx="12"/>
          </p:nvPr>
        </p:nvSpPr>
        <p:spPr/>
        <p:txBody>
          <a:bodyPr/>
          <a:lstStyle/>
          <a:p>
            <a:fld id="{74D97F68-CC38-3C48-B083-3B4A1457065E}" type="slidenum">
              <a:rPr lang="en-US" smtClean="0">
                <a:solidFill>
                  <a:srgbClr val="37424A"/>
                </a:solidFill>
              </a:rPr>
              <a:pPr/>
              <a:t>‹#›</a:t>
            </a:fld>
            <a:endParaRPr lang="en-US">
              <a:solidFill>
                <a:srgbClr val="37424A"/>
              </a:solidFill>
            </a:endParaRPr>
          </a:p>
        </p:txBody>
      </p:sp>
      <p:sp>
        <p:nvSpPr>
          <p:cNvPr id="8" name="Content Placeholder 2"/>
          <p:cNvSpPr>
            <a:spLocks noGrp="1"/>
          </p:cNvSpPr>
          <p:nvPr>
            <p:ph idx="13" hasCustomPrompt="1"/>
          </p:nvPr>
        </p:nvSpPr>
        <p:spPr>
          <a:xfrm>
            <a:off x="464661" y="1342426"/>
            <a:ext cx="3949735" cy="3217670"/>
          </a:xfrm>
        </p:spPr>
        <p:txBody>
          <a:bodyPr anchor="ctr" anchorCtr="0"/>
          <a:lstStyle>
            <a:lvl1pPr>
              <a:lnSpc>
                <a:spcPct val="85000"/>
              </a:lnSpc>
              <a:spcBef>
                <a:spcPts val="1600"/>
              </a:spcBef>
              <a:defRPr sz="2800" b="1" cap="all" spc="130">
                <a:solidFill>
                  <a:schemeClr val="accent1"/>
                </a:solidFill>
              </a:defRPr>
            </a:lvl1pPr>
            <a:lvl2pPr marL="220663" indent="-169863">
              <a:lnSpc>
                <a:spcPct val="90000"/>
              </a:lnSpc>
              <a:spcBef>
                <a:spcPts val="300"/>
              </a:spcBef>
              <a:buFont typeface="Arial"/>
              <a:buChar char="•"/>
              <a:defRPr sz="2200">
                <a:solidFill>
                  <a:schemeClr val="accent1"/>
                </a:solidFill>
              </a:defRPr>
            </a:lvl2pPr>
            <a:lvl3pPr marL="423863" indent="-187325">
              <a:lnSpc>
                <a:spcPct val="90000"/>
              </a:lnSpc>
              <a:spcBef>
                <a:spcPts val="100"/>
              </a:spcBef>
              <a:defRPr sz="2000">
                <a:solidFill>
                  <a:schemeClr val="accent1"/>
                </a:solidFill>
              </a:defRPr>
            </a:lvl3pPr>
          </a:lstStyle>
          <a:p>
            <a:pPr lvl="0"/>
            <a:r>
              <a:rPr lang="en-US" dirty="0" smtClean="0"/>
              <a:t>&lt;Insert large type callout or image&gt;</a:t>
            </a:r>
          </a:p>
          <a:p>
            <a:pPr lvl="1"/>
            <a:r>
              <a:rPr lang="en-US" dirty="0" smtClean="0"/>
              <a:t>Second level</a:t>
            </a:r>
          </a:p>
          <a:p>
            <a:pPr lvl="2"/>
            <a:r>
              <a:rPr lang="en-US" dirty="0" smtClean="0"/>
              <a:t>Third level</a:t>
            </a:r>
            <a:endParaRPr lang="en-US" dirty="0"/>
          </a:p>
        </p:txBody>
      </p:sp>
      <p:pic>
        <p:nvPicPr>
          <p:cNvPr id="9" name="Picture 8"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28294089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rgbClr val="00877C"/>
                </a:solidFill>
              </a:defRPr>
            </a:lvl1pPr>
          </a:lstStyle>
          <a:p>
            <a:r>
              <a:rPr lang="en-US" dirty="0" smtClean="0"/>
              <a:t>&lt;2-column&gt;</a:t>
            </a:r>
            <a:endParaRPr lang="en-US" dirty="0"/>
          </a:p>
        </p:txBody>
      </p:sp>
      <p:sp>
        <p:nvSpPr>
          <p:cNvPr id="5" name="Footer Placeholder 4"/>
          <p:cNvSpPr>
            <a:spLocks noGrp="1"/>
          </p:cNvSpPr>
          <p:nvPr>
            <p:ph type="ftr" sz="quarter" idx="11"/>
          </p:nvPr>
        </p:nvSpPr>
        <p:spPr/>
        <p:txBody>
          <a:bodyPr/>
          <a:lstStyle/>
          <a:p>
            <a:endParaRPr lang="en-US">
              <a:solidFill>
                <a:srgbClr val="37424A"/>
              </a:solidFill>
            </a:endParaRPr>
          </a:p>
        </p:txBody>
      </p:sp>
      <p:sp>
        <p:nvSpPr>
          <p:cNvPr id="6" name="Slide Number Placeholder 5"/>
          <p:cNvSpPr>
            <a:spLocks noGrp="1"/>
          </p:cNvSpPr>
          <p:nvPr>
            <p:ph type="sldNum" sz="quarter" idx="12"/>
          </p:nvPr>
        </p:nvSpPr>
        <p:spPr/>
        <p:txBody>
          <a:bodyPr/>
          <a:lstStyle/>
          <a:p>
            <a:fld id="{74D97F68-CC38-3C48-B083-3B4A1457065E}" type="slidenum">
              <a:rPr lang="en-US" smtClean="0">
                <a:solidFill>
                  <a:srgbClr val="37424A"/>
                </a:solidFill>
              </a:rPr>
              <a:pPr/>
              <a:t>‹#›</a:t>
            </a:fld>
            <a:endParaRPr lang="en-US">
              <a:solidFill>
                <a:srgbClr val="37424A"/>
              </a:solidFill>
            </a:endParaRPr>
          </a:p>
        </p:txBody>
      </p:sp>
      <p:sp>
        <p:nvSpPr>
          <p:cNvPr id="10" name="Content Placeholder 2"/>
          <p:cNvSpPr>
            <a:spLocks noGrp="1"/>
          </p:cNvSpPr>
          <p:nvPr>
            <p:ph idx="1"/>
          </p:nvPr>
        </p:nvSpPr>
        <p:spPr>
          <a:xfrm>
            <a:off x="4737549" y="1342426"/>
            <a:ext cx="3949735"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3"/>
          </p:nvPr>
        </p:nvSpPr>
        <p:spPr>
          <a:xfrm>
            <a:off x="464661" y="1342426"/>
            <a:ext cx="3949735"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36584930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xt ful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rgbClr val="00877C"/>
                </a:solidFill>
              </a:defRPr>
            </a:lvl1pPr>
          </a:lstStyle>
          <a:p>
            <a:r>
              <a:rPr lang="en-US" dirty="0" smtClean="0"/>
              <a:t>&lt;Large text full callout&gt;</a:t>
            </a:r>
            <a:endParaRPr lang="en-US" dirty="0"/>
          </a:p>
        </p:txBody>
      </p:sp>
      <p:sp>
        <p:nvSpPr>
          <p:cNvPr id="3" name="Content Placeholder 2"/>
          <p:cNvSpPr>
            <a:spLocks noGrp="1"/>
          </p:cNvSpPr>
          <p:nvPr>
            <p:ph idx="1"/>
          </p:nvPr>
        </p:nvSpPr>
        <p:spPr>
          <a:xfrm>
            <a:off x="3320727" y="3182512"/>
            <a:ext cx="5083501" cy="1419212"/>
          </a:xfrm>
        </p:spPr>
        <p:txBody>
          <a:bodyPr/>
          <a:lstStyle>
            <a:lvl1pPr>
              <a:lnSpc>
                <a:spcPct val="94000"/>
              </a:lnSpc>
              <a:spcBef>
                <a:spcPts val="1000"/>
              </a:spcBef>
              <a:defRPr sz="2200"/>
            </a:lvl1pPr>
            <a:lvl2pPr marL="201613" indent="-165100">
              <a:lnSpc>
                <a:spcPct val="94000"/>
              </a:lnSpc>
              <a:defRPr sz="2200"/>
            </a:lvl2pPr>
            <a:lvl3pPr marL="436563" indent="-201613">
              <a:lnSpc>
                <a:spcPct val="94000"/>
              </a:lnSpc>
              <a:defRPr sz="2100"/>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p>
            <a:endParaRPr lang="en-US">
              <a:solidFill>
                <a:srgbClr val="37424A"/>
              </a:solidFill>
            </a:endParaRPr>
          </a:p>
        </p:txBody>
      </p:sp>
      <p:sp>
        <p:nvSpPr>
          <p:cNvPr id="6" name="Slide Number Placeholder 5"/>
          <p:cNvSpPr>
            <a:spLocks noGrp="1"/>
          </p:cNvSpPr>
          <p:nvPr>
            <p:ph type="sldNum" sz="quarter" idx="12"/>
          </p:nvPr>
        </p:nvSpPr>
        <p:spPr/>
        <p:txBody>
          <a:bodyPr/>
          <a:lstStyle/>
          <a:p>
            <a:fld id="{74D97F68-CC38-3C48-B083-3B4A1457065E}" type="slidenum">
              <a:rPr lang="en-US" smtClean="0">
                <a:solidFill>
                  <a:srgbClr val="37424A"/>
                </a:solidFill>
              </a:rPr>
              <a:pPr/>
              <a:t>‹#›</a:t>
            </a:fld>
            <a:endParaRPr lang="en-US">
              <a:solidFill>
                <a:srgbClr val="37424A"/>
              </a:solidFill>
            </a:endParaRPr>
          </a:p>
        </p:txBody>
      </p:sp>
      <p:sp>
        <p:nvSpPr>
          <p:cNvPr id="9" name="Content Placeholder 2"/>
          <p:cNvSpPr>
            <a:spLocks noGrp="1"/>
          </p:cNvSpPr>
          <p:nvPr>
            <p:ph idx="13" hasCustomPrompt="1"/>
          </p:nvPr>
        </p:nvSpPr>
        <p:spPr>
          <a:xfrm>
            <a:off x="462481" y="1324988"/>
            <a:ext cx="7941744" cy="1706763"/>
          </a:xfrm>
        </p:spPr>
        <p:txBody>
          <a:bodyPr anchor="b" anchorCtr="0"/>
          <a:lstStyle>
            <a:lvl1pPr>
              <a:lnSpc>
                <a:spcPct val="78000"/>
              </a:lnSpc>
              <a:spcBef>
                <a:spcPts val="2000"/>
              </a:spcBef>
              <a:defRPr sz="5200" cap="all" spc="130">
                <a:solidFill>
                  <a:srgbClr val="00877C"/>
                </a:solidFill>
              </a:defRPr>
            </a:lvl1pPr>
          </a:lstStyle>
          <a:p>
            <a:pPr lvl="0"/>
            <a:r>
              <a:rPr lang="en-US" dirty="0" smtClean="0"/>
              <a:t>Click to edit text</a:t>
            </a:r>
          </a:p>
        </p:txBody>
      </p:sp>
      <p:pic>
        <p:nvPicPr>
          <p:cNvPr id="8" name="Picture 7"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11771897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stacked text 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07116"/>
          </a:xfrm>
        </p:spPr>
        <p:txBody>
          <a:bodyPr/>
          <a:lstStyle>
            <a:lvl1pPr>
              <a:defRPr baseline="0">
                <a:solidFill>
                  <a:srgbClr val="00877C"/>
                </a:solidFill>
              </a:defRPr>
            </a:lvl1pPr>
          </a:lstStyle>
          <a:p>
            <a:r>
              <a:rPr lang="en-US" dirty="0" smtClean="0"/>
              <a:t>&lt;2 stacked content / table option&gt;</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sp>
        <p:nvSpPr>
          <p:cNvPr id="8" name="Content Placeholder 2"/>
          <p:cNvSpPr>
            <a:spLocks noGrp="1"/>
          </p:cNvSpPr>
          <p:nvPr>
            <p:ph idx="14"/>
          </p:nvPr>
        </p:nvSpPr>
        <p:spPr>
          <a:xfrm>
            <a:off x="464660" y="3606408"/>
            <a:ext cx="8223729" cy="979615"/>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
          </p:nvPr>
        </p:nvSpPr>
        <p:spPr>
          <a:xfrm>
            <a:off x="464659" y="1346221"/>
            <a:ext cx="8222616" cy="214628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18531114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70 2-column /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07116"/>
          </a:xfrm>
        </p:spPr>
        <p:txBody>
          <a:bodyPr/>
          <a:lstStyle>
            <a:lvl1pPr>
              <a:defRPr>
                <a:solidFill>
                  <a:srgbClr val="00877C"/>
                </a:solidFill>
              </a:defRPr>
            </a:lvl1pPr>
          </a:lstStyle>
          <a:p>
            <a:r>
              <a:rPr lang="en-US" dirty="0" smtClean="0"/>
              <a:t>&lt;30/70 2-column / plotted chart option&gt;</a:t>
            </a:r>
            <a:endParaRPr lang="en-US" dirty="0"/>
          </a:p>
        </p:txBody>
      </p:sp>
      <p:sp>
        <p:nvSpPr>
          <p:cNvPr id="5" name="Footer Placeholder 4"/>
          <p:cNvSpPr>
            <a:spLocks noGrp="1"/>
          </p:cNvSpPr>
          <p:nvPr>
            <p:ph type="ftr" sz="quarter" idx="11"/>
          </p:nvPr>
        </p:nvSpPr>
        <p:spPr/>
        <p:txBody>
          <a:bodyPr/>
          <a:lstStyle/>
          <a:p>
            <a:endParaRPr lang="en-US">
              <a:solidFill>
                <a:srgbClr val="37424A"/>
              </a:solidFill>
            </a:endParaRPr>
          </a:p>
        </p:txBody>
      </p:sp>
      <p:sp>
        <p:nvSpPr>
          <p:cNvPr id="6" name="Slide Number Placeholder 5"/>
          <p:cNvSpPr>
            <a:spLocks noGrp="1"/>
          </p:cNvSpPr>
          <p:nvPr>
            <p:ph type="sldNum" sz="quarter" idx="12"/>
          </p:nvPr>
        </p:nvSpPr>
        <p:spPr/>
        <p:txBody>
          <a:bodyPr/>
          <a:lstStyle/>
          <a:p>
            <a:fld id="{74D97F68-CC38-3C48-B083-3B4A1457065E}" type="slidenum">
              <a:rPr lang="en-US" smtClean="0">
                <a:solidFill>
                  <a:srgbClr val="37424A"/>
                </a:solidFill>
              </a:rPr>
              <a:pPr/>
              <a:t>‹#›</a:t>
            </a:fld>
            <a:endParaRPr lang="en-US">
              <a:solidFill>
                <a:srgbClr val="37424A"/>
              </a:solidFill>
            </a:endParaRPr>
          </a:p>
        </p:txBody>
      </p:sp>
      <p:sp>
        <p:nvSpPr>
          <p:cNvPr id="10" name="Content Placeholder 2"/>
          <p:cNvSpPr>
            <a:spLocks noGrp="1"/>
          </p:cNvSpPr>
          <p:nvPr>
            <p:ph idx="13"/>
          </p:nvPr>
        </p:nvSpPr>
        <p:spPr>
          <a:xfrm>
            <a:off x="464660" y="1342426"/>
            <a:ext cx="2650016"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
          </p:nvPr>
        </p:nvSpPr>
        <p:spPr>
          <a:xfrm>
            <a:off x="3425826" y="1342426"/>
            <a:ext cx="5261450"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20586289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 Closing">
    <p:bg>
      <p:bgPr>
        <a:solidFill>
          <a:schemeClr val="accent1"/>
        </a:solidFill>
        <a:effectLst/>
      </p:bgPr>
    </p:bg>
    <p:spTree>
      <p:nvGrpSpPr>
        <p:cNvPr id="1" name=""/>
        <p:cNvGrpSpPr/>
        <p:nvPr/>
      </p:nvGrpSpPr>
      <p:grpSpPr>
        <a:xfrm>
          <a:off x="0" y="0"/>
          <a:ext cx="0" cy="0"/>
          <a:chOff x="0" y="0"/>
          <a:chExt cx="0" cy="0"/>
        </a:xfrm>
      </p:grpSpPr>
      <p:pic>
        <p:nvPicPr>
          <p:cNvPr id="6" name="Picture 5" descr="MSD_4x3_ThankYou.jp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462570" y="1359125"/>
            <a:ext cx="5784247" cy="1206501"/>
          </a:xfrm>
        </p:spPr>
        <p:txBody>
          <a:bodyPr>
            <a:normAutofit/>
          </a:bodyPr>
          <a:lstStyle>
            <a:lvl1pPr>
              <a:lnSpc>
                <a:spcPct val="78000"/>
              </a:lnSpc>
              <a:defRPr sz="5000" cap="all" spc="130" baseline="0">
                <a:solidFill>
                  <a:srgbClr val="FFFFFF"/>
                </a:solidFill>
              </a:defRPr>
            </a:lvl1pPr>
          </a:lstStyle>
          <a:p>
            <a:r>
              <a:rPr lang="en-US" dirty="0" smtClean="0"/>
              <a:t>&lt;Insert CLOSING&gt;</a:t>
            </a:r>
            <a:endParaRPr lang="en-US" dirty="0"/>
          </a:p>
        </p:txBody>
      </p:sp>
      <p:sp>
        <p:nvSpPr>
          <p:cNvPr id="3" name="Subtitle 2"/>
          <p:cNvSpPr>
            <a:spLocks noGrp="1"/>
          </p:cNvSpPr>
          <p:nvPr>
            <p:ph type="subTitle" idx="1" hasCustomPrompt="1"/>
          </p:nvPr>
        </p:nvSpPr>
        <p:spPr>
          <a:xfrm>
            <a:off x="462569" y="2978185"/>
            <a:ext cx="4107847" cy="464672"/>
          </a:xfrm>
        </p:spPr>
        <p:txBody>
          <a:bodyPr/>
          <a:lstStyle>
            <a:lvl1pPr marL="0" indent="0" algn="l">
              <a:lnSpc>
                <a:spcPct val="9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&lt;Optional Subtitle&gt;</a:t>
            </a:r>
            <a:endParaRPr lang="en-US" dirty="0"/>
          </a:p>
        </p:txBody>
      </p:sp>
      <p:sp>
        <p:nvSpPr>
          <p:cNvPr id="9" name="Text Placeholder 8"/>
          <p:cNvSpPr>
            <a:spLocks noGrp="1"/>
          </p:cNvSpPr>
          <p:nvPr>
            <p:ph type="body" sz="quarter" idx="13" hasCustomPrompt="1"/>
          </p:nvPr>
        </p:nvSpPr>
        <p:spPr>
          <a:xfrm>
            <a:off x="462566" y="4112660"/>
            <a:ext cx="4107846" cy="554592"/>
          </a:xfrm>
        </p:spPr>
        <p:txBody>
          <a:bodyPr/>
          <a:lstStyle>
            <a:lvl1pPr>
              <a:defRPr sz="600" kern="500" baseline="0">
                <a:solidFill>
                  <a:srgbClr val="FFFFFF"/>
                </a:solidFill>
              </a:defRPr>
            </a:lvl1pPr>
            <a:lvl2pPr>
              <a:defRPr sz="1400"/>
            </a:lvl2pPr>
            <a:lvl3pPr>
              <a:defRPr sz="1400"/>
            </a:lvl3pPr>
            <a:lvl4pPr>
              <a:defRPr sz="1400"/>
            </a:lvl4pPr>
            <a:lvl5pPr>
              <a:defRPr sz="1400"/>
            </a:lvl5pPr>
          </a:lstStyle>
          <a:p>
            <a:pPr lvl="0"/>
            <a:r>
              <a:rPr lang="en-US" dirty="0" smtClean="0"/>
              <a:t>Insert Proprietary / Legal Language Here</a:t>
            </a:r>
            <a:endParaRPr lang="en-US" dirty="0"/>
          </a:p>
        </p:txBody>
      </p:sp>
    </p:spTree>
    <p:extLst>
      <p:ext uri="{BB962C8B-B14F-4D97-AF65-F5344CB8AC3E}">
        <p14:creationId xmlns:p14="http://schemas.microsoft.com/office/powerpoint/2010/main" val="38669288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395536" y="171451"/>
            <a:ext cx="8424936" cy="6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a:solidFill>
                  <a:schemeClr val="bg1"/>
                </a:solidFill>
              </a:defRPr>
            </a:lvl1pPr>
          </a:lstStyle>
          <a:p>
            <a:pPr lvl="0"/>
            <a:r>
              <a:rPr lang="en-US" altLang="en-US" smtClean="0"/>
              <a:t>Click to edit Master title style</a:t>
            </a:r>
            <a:endParaRPr lang="en-US" altLang="en-US" dirty="0" smtClean="0"/>
          </a:p>
        </p:txBody>
      </p:sp>
      <p:sp>
        <p:nvSpPr>
          <p:cNvPr id="8" name="Rectangle 3"/>
          <p:cNvSpPr>
            <a:spLocks noGrp="1" noChangeArrowheads="1"/>
          </p:cNvSpPr>
          <p:nvPr>
            <p:ph idx="1"/>
          </p:nvPr>
        </p:nvSpPr>
        <p:spPr bwMode="auto">
          <a:xfrm>
            <a:off x="381001" y="1130406"/>
            <a:ext cx="8445500" cy="329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03" rIns="91406" bIns="45703" numCol="1" anchor="t" anchorCtr="0" compatLnSpc="1">
            <a:prstTxWarp prst="textNoShape">
              <a:avLst/>
            </a:prstTxWarp>
            <a:normAutofit/>
          </a:bodyPr>
          <a:lstStyle>
            <a:lvl1pPr>
              <a:buClr>
                <a:schemeClr val="bg1"/>
              </a:buClr>
              <a:defRPr>
                <a:solidFill>
                  <a:schemeClr val="bg1"/>
                </a:solidFill>
              </a:defRPr>
            </a:lvl1pPr>
            <a:lvl2pPr>
              <a:defRPr>
                <a:solidFill>
                  <a:schemeClr val="bg1"/>
                </a:solidFill>
              </a:defRPr>
            </a:lvl2pPr>
            <a:lvl3pPr marL="1253598" indent="-339572">
              <a:defRPr>
                <a:solidFill>
                  <a:schemeClr val="bg1"/>
                </a:solidFill>
              </a:defRPr>
            </a:lvl3pPr>
            <a:lvl4pPr>
              <a:defRPr>
                <a:solidFill>
                  <a:schemeClr val="bg1"/>
                </a:solidFill>
              </a:defRPr>
            </a:lvl4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9" name="Rectangle 6"/>
          <p:cNvSpPr>
            <a:spLocks noGrp="1" noChangeArrowheads="1"/>
          </p:cNvSpPr>
          <p:nvPr>
            <p:ph type="sldNum" sz="quarter" idx="4"/>
          </p:nvPr>
        </p:nvSpPr>
        <p:spPr bwMode="auto">
          <a:xfrm>
            <a:off x="8737600" y="4855394"/>
            <a:ext cx="406400" cy="17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3" rIns="91406" bIns="45703" numCol="1" anchor="t" anchorCtr="0" compatLnSpc="1">
            <a:prstTxWarp prst="textNoShape">
              <a:avLst/>
            </a:prstTxWarp>
          </a:bodyPr>
          <a:lstStyle>
            <a:lvl1pPr algn="ctr">
              <a:buFontTx/>
              <a:buNone/>
              <a:defRPr sz="1000">
                <a:solidFill>
                  <a:schemeClr val="bg1"/>
                </a:solidFill>
              </a:defRPr>
            </a:lvl1pPr>
          </a:lstStyle>
          <a:p>
            <a:pPr>
              <a:defRPr/>
            </a:pPr>
            <a:fld id="{EDB1CEB0-146D-41E0-B6B4-7C5A5D6A1FA2}" type="slidenum">
              <a:rPr lang="en-US" smtClean="0">
                <a:solidFill>
                  <a:srgbClr val="FFFFFF"/>
                </a:solidFill>
                <a:ea typeface="ＭＳ Ｐゴシック" pitchFamily="34" charset="-128"/>
              </a:rPr>
              <a:pPr>
                <a:defRPr/>
              </a:pPr>
              <a:t>‹#›</a:t>
            </a:fld>
            <a:endParaRPr lang="en-US" dirty="0">
              <a:solidFill>
                <a:srgbClr val="FFFFFF"/>
              </a:solidFill>
              <a:ea typeface="ＭＳ Ｐゴシック" pitchFamily="34" charset="-128"/>
            </a:endParaRPr>
          </a:p>
        </p:txBody>
      </p:sp>
      <p:sp>
        <p:nvSpPr>
          <p:cNvPr id="10" name="TextBox 9"/>
          <p:cNvSpPr txBox="1"/>
          <p:nvPr userDrawn="1"/>
        </p:nvSpPr>
        <p:spPr>
          <a:xfrm>
            <a:off x="467571" y="4859096"/>
            <a:ext cx="7680299" cy="230798"/>
          </a:xfrm>
          <a:prstGeom prst="rect">
            <a:avLst/>
          </a:prstGeom>
          <a:noFill/>
        </p:spPr>
        <p:txBody>
          <a:bodyPr wrap="square" lIns="91406" tIns="45703" rIns="91406" bIns="45703" rtlCol="0">
            <a:spAutoFit/>
          </a:bodyPr>
          <a:lstStyle/>
          <a:p>
            <a:r>
              <a:rPr lang="en-GB" sz="900" dirty="0">
                <a:solidFill>
                  <a:srgbClr val="FFFFFF"/>
                </a:solidFill>
                <a:cs typeface="Arial" charset="0"/>
              </a:rPr>
              <a:t>Copyright © 2016 Merck Sharp &amp; Dohme Corp.</a:t>
            </a:r>
          </a:p>
        </p:txBody>
      </p:sp>
    </p:spTree>
    <p:extLst>
      <p:ext uri="{BB962C8B-B14F-4D97-AF65-F5344CB8AC3E}">
        <p14:creationId xmlns:p14="http://schemas.microsoft.com/office/powerpoint/2010/main" val="2790803317"/>
      </p:ext>
    </p:extLst>
  </p:cSld>
  <p:clrMapOvr>
    <a:masterClrMapping/>
  </p:clrMapOvr>
  <p:timing>
    <p:tnLst>
      <p:par>
        <p:cTn id="1" dur="indefinite" restart="never" nodeType="tmRoot"/>
      </p:par>
    </p:tnLst>
  </p:timing>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5773"/>
            <a:ext cx="8229600" cy="4810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75160"/>
            <a:ext cx="8229600" cy="1639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028955"/>
            <a:ext cx="8229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7010400" y="0"/>
            <a:ext cx="2133600" cy="357188"/>
          </a:xfrm>
        </p:spPr>
        <p:txBody>
          <a:bodyPr/>
          <a:lstStyle>
            <a:lvl1pPr>
              <a:defRPr/>
            </a:lvl1pPr>
          </a:lstStyle>
          <a:p>
            <a:fld id="{06EDAB4A-6257-4F50-9EEB-51EF8D0FAC9D}" type="slidenum">
              <a:rPr lang="en-US" altLang="en-US">
                <a:solidFill>
                  <a:srgbClr val="37424A"/>
                </a:solidFill>
              </a:rPr>
              <a:pPr/>
              <a:t>‹#›</a:t>
            </a:fld>
            <a:endParaRPr lang="en-US" altLang="en-US">
              <a:solidFill>
                <a:srgbClr val="37424A"/>
              </a:solidFill>
            </a:endParaRPr>
          </a:p>
        </p:txBody>
      </p:sp>
    </p:spTree>
    <p:extLst>
      <p:ext uri="{BB962C8B-B14F-4D97-AF65-F5344CB8AC3E}">
        <p14:creationId xmlns:p14="http://schemas.microsoft.com/office/powerpoint/2010/main" val="1796713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Text Placeholder 4"/>
          <p:cNvSpPr>
            <a:spLocks noGrp="1"/>
          </p:cNvSpPr>
          <p:nvPr>
            <p:ph type="body" sz="quarter" idx="11"/>
          </p:nvPr>
        </p:nvSpPr>
        <p:spPr>
          <a:xfrm>
            <a:off x="395288" y="1329928"/>
            <a:ext cx="7417072" cy="3132534"/>
          </a:xfrm>
        </p:spPr>
        <p:txBody>
          <a:bodyPr/>
          <a:lstStyle>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720441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Cover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hasCustomPrompt="1"/>
          </p:nvPr>
        </p:nvSpPr>
        <p:spPr>
          <a:xfrm>
            <a:off x="462566" y="916645"/>
            <a:ext cx="6974116" cy="1679940"/>
          </a:xfrm>
        </p:spPr>
        <p:txBody>
          <a:bodyPr>
            <a:normAutofit/>
          </a:bodyPr>
          <a:lstStyle>
            <a:lvl1pPr>
              <a:lnSpc>
                <a:spcPct val="80000"/>
              </a:lnSpc>
              <a:defRPr sz="4000" cap="all" spc="130">
                <a:solidFill>
                  <a:srgbClr val="FFFFFF"/>
                </a:solidFill>
              </a:defRPr>
            </a:lvl1pPr>
          </a:lstStyle>
          <a:p>
            <a:r>
              <a:rPr lang="en-US" dirty="0" smtClean="0"/>
              <a:t>&lt;Insert title&gt;</a:t>
            </a:r>
            <a:endParaRPr lang="en-US" dirty="0"/>
          </a:p>
        </p:txBody>
      </p:sp>
      <p:sp>
        <p:nvSpPr>
          <p:cNvPr id="3" name="Subtitle 2"/>
          <p:cNvSpPr>
            <a:spLocks noGrp="1"/>
          </p:cNvSpPr>
          <p:nvPr>
            <p:ph type="subTitle" idx="1" hasCustomPrompt="1"/>
          </p:nvPr>
        </p:nvSpPr>
        <p:spPr>
          <a:xfrm>
            <a:off x="462569" y="4221628"/>
            <a:ext cx="4107847" cy="693272"/>
          </a:xfrm>
        </p:spPr>
        <p:txBody>
          <a:bodyPr/>
          <a:lstStyle>
            <a:lvl1pPr marL="0" indent="0" algn="l">
              <a:lnSpc>
                <a:spcPct val="90000"/>
              </a:lnSpc>
              <a:buNone/>
              <a:defRPr sz="1800" spc="3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&lt;Insert subtitle – optional&gt;</a:t>
            </a:r>
            <a:endParaRPr lang="en-US" dirty="0"/>
          </a:p>
        </p:txBody>
      </p:sp>
      <p:sp>
        <p:nvSpPr>
          <p:cNvPr id="9" name="Text Placeholder 8"/>
          <p:cNvSpPr>
            <a:spLocks noGrp="1"/>
          </p:cNvSpPr>
          <p:nvPr>
            <p:ph type="body" sz="quarter" idx="13" hasCustomPrompt="1"/>
          </p:nvPr>
        </p:nvSpPr>
        <p:spPr>
          <a:xfrm>
            <a:off x="462566" y="3994043"/>
            <a:ext cx="1936461" cy="142013"/>
          </a:xfrm>
        </p:spPr>
        <p:txBody>
          <a:bodyPr/>
          <a:lstStyle>
            <a:lvl1pPr>
              <a:defRPr sz="1400" spc="30">
                <a:solidFill>
                  <a:schemeClr val="accent2"/>
                </a:solidFill>
              </a:defRPr>
            </a:lvl1pPr>
            <a:lvl2pPr>
              <a:defRPr sz="1400"/>
            </a:lvl2pPr>
            <a:lvl3pPr>
              <a:defRPr sz="1400"/>
            </a:lvl3pPr>
            <a:lvl4pPr>
              <a:defRPr sz="1400"/>
            </a:lvl4pPr>
            <a:lvl5pPr>
              <a:defRPr sz="1400"/>
            </a:lvl5pPr>
          </a:lstStyle>
          <a:p>
            <a:pPr lvl="0"/>
            <a:r>
              <a:rPr lang="en-US" dirty="0" smtClean="0"/>
              <a:t>Insert Date Here</a:t>
            </a:r>
            <a:endParaRPr lang="en-US" dirty="0"/>
          </a:p>
        </p:txBody>
      </p:sp>
    </p:spTree>
    <p:extLst>
      <p:ext uri="{BB962C8B-B14F-4D97-AF65-F5344CB8AC3E}">
        <p14:creationId xmlns:p14="http://schemas.microsoft.com/office/powerpoint/2010/main" val="193889328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 TOC – Green background">
    <p:bg>
      <p:bgPr>
        <a:solidFill>
          <a:schemeClr val="accent2"/>
        </a:solidFill>
        <a:effectLst/>
      </p:bgPr>
    </p:bg>
    <p:spTree>
      <p:nvGrpSpPr>
        <p:cNvPr id="1" name=""/>
        <p:cNvGrpSpPr/>
        <p:nvPr/>
      </p:nvGrpSpPr>
      <p:grpSpPr>
        <a:xfrm>
          <a:off x="0" y="0"/>
          <a:ext cx="0" cy="0"/>
          <a:chOff x="0" y="0"/>
          <a:chExt cx="0" cy="0"/>
        </a:xfrm>
      </p:grpSpPr>
      <p:pic>
        <p:nvPicPr>
          <p:cNvPr id="9" name="Picture 8" descr="msd_white_No Tag.png"/>
          <p:cNvPicPr>
            <a:picLocks noChangeAspect="1"/>
          </p:cNvPicPr>
          <p:nvPr userDrawn="1"/>
        </p:nvPicPr>
        <p:blipFill>
          <a:blip r:embed="rId2"/>
          <a:stretch>
            <a:fillRect/>
          </a:stretch>
        </p:blipFill>
        <p:spPr>
          <a:xfrm>
            <a:off x="6392335" y="4705351"/>
            <a:ext cx="987053" cy="288050"/>
          </a:xfrm>
          <a:prstGeom prst="rect">
            <a:avLst/>
          </a:prstGeom>
        </p:spPr>
      </p:pic>
      <p:sp>
        <p:nvSpPr>
          <p:cNvPr id="2" name="Title 1"/>
          <p:cNvSpPr>
            <a:spLocks noGrp="1"/>
          </p:cNvSpPr>
          <p:nvPr>
            <p:ph type="title" hasCustomPrompt="1"/>
          </p:nvPr>
        </p:nvSpPr>
        <p:spPr>
          <a:xfrm>
            <a:off x="464659" y="301381"/>
            <a:ext cx="8222022" cy="864266"/>
          </a:xfrm>
        </p:spPr>
        <p:txBody>
          <a:bodyPr/>
          <a:lstStyle>
            <a:lvl1pPr>
              <a:defRPr>
                <a:solidFill>
                  <a:schemeClr val="tx1"/>
                </a:solidFill>
              </a:defRPr>
            </a:lvl1pPr>
          </a:lstStyle>
          <a:p>
            <a:r>
              <a:rPr lang="en-US" dirty="0" smtClean="0"/>
              <a:t>&lt;Agenda / TOC&gt;</a:t>
            </a:r>
            <a:endParaRPr lang="en-US" dirty="0"/>
          </a:p>
        </p:txBody>
      </p:sp>
      <p:sp>
        <p:nvSpPr>
          <p:cNvPr id="3" name="Content Placeholder 2"/>
          <p:cNvSpPr>
            <a:spLocks noGrp="1"/>
          </p:cNvSpPr>
          <p:nvPr>
            <p:ph idx="1"/>
          </p:nvPr>
        </p:nvSpPr>
        <p:spPr>
          <a:xfrm>
            <a:off x="464659" y="1342758"/>
            <a:ext cx="8222023" cy="3217670"/>
          </a:xfrm>
        </p:spPr>
        <p:txBody>
          <a:bodyPr numCol="2" spcCol="731520"/>
          <a:lstStyle>
            <a:lvl1pPr marL="342900" indent="-342900">
              <a:spcBef>
                <a:spcPts val="1000"/>
              </a:spcBef>
              <a:buFont typeface="+mj-lt"/>
              <a:buAutoNum type="arabicPeriod"/>
              <a:defRPr>
                <a:solidFill>
                  <a:schemeClr val="tx1"/>
                </a:solidFill>
              </a:defRPr>
            </a:lvl1pPr>
            <a:lvl2pPr marL="627063" indent="-258763">
              <a:buFont typeface="+mj-lt"/>
              <a:buAutoNum type="alphaLcPeriod"/>
              <a:defRPr>
                <a:solidFill>
                  <a:schemeClr val="tx1"/>
                </a:solidFill>
              </a:defRPr>
            </a:lvl2pPr>
            <a:lvl3pPr marL="814388" indent="-146050">
              <a:buFont typeface="Arial"/>
              <a:buChar char="•"/>
              <a:defRPr>
                <a:solidFill>
                  <a:schemeClr val="tx1"/>
                </a:solidFill>
              </a:defRPr>
            </a:lvl3pPr>
            <a:lvl4pPr marL="1042988" indent="-192088">
              <a:buFont typeface="Lucida Grande"/>
              <a:buChar char="–"/>
              <a:defRPr>
                <a:solidFill>
                  <a:schemeClr val="tx1"/>
                </a:solidFill>
              </a:defRPr>
            </a:lvl4pPr>
            <a:lvl5pPr marL="1219200" indent="-147638">
              <a:buFont typeface="Arial"/>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D97F68-CC38-3C48-B083-3B4A1457065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0112271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bjectives #1 – Green backgrou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chemeClr val="tx1"/>
                </a:solidFill>
              </a:defRPr>
            </a:lvl1pPr>
          </a:lstStyle>
          <a:p>
            <a:r>
              <a:rPr lang="en-US" dirty="0" smtClean="0"/>
              <a:t>&lt;Objectives&gt;</a:t>
            </a:r>
            <a:endParaRPr lang="en-US" dirty="0"/>
          </a:p>
        </p:txBody>
      </p:sp>
      <p:sp>
        <p:nvSpPr>
          <p:cNvPr id="3" name="Content Placeholder 2"/>
          <p:cNvSpPr>
            <a:spLocks noGrp="1"/>
          </p:cNvSpPr>
          <p:nvPr>
            <p:ph idx="1"/>
          </p:nvPr>
        </p:nvSpPr>
        <p:spPr>
          <a:xfrm>
            <a:off x="464662" y="1332903"/>
            <a:ext cx="7536045" cy="3227195"/>
          </a:xfrm>
        </p:spPr>
        <p:txBody>
          <a:bodyPr/>
          <a:lstStyle>
            <a:lvl1pPr marL="190500" indent="-190500">
              <a:spcBef>
                <a:spcPts val="1400"/>
              </a:spcBef>
              <a:buSzPct val="95000"/>
              <a:buFont typeface="Arial"/>
              <a:buChar char="•"/>
              <a:defRPr sz="2400">
                <a:solidFill>
                  <a:schemeClr val="tx1"/>
                </a:solidFill>
              </a:defRPr>
            </a:lvl1pPr>
            <a:lvl2pPr marL="433388" indent="-211138">
              <a:spcBef>
                <a:spcPts val="300"/>
              </a:spcBef>
              <a:buFont typeface="Lucida Grande"/>
              <a:buChar char="–"/>
              <a:defRPr sz="2300">
                <a:solidFill>
                  <a:schemeClr val="tx1"/>
                </a:solidFill>
              </a:defRPr>
            </a:lvl2pPr>
            <a:lvl3pPr marL="666750" indent="-171450">
              <a:spcBef>
                <a:spcPts val="0"/>
              </a:spcBef>
              <a:buSzPct val="95000"/>
              <a:buFont typeface="Arial"/>
              <a:buChar char="•"/>
              <a:defRPr sz="2200">
                <a:solidFill>
                  <a:schemeClr val="tx1"/>
                </a:solidFill>
              </a:defRPr>
            </a:lvl3pPr>
            <a:lvl4pPr marL="882650" indent="-215900">
              <a:spcBef>
                <a:spcPts val="0"/>
              </a:spcBef>
              <a:buFont typeface="Lucida Grande"/>
              <a:buChar char="–"/>
              <a:defRPr sz="2100">
                <a:solidFill>
                  <a:schemeClr val="tx1"/>
                </a:solidFill>
              </a:defRPr>
            </a:lvl4pPr>
            <a:lvl5pPr marL="1098550" indent="-177800">
              <a:spcBef>
                <a:spcPts val="0"/>
              </a:spcBef>
              <a:buSzPct val="95000"/>
              <a:buFont typeface="Arial"/>
              <a:buChar char="•"/>
              <a:defRPr sz="20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D97F68-CC38-3C48-B083-3B4A1457065E}" type="slidenum">
              <a:rPr lang="en-US" smtClean="0">
                <a:solidFill>
                  <a:prstClr val="white"/>
                </a:solidFill>
              </a:rPr>
              <a:pPr/>
              <a:t>‹#›</a:t>
            </a:fld>
            <a:endParaRPr lang="en-US">
              <a:solidFill>
                <a:prstClr val="white"/>
              </a:solidFill>
            </a:endParaRPr>
          </a:p>
        </p:txBody>
      </p:sp>
      <p:pic>
        <p:nvPicPr>
          <p:cNvPr id="7" name="Picture 6" descr="msd_white_No Tag.png"/>
          <p:cNvPicPr>
            <a:picLocks noChangeAspect="1"/>
          </p:cNvPicPr>
          <p:nvPr userDrawn="1"/>
        </p:nvPicPr>
        <p:blipFill>
          <a:blip r:embed="rId2"/>
          <a:stretch>
            <a:fillRect/>
          </a:stretch>
        </p:blipFill>
        <p:spPr>
          <a:xfrm>
            <a:off x="6392335" y="4705351"/>
            <a:ext cx="987053" cy="288050"/>
          </a:xfrm>
          <a:prstGeom prst="rect">
            <a:avLst/>
          </a:prstGeom>
        </p:spPr>
      </p:pic>
    </p:spTree>
    <p:extLst>
      <p:ext uri="{BB962C8B-B14F-4D97-AF65-F5344CB8AC3E}">
        <p14:creationId xmlns:p14="http://schemas.microsoft.com/office/powerpoint/2010/main" val="390090675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ext &amp; Content – White">
    <p:spTree>
      <p:nvGrpSpPr>
        <p:cNvPr id="1" name=""/>
        <p:cNvGrpSpPr/>
        <p:nvPr/>
      </p:nvGrpSpPr>
      <p:grpSpPr>
        <a:xfrm>
          <a:off x="0" y="0"/>
          <a:ext cx="0" cy="0"/>
          <a:chOff x="0" y="0"/>
          <a:chExt cx="0" cy="0"/>
        </a:xfrm>
      </p:grpSpPr>
      <p:pic>
        <p:nvPicPr>
          <p:cNvPr id="8" name="Picture 7" descr="msd_dark_No Tag.png"/>
          <p:cNvPicPr>
            <a:picLocks noChangeAspect="1"/>
          </p:cNvPicPr>
          <p:nvPr userDrawn="1"/>
        </p:nvPicPr>
        <p:blipFill>
          <a:blip r:embed="rId2"/>
          <a:stretch>
            <a:fillRect/>
          </a:stretch>
        </p:blipFill>
        <p:spPr>
          <a:xfrm>
            <a:off x="6400800" y="4708528"/>
            <a:ext cx="969770" cy="282290"/>
          </a:xfrm>
          <a:prstGeom prst="rect">
            <a:avLst/>
          </a:prstGeom>
        </p:spPr>
      </p:pic>
      <p:sp>
        <p:nvSpPr>
          <p:cNvPr id="2" name="Title 1"/>
          <p:cNvSpPr>
            <a:spLocks noGrp="1"/>
          </p:cNvSpPr>
          <p:nvPr>
            <p:ph type="title" hasCustomPrompt="1"/>
          </p:nvPr>
        </p:nvSpPr>
        <p:spPr>
          <a:xfrm>
            <a:off x="464659" y="301381"/>
            <a:ext cx="8222022" cy="864266"/>
          </a:xfrm>
        </p:spPr>
        <p:txBody>
          <a:bodyPr/>
          <a:lstStyle>
            <a:lvl1pPr>
              <a:defRPr>
                <a:solidFill>
                  <a:srgbClr val="00877C"/>
                </a:solidFill>
              </a:defRPr>
            </a:lvl1pPr>
          </a:lstStyle>
          <a:p>
            <a:r>
              <a:rPr lang="en-US" dirty="0" smtClean="0"/>
              <a:t>&lt;Title &amp; content layout&gt;</a:t>
            </a:r>
            <a:endParaRPr lang="en-US" dirty="0"/>
          </a:p>
        </p:txBody>
      </p:sp>
      <p:sp>
        <p:nvSpPr>
          <p:cNvPr id="3" name="Content Placeholder 2"/>
          <p:cNvSpPr>
            <a:spLocks noGrp="1"/>
          </p:cNvSpPr>
          <p:nvPr>
            <p:ph idx="1"/>
          </p:nvPr>
        </p:nvSpPr>
        <p:spPr>
          <a:xfrm>
            <a:off x="464658" y="1342426"/>
            <a:ext cx="8222618" cy="3217670"/>
          </a:xfrm>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spTree>
    <p:extLst>
      <p:ext uri="{BB962C8B-B14F-4D97-AF65-F5344CB8AC3E}">
        <p14:creationId xmlns:p14="http://schemas.microsoft.com/office/powerpoint/2010/main" val="35662411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ext &amp; Content – Warm Gra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p>
            <a:r>
              <a:rPr lang="en-US" dirty="0" smtClean="0"/>
              <a:t>&lt;Title &amp; content layout&gt;</a:t>
            </a:r>
            <a:endParaRPr lang="en-US" dirty="0"/>
          </a:p>
        </p:txBody>
      </p:sp>
      <p:sp>
        <p:nvSpPr>
          <p:cNvPr id="3" name="Content Placeholder 2"/>
          <p:cNvSpPr>
            <a:spLocks noGrp="1"/>
          </p:cNvSpPr>
          <p:nvPr>
            <p:ph idx="1"/>
          </p:nvPr>
        </p:nvSpPr>
        <p:spPr>
          <a:xfrm>
            <a:off x="464658" y="1342426"/>
            <a:ext cx="8222618" cy="3217670"/>
          </a:xfrm>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pic>
        <p:nvPicPr>
          <p:cNvPr id="7" name="Picture 6"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2302284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ext &amp; Content – Dark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chemeClr val="bg1"/>
                </a:solidFill>
              </a:defRPr>
            </a:lvl1pPr>
          </a:lstStyle>
          <a:p>
            <a:r>
              <a:rPr lang="en-US" dirty="0" smtClean="0"/>
              <a:t>&lt;Title &amp; content layout&gt;</a:t>
            </a:r>
            <a:endParaRPr lang="en-US" dirty="0"/>
          </a:p>
        </p:txBody>
      </p:sp>
      <p:sp>
        <p:nvSpPr>
          <p:cNvPr id="3" name="Content Placeholder 2"/>
          <p:cNvSpPr>
            <a:spLocks noGrp="1"/>
          </p:cNvSpPr>
          <p:nvPr>
            <p:ph idx="1"/>
          </p:nvPr>
        </p:nvSpPr>
        <p:spPr>
          <a:xfrm>
            <a:off x="464658" y="1342426"/>
            <a:ext cx="8222618" cy="3217670"/>
          </a:xfrm>
        </p:spPr>
        <p:txBody>
          <a:bodyPr/>
          <a:lstStyle>
            <a:lvl1pPr>
              <a:spcBef>
                <a:spcPts val="10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D97F68-CC38-3C48-B083-3B4A1457065E}" type="slidenum">
              <a:rPr lang="en-US" smtClean="0">
                <a:solidFill>
                  <a:prstClr val="white"/>
                </a:solidFill>
              </a:rPr>
              <a:pPr/>
              <a:t>‹#›</a:t>
            </a:fld>
            <a:endParaRPr lang="en-US">
              <a:solidFill>
                <a:prstClr val="white"/>
              </a:solidFill>
            </a:endParaRPr>
          </a:p>
        </p:txBody>
      </p:sp>
      <p:pic>
        <p:nvPicPr>
          <p:cNvPr id="7" name="Picture 6" descr="msd_white_No Tag.png"/>
          <p:cNvPicPr>
            <a:picLocks noChangeAspect="1"/>
          </p:cNvPicPr>
          <p:nvPr userDrawn="1"/>
        </p:nvPicPr>
        <p:blipFill>
          <a:blip r:embed="rId2"/>
          <a:stretch>
            <a:fillRect/>
          </a:stretch>
        </p:blipFill>
        <p:spPr>
          <a:xfrm>
            <a:off x="6392335" y="4705351"/>
            <a:ext cx="987053" cy="288050"/>
          </a:xfrm>
          <a:prstGeom prst="rect">
            <a:avLst/>
          </a:prstGeom>
        </p:spPr>
      </p:pic>
    </p:spTree>
    <p:extLst>
      <p:ext uri="{BB962C8B-B14F-4D97-AF65-F5344CB8AC3E}">
        <p14:creationId xmlns:p14="http://schemas.microsoft.com/office/powerpoint/2010/main" val="346566423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ext &amp; Content – Light Tea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p>
            <a:r>
              <a:rPr lang="en-US" dirty="0" smtClean="0"/>
              <a:t>&lt;Title &amp; content layout&gt;</a:t>
            </a:r>
            <a:endParaRPr lang="en-US" dirty="0"/>
          </a:p>
        </p:txBody>
      </p:sp>
      <p:sp>
        <p:nvSpPr>
          <p:cNvPr id="3" name="Content Placeholder 2"/>
          <p:cNvSpPr>
            <a:spLocks noGrp="1"/>
          </p:cNvSpPr>
          <p:nvPr>
            <p:ph idx="1"/>
          </p:nvPr>
        </p:nvSpPr>
        <p:spPr>
          <a:xfrm>
            <a:off x="464658" y="1344808"/>
            <a:ext cx="8222618" cy="3217670"/>
          </a:xfrm>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pic>
        <p:nvPicPr>
          <p:cNvPr id="7" name="Picture 6" descr="msd_white_No Tag.png"/>
          <p:cNvPicPr>
            <a:picLocks noChangeAspect="1"/>
          </p:cNvPicPr>
          <p:nvPr userDrawn="1"/>
        </p:nvPicPr>
        <p:blipFill>
          <a:blip r:embed="rId2"/>
          <a:stretch>
            <a:fillRect/>
          </a:stretch>
        </p:blipFill>
        <p:spPr>
          <a:xfrm>
            <a:off x="6392335" y="4705351"/>
            <a:ext cx="987053" cy="288050"/>
          </a:xfrm>
          <a:prstGeom prst="rect">
            <a:avLst/>
          </a:prstGeom>
        </p:spPr>
      </p:pic>
    </p:spTree>
    <p:extLst>
      <p:ext uri="{BB962C8B-B14F-4D97-AF65-F5344CB8AC3E}">
        <p14:creationId xmlns:p14="http://schemas.microsoft.com/office/powerpoint/2010/main" val="12020749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rgbClr val="00877C"/>
                </a:solidFill>
              </a:defRPr>
            </a:lvl1pPr>
          </a:lstStyle>
          <a:p>
            <a:r>
              <a:rPr lang="en-US" dirty="0" smtClean="0"/>
              <a:t>&lt;Title &amp; content layout&gt;</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pic>
        <p:nvPicPr>
          <p:cNvPr id="7" name="Picture 6"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8345677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pPr>
              <a:defRPr/>
            </a:pPr>
            <a:fld id="{EDB1CEB0-146D-41E0-B6B4-7C5A5D6A1FA2}" type="slidenum">
              <a:rPr lang="en-US" smtClean="0">
                <a:solidFill>
                  <a:srgbClr val="00877C"/>
                </a:solidFill>
                <a:ea typeface="ＭＳ Ｐゴシック" pitchFamily="34" charset="-128"/>
              </a:rPr>
              <a:pPr>
                <a:defRPr/>
              </a:pPr>
              <a:t>‹#›</a:t>
            </a:fld>
            <a:endParaRPr lang="en-US" dirty="0">
              <a:solidFill>
                <a:srgbClr val="00877C"/>
              </a:solidFill>
              <a:ea typeface="ＭＳ Ｐゴシック" pitchFamily="34" charset="-128"/>
            </a:endParaRPr>
          </a:p>
        </p:txBody>
      </p:sp>
      <p:sp>
        <p:nvSpPr>
          <p:cNvPr id="5" name="Text Placeholder 4"/>
          <p:cNvSpPr>
            <a:spLocks noGrp="1"/>
          </p:cNvSpPr>
          <p:nvPr>
            <p:ph type="body" sz="quarter" idx="11"/>
          </p:nvPr>
        </p:nvSpPr>
        <p:spPr>
          <a:xfrm>
            <a:off x="395289" y="1130400"/>
            <a:ext cx="8281168" cy="3132534"/>
          </a:xfrm>
        </p:spPr>
        <p:txBody>
          <a:bodyPr/>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95939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 Warm Gra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p>
            <a:r>
              <a:rPr lang="en-US" dirty="0" smtClean="0"/>
              <a:t>&lt;Title &amp; content layout&gt;</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pic>
        <p:nvPicPr>
          <p:cNvPr id="7" name="Picture 6"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111543431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 Dark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chemeClr val="bg1"/>
                </a:solidFill>
              </a:defRPr>
            </a:lvl1pPr>
          </a:lstStyle>
          <a:p>
            <a:r>
              <a:rPr lang="en-US" dirty="0" smtClean="0"/>
              <a:t>&lt;Title &amp; content layout&gt;</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D97F68-CC38-3C48-B083-3B4A1457065E}" type="slidenum">
              <a:rPr lang="en-US" smtClean="0">
                <a:solidFill>
                  <a:prstClr val="white"/>
                </a:solidFill>
              </a:rPr>
              <a:pPr/>
              <a:t>‹#›</a:t>
            </a:fld>
            <a:endParaRPr lang="en-US">
              <a:solidFill>
                <a:prstClr val="white"/>
              </a:solidFill>
            </a:endParaRPr>
          </a:p>
        </p:txBody>
      </p:sp>
      <p:pic>
        <p:nvPicPr>
          <p:cNvPr id="7" name="Picture 6" descr="msd_white_No Tag.png"/>
          <p:cNvPicPr>
            <a:picLocks noChangeAspect="1"/>
          </p:cNvPicPr>
          <p:nvPr userDrawn="1"/>
        </p:nvPicPr>
        <p:blipFill>
          <a:blip r:embed="rId2"/>
          <a:stretch>
            <a:fillRect/>
          </a:stretch>
        </p:blipFill>
        <p:spPr>
          <a:xfrm>
            <a:off x="6392335" y="4705351"/>
            <a:ext cx="987053" cy="288050"/>
          </a:xfrm>
          <a:prstGeom prst="rect">
            <a:avLst/>
          </a:prstGeom>
        </p:spPr>
      </p:pic>
    </p:spTree>
    <p:extLst>
      <p:ext uri="{BB962C8B-B14F-4D97-AF65-F5344CB8AC3E}">
        <p14:creationId xmlns:p14="http://schemas.microsoft.com/office/powerpoint/2010/main" val="288636787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 Light Tea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p>
            <a:r>
              <a:rPr lang="en-US" dirty="0" smtClean="0"/>
              <a:t>&lt;Title &amp; content layout&gt;</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pic>
        <p:nvPicPr>
          <p:cNvPr id="7" name="Picture 6" descr="msd_white_No Tag.png"/>
          <p:cNvPicPr>
            <a:picLocks noChangeAspect="1"/>
          </p:cNvPicPr>
          <p:nvPr userDrawn="1"/>
        </p:nvPicPr>
        <p:blipFill>
          <a:blip r:embed="rId2"/>
          <a:stretch>
            <a:fillRect/>
          </a:stretch>
        </p:blipFill>
        <p:spPr>
          <a:xfrm>
            <a:off x="6392335" y="4705351"/>
            <a:ext cx="987053" cy="288050"/>
          </a:xfrm>
          <a:prstGeom prst="rect">
            <a:avLst/>
          </a:prstGeom>
        </p:spPr>
      </p:pic>
    </p:spTree>
    <p:extLst>
      <p:ext uri="{BB962C8B-B14F-4D97-AF65-F5344CB8AC3E}">
        <p14:creationId xmlns:p14="http://schemas.microsoft.com/office/powerpoint/2010/main" val="67082182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chemeClr val="accent2"/>
                </a:solidFill>
              </a:defRPr>
            </a:lvl1pPr>
          </a:lstStyle>
          <a:p>
            <a:r>
              <a:rPr lang="en-US" dirty="0" smtClean="0"/>
              <a:t>&lt;Team Slide&gt;</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sp>
        <p:nvSpPr>
          <p:cNvPr id="8" name="Text Placeholder 7"/>
          <p:cNvSpPr>
            <a:spLocks noGrp="1"/>
          </p:cNvSpPr>
          <p:nvPr>
            <p:ph type="body" sz="quarter" idx="13" hasCustomPrompt="1"/>
          </p:nvPr>
        </p:nvSpPr>
        <p:spPr>
          <a:xfrm>
            <a:off x="78228"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10" name="Picture Placeholder 9"/>
          <p:cNvSpPr>
            <a:spLocks noGrp="1"/>
          </p:cNvSpPr>
          <p:nvPr>
            <p:ph type="pic" sz="quarter" idx="14"/>
          </p:nvPr>
        </p:nvSpPr>
        <p:spPr>
          <a:xfrm>
            <a:off x="78230" y="1656697"/>
            <a:ext cx="1220709" cy="912114"/>
          </a:xfrm>
          <a:solidFill>
            <a:schemeClr val="accent1"/>
          </a:solidFill>
          <a:ln>
            <a:noFill/>
          </a:ln>
        </p:spPr>
        <p:txBody>
          <a:bodyPr/>
          <a:lstStyle>
            <a:lvl1pPr>
              <a:defRPr sz="1400">
                <a:solidFill>
                  <a:srgbClr val="FFFFFF"/>
                </a:solidFill>
              </a:defRPr>
            </a:lvl1pPr>
          </a:lstStyle>
          <a:p>
            <a:r>
              <a:rPr lang="en-US" smtClean="0"/>
              <a:t>Click icon to add picture</a:t>
            </a:r>
            <a:endParaRPr lang="en-US"/>
          </a:p>
        </p:txBody>
      </p:sp>
      <p:sp>
        <p:nvSpPr>
          <p:cNvPr id="11" name="Picture Placeholder 9"/>
          <p:cNvSpPr>
            <a:spLocks noGrp="1"/>
          </p:cNvSpPr>
          <p:nvPr>
            <p:ph type="pic" sz="quarter" idx="15"/>
          </p:nvPr>
        </p:nvSpPr>
        <p:spPr>
          <a:xfrm>
            <a:off x="1372708" y="1656697"/>
            <a:ext cx="1220709" cy="912114"/>
          </a:xfrm>
          <a:solidFill>
            <a:schemeClr val="accent3"/>
          </a:solidFill>
          <a:ln>
            <a:noFill/>
          </a:ln>
        </p:spPr>
        <p:txBody>
          <a:bodyPr/>
          <a:lstStyle>
            <a:lvl1pPr>
              <a:defRPr sz="1400">
                <a:solidFill>
                  <a:srgbClr val="FFFFFF"/>
                </a:solidFill>
              </a:defRPr>
            </a:lvl1pPr>
          </a:lstStyle>
          <a:p>
            <a:r>
              <a:rPr lang="en-US" smtClean="0"/>
              <a:t>Click icon to add picture</a:t>
            </a:r>
            <a:endParaRPr lang="en-US"/>
          </a:p>
        </p:txBody>
      </p:sp>
      <p:sp>
        <p:nvSpPr>
          <p:cNvPr id="12" name="Picture Placeholder 9"/>
          <p:cNvSpPr>
            <a:spLocks noGrp="1"/>
          </p:cNvSpPr>
          <p:nvPr>
            <p:ph type="pic" sz="quarter" idx="16"/>
          </p:nvPr>
        </p:nvSpPr>
        <p:spPr>
          <a:xfrm>
            <a:off x="2667180" y="1656697"/>
            <a:ext cx="1220709" cy="912114"/>
          </a:xfrm>
          <a:solidFill>
            <a:schemeClr val="accent2"/>
          </a:solidFill>
          <a:ln>
            <a:noFill/>
          </a:ln>
        </p:spPr>
        <p:txBody>
          <a:bodyPr/>
          <a:lstStyle>
            <a:lvl1pPr>
              <a:defRPr sz="1400">
                <a:solidFill>
                  <a:srgbClr val="FFFFFF"/>
                </a:solidFill>
              </a:defRPr>
            </a:lvl1pPr>
          </a:lstStyle>
          <a:p>
            <a:r>
              <a:rPr lang="en-US" smtClean="0"/>
              <a:t>Click icon to add picture</a:t>
            </a:r>
            <a:endParaRPr lang="en-US"/>
          </a:p>
        </p:txBody>
      </p:sp>
      <p:sp>
        <p:nvSpPr>
          <p:cNvPr id="13" name="Picture Placeholder 9"/>
          <p:cNvSpPr>
            <a:spLocks noGrp="1"/>
          </p:cNvSpPr>
          <p:nvPr>
            <p:ph type="pic" sz="quarter" idx="17"/>
          </p:nvPr>
        </p:nvSpPr>
        <p:spPr>
          <a:xfrm>
            <a:off x="3961649" y="1656697"/>
            <a:ext cx="1220709" cy="912114"/>
          </a:xfrm>
          <a:solidFill>
            <a:schemeClr val="bg2"/>
          </a:solidFill>
          <a:ln>
            <a:noFill/>
          </a:ln>
        </p:spPr>
        <p:txBody>
          <a:bodyPr/>
          <a:lstStyle>
            <a:lvl1pPr>
              <a:defRPr sz="1400">
                <a:solidFill>
                  <a:srgbClr val="FFFFFF"/>
                </a:solidFill>
              </a:defRPr>
            </a:lvl1pPr>
          </a:lstStyle>
          <a:p>
            <a:r>
              <a:rPr lang="en-US" smtClean="0"/>
              <a:t>Click icon to add picture</a:t>
            </a:r>
            <a:endParaRPr lang="en-US"/>
          </a:p>
        </p:txBody>
      </p:sp>
      <p:sp>
        <p:nvSpPr>
          <p:cNvPr id="14" name="Picture Placeholder 9"/>
          <p:cNvSpPr>
            <a:spLocks noGrp="1"/>
          </p:cNvSpPr>
          <p:nvPr>
            <p:ph type="pic" sz="quarter" idx="18"/>
          </p:nvPr>
        </p:nvSpPr>
        <p:spPr>
          <a:xfrm>
            <a:off x="5256126" y="1656697"/>
            <a:ext cx="1220709" cy="912114"/>
          </a:xfrm>
          <a:solidFill>
            <a:schemeClr val="accent1"/>
          </a:solidFill>
          <a:ln>
            <a:noFill/>
          </a:ln>
        </p:spPr>
        <p:txBody>
          <a:bodyPr/>
          <a:lstStyle>
            <a:lvl1pPr>
              <a:defRPr sz="1400">
                <a:solidFill>
                  <a:srgbClr val="FFFFFF"/>
                </a:solidFill>
              </a:defRPr>
            </a:lvl1pPr>
          </a:lstStyle>
          <a:p>
            <a:r>
              <a:rPr lang="en-US" smtClean="0"/>
              <a:t>Click icon to add picture</a:t>
            </a:r>
            <a:endParaRPr lang="en-US"/>
          </a:p>
        </p:txBody>
      </p:sp>
      <p:sp>
        <p:nvSpPr>
          <p:cNvPr id="15" name="Picture Placeholder 9"/>
          <p:cNvSpPr>
            <a:spLocks noGrp="1"/>
          </p:cNvSpPr>
          <p:nvPr>
            <p:ph type="pic" sz="quarter" idx="19"/>
          </p:nvPr>
        </p:nvSpPr>
        <p:spPr>
          <a:xfrm>
            <a:off x="6550594" y="1656697"/>
            <a:ext cx="1220709" cy="912114"/>
          </a:xfrm>
          <a:solidFill>
            <a:schemeClr val="accent4"/>
          </a:solidFill>
          <a:ln>
            <a:noFill/>
          </a:ln>
        </p:spPr>
        <p:txBody>
          <a:bodyPr/>
          <a:lstStyle>
            <a:lvl1pPr>
              <a:defRPr sz="1400">
                <a:solidFill>
                  <a:srgbClr val="FFFFFF"/>
                </a:solidFill>
              </a:defRPr>
            </a:lvl1pPr>
          </a:lstStyle>
          <a:p>
            <a:r>
              <a:rPr lang="en-US" smtClean="0"/>
              <a:t>Click icon to add picture</a:t>
            </a:r>
            <a:endParaRPr lang="en-US"/>
          </a:p>
        </p:txBody>
      </p:sp>
      <p:sp>
        <p:nvSpPr>
          <p:cNvPr id="16" name="Picture Placeholder 9"/>
          <p:cNvSpPr>
            <a:spLocks noGrp="1"/>
          </p:cNvSpPr>
          <p:nvPr>
            <p:ph type="pic" sz="quarter" idx="20"/>
          </p:nvPr>
        </p:nvSpPr>
        <p:spPr>
          <a:xfrm>
            <a:off x="7845070" y="1656697"/>
            <a:ext cx="1220709" cy="912114"/>
          </a:xfrm>
          <a:solidFill>
            <a:schemeClr val="accent2"/>
          </a:solidFill>
          <a:ln>
            <a:noFill/>
          </a:ln>
        </p:spPr>
        <p:txBody>
          <a:bodyPr/>
          <a:lstStyle>
            <a:lvl1pPr>
              <a:defRPr sz="1400">
                <a:solidFill>
                  <a:srgbClr val="FFFFFF"/>
                </a:solidFill>
              </a:defRPr>
            </a:lvl1pPr>
          </a:lstStyle>
          <a:p>
            <a:r>
              <a:rPr lang="en-US" smtClean="0"/>
              <a:t>Click icon to add picture</a:t>
            </a:r>
            <a:endParaRPr lang="en-US"/>
          </a:p>
        </p:txBody>
      </p:sp>
      <p:sp>
        <p:nvSpPr>
          <p:cNvPr id="17" name="Text Placeholder 7"/>
          <p:cNvSpPr>
            <a:spLocks noGrp="1"/>
          </p:cNvSpPr>
          <p:nvPr>
            <p:ph type="body" sz="quarter" idx="21" hasCustomPrompt="1"/>
          </p:nvPr>
        </p:nvSpPr>
        <p:spPr>
          <a:xfrm>
            <a:off x="1372701"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18" name="Text Placeholder 7"/>
          <p:cNvSpPr>
            <a:spLocks noGrp="1"/>
          </p:cNvSpPr>
          <p:nvPr>
            <p:ph type="body" sz="quarter" idx="22" hasCustomPrompt="1"/>
          </p:nvPr>
        </p:nvSpPr>
        <p:spPr>
          <a:xfrm>
            <a:off x="2667174"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19" name="Text Placeholder 7"/>
          <p:cNvSpPr>
            <a:spLocks noGrp="1"/>
          </p:cNvSpPr>
          <p:nvPr>
            <p:ph type="body" sz="quarter" idx="23" hasCustomPrompt="1"/>
          </p:nvPr>
        </p:nvSpPr>
        <p:spPr>
          <a:xfrm>
            <a:off x="3961646"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20" name="Text Placeholder 7"/>
          <p:cNvSpPr>
            <a:spLocks noGrp="1"/>
          </p:cNvSpPr>
          <p:nvPr>
            <p:ph type="body" sz="quarter" idx="24" hasCustomPrompt="1"/>
          </p:nvPr>
        </p:nvSpPr>
        <p:spPr>
          <a:xfrm>
            <a:off x="5256119"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21" name="Text Placeholder 7"/>
          <p:cNvSpPr>
            <a:spLocks noGrp="1"/>
          </p:cNvSpPr>
          <p:nvPr>
            <p:ph type="body" sz="quarter" idx="25" hasCustomPrompt="1"/>
          </p:nvPr>
        </p:nvSpPr>
        <p:spPr>
          <a:xfrm>
            <a:off x="6550592"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22" name="Text Placeholder 7"/>
          <p:cNvSpPr>
            <a:spLocks noGrp="1"/>
          </p:cNvSpPr>
          <p:nvPr>
            <p:ph type="body" sz="quarter" idx="26" hasCustomPrompt="1"/>
          </p:nvPr>
        </p:nvSpPr>
        <p:spPr>
          <a:xfrm>
            <a:off x="7845063" y="2665777"/>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pic>
        <p:nvPicPr>
          <p:cNvPr id="23" name="Picture 22" descr="msd_white_No Tag.png"/>
          <p:cNvPicPr>
            <a:picLocks noChangeAspect="1"/>
          </p:cNvPicPr>
          <p:nvPr userDrawn="1"/>
        </p:nvPicPr>
        <p:blipFill>
          <a:blip r:embed="rId2"/>
          <a:stretch>
            <a:fillRect/>
          </a:stretch>
        </p:blipFill>
        <p:spPr>
          <a:xfrm>
            <a:off x="6392335" y="4705351"/>
            <a:ext cx="987053" cy="288050"/>
          </a:xfrm>
          <a:prstGeom prst="rect">
            <a:avLst/>
          </a:prstGeom>
        </p:spPr>
      </p:pic>
    </p:spTree>
    <p:extLst>
      <p:ext uri="{BB962C8B-B14F-4D97-AF65-F5344CB8AC3E}">
        <p14:creationId xmlns:p14="http://schemas.microsoft.com/office/powerpoint/2010/main" val="27165388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pic>
        <p:nvPicPr>
          <p:cNvPr id="7" name="Picture 6" descr="MSD_4x3_Divider.jp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hasCustomPrompt="1"/>
          </p:nvPr>
        </p:nvSpPr>
        <p:spPr>
          <a:xfrm>
            <a:off x="464657" y="1771650"/>
            <a:ext cx="6277456" cy="1600200"/>
          </a:xfrm>
        </p:spPr>
        <p:txBody>
          <a:bodyPr anchor="ctr" anchorCtr="0">
            <a:normAutofit/>
          </a:bodyPr>
          <a:lstStyle>
            <a:lvl1pPr algn="l">
              <a:lnSpc>
                <a:spcPct val="86000"/>
              </a:lnSpc>
              <a:defRPr sz="3500" b="0" cap="all" spc="130" baseline="0">
                <a:solidFill>
                  <a:schemeClr val="tx1"/>
                </a:solidFill>
              </a:defRPr>
            </a:lvl1pPr>
          </a:lstStyle>
          <a:p>
            <a:r>
              <a:rPr lang="en-US" dirty="0" smtClean="0"/>
              <a:t>&lt;Insert title&gt;</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sp>
        <p:nvSpPr>
          <p:cNvPr id="10" name="Text Placeholder 2"/>
          <p:cNvSpPr>
            <a:spLocks noGrp="1"/>
          </p:cNvSpPr>
          <p:nvPr>
            <p:ph type="body" idx="1" hasCustomPrompt="1"/>
          </p:nvPr>
        </p:nvSpPr>
        <p:spPr>
          <a:xfrm>
            <a:off x="464659" y="3473455"/>
            <a:ext cx="4927896" cy="1035050"/>
          </a:xfrm>
        </p:spPr>
        <p:txBody>
          <a:bodyPr anchor="t" anchorCtr="0"/>
          <a:lstStyle>
            <a:lvl1pPr marL="0" indent="0">
              <a:lnSpc>
                <a:spcPct val="95000"/>
              </a:lnSpc>
              <a:buNone/>
              <a:defRPr sz="2000" baseline="0">
                <a:solidFill>
                  <a:schemeClr val="tx1"/>
                </a:solidFill>
              </a:defRPr>
            </a:lvl1pPr>
            <a:lvl2pPr marL="185738" indent="-152400">
              <a:lnSpc>
                <a:spcPct val="95000"/>
              </a:lnSpc>
              <a:spcBef>
                <a:spcPts val="200"/>
              </a:spcBef>
              <a:buFont typeface="Arial"/>
              <a:buChar char="•"/>
              <a:defRPr sz="2000">
                <a:solidFill>
                  <a:srgbClr val="000000"/>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&lt;Optional Subtitle&gt;</a:t>
            </a:r>
          </a:p>
        </p:txBody>
      </p:sp>
    </p:spTree>
    <p:extLst>
      <p:ext uri="{BB962C8B-B14F-4D97-AF65-F5344CB8AC3E}">
        <p14:creationId xmlns:p14="http://schemas.microsoft.com/office/powerpoint/2010/main" val="2949130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ubdivider – Warm Gray">
    <p:bg>
      <p:bgPr>
        <a:solidFill>
          <a:schemeClr val="accent4"/>
        </a:solidFill>
        <a:effectLst/>
      </p:bgPr>
    </p:bg>
    <p:spTree>
      <p:nvGrpSpPr>
        <p:cNvPr id="1" name=""/>
        <p:cNvGrpSpPr/>
        <p:nvPr/>
      </p:nvGrpSpPr>
      <p:grpSpPr>
        <a:xfrm>
          <a:off x="0" y="0"/>
          <a:ext cx="0" cy="0"/>
          <a:chOff x="0" y="0"/>
          <a:chExt cx="0" cy="0"/>
        </a:xfrm>
      </p:grpSpPr>
      <p:pic>
        <p:nvPicPr>
          <p:cNvPr id="8" name="Picture 7" descr="MSD_4x3_SubDivider_w gray.jpg"/>
          <p:cNvPicPr>
            <a:picLocks noChangeAspect="1"/>
          </p:cNvPicPr>
          <p:nvPr userDrawn="1"/>
        </p:nvPicPr>
        <p:blipFill>
          <a:blip r:embed="rId2"/>
          <a:stretch>
            <a:fillRect/>
          </a:stretch>
        </p:blipFill>
        <p:spPr>
          <a:xfrm>
            <a:off x="0" y="2"/>
            <a:ext cx="9144000" cy="5143501"/>
          </a:xfrm>
          <a:prstGeom prst="rect">
            <a:avLst/>
          </a:prstGeom>
        </p:spPr>
      </p:pic>
      <p:sp>
        <p:nvSpPr>
          <p:cNvPr id="2" name="Title 1"/>
          <p:cNvSpPr>
            <a:spLocks noGrp="1"/>
          </p:cNvSpPr>
          <p:nvPr>
            <p:ph type="title" hasCustomPrompt="1"/>
          </p:nvPr>
        </p:nvSpPr>
        <p:spPr>
          <a:xfrm>
            <a:off x="464659" y="1692156"/>
            <a:ext cx="6277454" cy="1759193"/>
          </a:xfrm>
        </p:spPr>
        <p:txBody>
          <a:bodyPr anchor="ctr" anchorCtr="0">
            <a:normAutofit/>
          </a:bodyPr>
          <a:lstStyle>
            <a:lvl1pPr algn="l">
              <a:lnSpc>
                <a:spcPct val="86000"/>
              </a:lnSpc>
              <a:defRPr sz="3500" b="0" cap="none" spc="50" baseline="0">
                <a:solidFill>
                  <a:schemeClr val="tx1"/>
                </a:solidFill>
              </a:defRPr>
            </a:lvl1pPr>
          </a:lstStyle>
          <a:p>
            <a:r>
              <a:rPr lang="en-US" dirty="0" smtClean="0"/>
              <a:t>&lt;Insert Title&gt;</a:t>
            </a:r>
            <a:endParaRPr lang="en-US" dirty="0"/>
          </a:p>
        </p:txBody>
      </p:sp>
      <p:sp>
        <p:nvSpPr>
          <p:cNvPr id="3" name="Text Placeholder 2"/>
          <p:cNvSpPr>
            <a:spLocks noGrp="1"/>
          </p:cNvSpPr>
          <p:nvPr>
            <p:ph type="body" idx="1" hasCustomPrompt="1"/>
          </p:nvPr>
        </p:nvSpPr>
        <p:spPr>
          <a:xfrm>
            <a:off x="464659" y="3473455"/>
            <a:ext cx="4927896" cy="1035050"/>
          </a:xfrm>
        </p:spPr>
        <p:txBody>
          <a:bodyPr anchor="t" anchorCtr="0"/>
          <a:lstStyle>
            <a:lvl1pPr marL="0" indent="0">
              <a:lnSpc>
                <a:spcPct val="95000"/>
              </a:lnSpc>
              <a:buNone/>
              <a:defRPr sz="2000" baseline="0">
                <a:solidFill>
                  <a:schemeClr val="tx1"/>
                </a:solidFill>
              </a:defRPr>
            </a:lvl1pPr>
            <a:lvl2pPr marL="185738" indent="-152400">
              <a:lnSpc>
                <a:spcPct val="95000"/>
              </a:lnSpc>
              <a:spcBef>
                <a:spcPts val="200"/>
              </a:spcBef>
              <a:buFont typeface="Arial"/>
              <a:buChar char="•"/>
              <a:defRPr sz="2000">
                <a:solidFill>
                  <a:srgbClr val="000000"/>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&lt;Optional Subtitle&gt;</a:t>
            </a: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spTree>
    <p:extLst>
      <p:ext uri="{BB962C8B-B14F-4D97-AF65-F5344CB8AC3E}">
        <p14:creationId xmlns:p14="http://schemas.microsoft.com/office/powerpoint/2010/main" val="242092715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ubdivider – Dark Gray">
    <p:bg>
      <p:bgPr>
        <a:solidFill>
          <a:schemeClr val="accent4"/>
        </a:solidFill>
        <a:effectLst/>
      </p:bgPr>
    </p:bg>
    <p:spTree>
      <p:nvGrpSpPr>
        <p:cNvPr id="1" name=""/>
        <p:cNvGrpSpPr/>
        <p:nvPr/>
      </p:nvGrpSpPr>
      <p:grpSpPr>
        <a:xfrm>
          <a:off x="0" y="0"/>
          <a:ext cx="0" cy="0"/>
          <a:chOff x="0" y="0"/>
          <a:chExt cx="0" cy="0"/>
        </a:xfrm>
      </p:grpSpPr>
      <p:pic>
        <p:nvPicPr>
          <p:cNvPr id="8" name="Picture 7" descr="MSD_4x3_SubDivider_d gray-06.jpg"/>
          <p:cNvPicPr>
            <a:picLocks noChangeAspect="1"/>
          </p:cNvPicPr>
          <p:nvPr userDrawn="1"/>
        </p:nvPicPr>
        <p:blipFill>
          <a:blip r:embed="rId2"/>
          <a:stretch>
            <a:fillRect/>
          </a:stretch>
        </p:blipFill>
        <p:spPr>
          <a:xfrm>
            <a:off x="1" y="2"/>
            <a:ext cx="9144001" cy="5143501"/>
          </a:xfrm>
          <a:prstGeom prst="rect">
            <a:avLst/>
          </a:prstGeom>
        </p:spPr>
      </p:pic>
      <p:sp>
        <p:nvSpPr>
          <p:cNvPr id="2" name="Title 1"/>
          <p:cNvSpPr>
            <a:spLocks noGrp="1"/>
          </p:cNvSpPr>
          <p:nvPr>
            <p:ph type="title" hasCustomPrompt="1"/>
          </p:nvPr>
        </p:nvSpPr>
        <p:spPr>
          <a:xfrm>
            <a:off x="464659" y="1690497"/>
            <a:ext cx="6277454" cy="1762506"/>
          </a:xfrm>
        </p:spPr>
        <p:txBody>
          <a:bodyPr anchor="ctr" anchorCtr="0">
            <a:normAutofit/>
          </a:bodyPr>
          <a:lstStyle>
            <a:lvl1pPr algn="l">
              <a:lnSpc>
                <a:spcPct val="86000"/>
              </a:lnSpc>
              <a:defRPr sz="3500" b="0" cap="none" spc="50" baseline="0">
                <a:solidFill>
                  <a:srgbClr val="FFFFFF"/>
                </a:solidFill>
              </a:defRPr>
            </a:lvl1pPr>
          </a:lstStyle>
          <a:p>
            <a:r>
              <a:rPr lang="en-US" dirty="0" smtClean="0"/>
              <a:t>&lt;Insert Title&gt;</a:t>
            </a:r>
            <a:endParaRPr lang="en-US" dirty="0"/>
          </a:p>
        </p:txBody>
      </p:sp>
      <p:sp>
        <p:nvSpPr>
          <p:cNvPr id="3" name="Text Placeholder 2"/>
          <p:cNvSpPr>
            <a:spLocks noGrp="1"/>
          </p:cNvSpPr>
          <p:nvPr>
            <p:ph type="body" idx="1" hasCustomPrompt="1"/>
          </p:nvPr>
        </p:nvSpPr>
        <p:spPr>
          <a:xfrm>
            <a:off x="464659" y="3473455"/>
            <a:ext cx="4927896" cy="1035050"/>
          </a:xfrm>
        </p:spPr>
        <p:txBody>
          <a:bodyPr anchor="t" anchorCtr="0"/>
          <a:lstStyle>
            <a:lvl1pPr marL="0" indent="0">
              <a:lnSpc>
                <a:spcPct val="95000"/>
              </a:lnSpc>
              <a:buNone/>
              <a:defRPr sz="2000" baseline="0">
                <a:solidFill>
                  <a:srgbClr val="FFFFFF"/>
                </a:solidFill>
              </a:defRPr>
            </a:lvl1pPr>
            <a:lvl2pPr marL="185738" indent="-152400">
              <a:lnSpc>
                <a:spcPct val="95000"/>
              </a:lnSpc>
              <a:spcBef>
                <a:spcPts val="200"/>
              </a:spcBef>
              <a:buFont typeface="Arial"/>
              <a:buChar char="•"/>
              <a:defRPr sz="2000">
                <a:solidFill>
                  <a:srgbClr val="000000"/>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&lt;Optional Subtitle&gt;</a:t>
            </a: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spTree>
    <p:extLst>
      <p:ext uri="{BB962C8B-B14F-4D97-AF65-F5344CB8AC3E}">
        <p14:creationId xmlns:p14="http://schemas.microsoft.com/office/powerpoint/2010/main" val="204467396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column w/green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rgbClr val="00877C"/>
                </a:solidFill>
              </a:defRPr>
            </a:lvl1pPr>
          </a:lstStyle>
          <a:p>
            <a:r>
              <a:rPr lang="en-US" dirty="0" smtClean="0"/>
              <a:t>&lt;2-column with Green callout&gt;</a:t>
            </a:r>
            <a:endParaRPr lang="en-US" dirty="0"/>
          </a:p>
        </p:txBody>
      </p:sp>
      <p:sp>
        <p:nvSpPr>
          <p:cNvPr id="3" name="Content Placeholder 2"/>
          <p:cNvSpPr>
            <a:spLocks noGrp="1"/>
          </p:cNvSpPr>
          <p:nvPr>
            <p:ph idx="1"/>
          </p:nvPr>
        </p:nvSpPr>
        <p:spPr>
          <a:xfrm>
            <a:off x="4737547" y="1342426"/>
            <a:ext cx="3949735"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solidFill>
                <a:srgbClr val="37424A"/>
              </a:solidFill>
            </a:endParaRPr>
          </a:p>
        </p:txBody>
      </p:sp>
      <p:sp>
        <p:nvSpPr>
          <p:cNvPr id="6" name="Slide Number Placeholder 5"/>
          <p:cNvSpPr>
            <a:spLocks noGrp="1"/>
          </p:cNvSpPr>
          <p:nvPr>
            <p:ph type="sldNum" sz="quarter" idx="12"/>
          </p:nvPr>
        </p:nvSpPr>
        <p:spPr/>
        <p:txBody>
          <a:bodyPr/>
          <a:lstStyle/>
          <a:p>
            <a:fld id="{74D97F68-CC38-3C48-B083-3B4A1457065E}" type="slidenum">
              <a:rPr lang="en-US" smtClean="0">
                <a:solidFill>
                  <a:srgbClr val="37424A"/>
                </a:solidFill>
              </a:rPr>
              <a:pPr/>
              <a:t>‹#›</a:t>
            </a:fld>
            <a:endParaRPr lang="en-US">
              <a:solidFill>
                <a:srgbClr val="37424A"/>
              </a:solidFill>
            </a:endParaRPr>
          </a:p>
        </p:txBody>
      </p:sp>
      <p:sp>
        <p:nvSpPr>
          <p:cNvPr id="8" name="Content Placeholder 2"/>
          <p:cNvSpPr>
            <a:spLocks noGrp="1"/>
          </p:cNvSpPr>
          <p:nvPr>
            <p:ph idx="13" hasCustomPrompt="1"/>
          </p:nvPr>
        </p:nvSpPr>
        <p:spPr>
          <a:xfrm>
            <a:off x="464661" y="1342426"/>
            <a:ext cx="3949735" cy="3217670"/>
          </a:xfrm>
        </p:spPr>
        <p:txBody>
          <a:bodyPr anchor="ctr" anchorCtr="0"/>
          <a:lstStyle>
            <a:lvl1pPr>
              <a:lnSpc>
                <a:spcPct val="85000"/>
              </a:lnSpc>
              <a:spcBef>
                <a:spcPts val="1600"/>
              </a:spcBef>
              <a:defRPr sz="2800" b="1" cap="all" spc="130">
                <a:solidFill>
                  <a:schemeClr val="accent1"/>
                </a:solidFill>
              </a:defRPr>
            </a:lvl1pPr>
            <a:lvl2pPr marL="220663" indent="-169863">
              <a:lnSpc>
                <a:spcPct val="90000"/>
              </a:lnSpc>
              <a:spcBef>
                <a:spcPts val="300"/>
              </a:spcBef>
              <a:buFont typeface="Arial"/>
              <a:buChar char="•"/>
              <a:defRPr sz="2200">
                <a:solidFill>
                  <a:schemeClr val="accent1"/>
                </a:solidFill>
              </a:defRPr>
            </a:lvl2pPr>
            <a:lvl3pPr marL="423863" indent="-187325">
              <a:lnSpc>
                <a:spcPct val="90000"/>
              </a:lnSpc>
              <a:spcBef>
                <a:spcPts val="100"/>
              </a:spcBef>
              <a:defRPr sz="2000">
                <a:solidFill>
                  <a:schemeClr val="accent1"/>
                </a:solidFill>
              </a:defRPr>
            </a:lvl3pPr>
          </a:lstStyle>
          <a:p>
            <a:pPr lvl="0"/>
            <a:r>
              <a:rPr lang="en-US" dirty="0" smtClean="0"/>
              <a:t>&lt;Insert large type callout or image&gt;</a:t>
            </a:r>
          </a:p>
          <a:p>
            <a:pPr lvl="1"/>
            <a:r>
              <a:rPr lang="en-US" dirty="0" smtClean="0"/>
              <a:t>Second level</a:t>
            </a:r>
          </a:p>
          <a:p>
            <a:pPr lvl="2"/>
            <a:r>
              <a:rPr lang="en-US" dirty="0" smtClean="0"/>
              <a:t>Third level</a:t>
            </a:r>
            <a:endParaRPr lang="en-US" dirty="0"/>
          </a:p>
        </p:txBody>
      </p:sp>
      <p:pic>
        <p:nvPicPr>
          <p:cNvPr id="9" name="Picture 8"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373784708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rgbClr val="00877C"/>
                </a:solidFill>
              </a:defRPr>
            </a:lvl1pPr>
          </a:lstStyle>
          <a:p>
            <a:r>
              <a:rPr lang="en-US" dirty="0" smtClean="0"/>
              <a:t>&lt;2-column&gt;</a:t>
            </a:r>
            <a:endParaRPr lang="en-US" dirty="0"/>
          </a:p>
        </p:txBody>
      </p:sp>
      <p:sp>
        <p:nvSpPr>
          <p:cNvPr id="5" name="Footer Placeholder 4"/>
          <p:cNvSpPr>
            <a:spLocks noGrp="1"/>
          </p:cNvSpPr>
          <p:nvPr>
            <p:ph type="ftr" sz="quarter" idx="11"/>
          </p:nvPr>
        </p:nvSpPr>
        <p:spPr/>
        <p:txBody>
          <a:bodyPr/>
          <a:lstStyle/>
          <a:p>
            <a:endParaRPr lang="en-US">
              <a:solidFill>
                <a:srgbClr val="37424A"/>
              </a:solidFill>
            </a:endParaRPr>
          </a:p>
        </p:txBody>
      </p:sp>
      <p:sp>
        <p:nvSpPr>
          <p:cNvPr id="6" name="Slide Number Placeholder 5"/>
          <p:cNvSpPr>
            <a:spLocks noGrp="1"/>
          </p:cNvSpPr>
          <p:nvPr>
            <p:ph type="sldNum" sz="quarter" idx="12"/>
          </p:nvPr>
        </p:nvSpPr>
        <p:spPr/>
        <p:txBody>
          <a:bodyPr/>
          <a:lstStyle/>
          <a:p>
            <a:fld id="{74D97F68-CC38-3C48-B083-3B4A1457065E}" type="slidenum">
              <a:rPr lang="en-US" smtClean="0">
                <a:solidFill>
                  <a:srgbClr val="37424A"/>
                </a:solidFill>
              </a:rPr>
              <a:pPr/>
              <a:t>‹#›</a:t>
            </a:fld>
            <a:endParaRPr lang="en-US">
              <a:solidFill>
                <a:srgbClr val="37424A"/>
              </a:solidFill>
            </a:endParaRPr>
          </a:p>
        </p:txBody>
      </p:sp>
      <p:sp>
        <p:nvSpPr>
          <p:cNvPr id="10" name="Content Placeholder 2"/>
          <p:cNvSpPr>
            <a:spLocks noGrp="1"/>
          </p:cNvSpPr>
          <p:nvPr>
            <p:ph idx="1"/>
          </p:nvPr>
        </p:nvSpPr>
        <p:spPr>
          <a:xfrm>
            <a:off x="4737547" y="1342426"/>
            <a:ext cx="3949735"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3"/>
          </p:nvPr>
        </p:nvSpPr>
        <p:spPr>
          <a:xfrm>
            <a:off x="464661" y="1342426"/>
            <a:ext cx="3949735"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342765778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rge text ful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rgbClr val="00877C"/>
                </a:solidFill>
              </a:defRPr>
            </a:lvl1pPr>
          </a:lstStyle>
          <a:p>
            <a:r>
              <a:rPr lang="en-US" dirty="0" smtClean="0"/>
              <a:t>&lt;Large text full callout&gt;</a:t>
            </a:r>
            <a:endParaRPr lang="en-US" dirty="0"/>
          </a:p>
        </p:txBody>
      </p:sp>
      <p:sp>
        <p:nvSpPr>
          <p:cNvPr id="3" name="Content Placeholder 2"/>
          <p:cNvSpPr>
            <a:spLocks noGrp="1"/>
          </p:cNvSpPr>
          <p:nvPr>
            <p:ph idx="1"/>
          </p:nvPr>
        </p:nvSpPr>
        <p:spPr>
          <a:xfrm>
            <a:off x="3320727" y="3182512"/>
            <a:ext cx="5083501" cy="1419212"/>
          </a:xfrm>
        </p:spPr>
        <p:txBody>
          <a:bodyPr/>
          <a:lstStyle>
            <a:lvl1pPr>
              <a:lnSpc>
                <a:spcPct val="94000"/>
              </a:lnSpc>
              <a:spcBef>
                <a:spcPts val="1000"/>
              </a:spcBef>
              <a:defRPr sz="2200"/>
            </a:lvl1pPr>
            <a:lvl2pPr marL="201613" indent="-165100">
              <a:lnSpc>
                <a:spcPct val="94000"/>
              </a:lnSpc>
              <a:defRPr sz="2200"/>
            </a:lvl2pPr>
            <a:lvl3pPr marL="436563" indent="-201613">
              <a:lnSpc>
                <a:spcPct val="94000"/>
              </a:lnSpc>
              <a:defRPr sz="2100"/>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p>
            <a:endParaRPr lang="en-US">
              <a:solidFill>
                <a:srgbClr val="37424A"/>
              </a:solidFill>
            </a:endParaRPr>
          </a:p>
        </p:txBody>
      </p:sp>
      <p:sp>
        <p:nvSpPr>
          <p:cNvPr id="6" name="Slide Number Placeholder 5"/>
          <p:cNvSpPr>
            <a:spLocks noGrp="1"/>
          </p:cNvSpPr>
          <p:nvPr>
            <p:ph type="sldNum" sz="quarter" idx="12"/>
          </p:nvPr>
        </p:nvSpPr>
        <p:spPr/>
        <p:txBody>
          <a:bodyPr/>
          <a:lstStyle/>
          <a:p>
            <a:fld id="{74D97F68-CC38-3C48-B083-3B4A1457065E}" type="slidenum">
              <a:rPr lang="en-US" smtClean="0">
                <a:solidFill>
                  <a:srgbClr val="37424A"/>
                </a:solidFill>
              </a:rPr>
              <a:pPr/>
              <a:t>‹#›</a:t>
            </a:fld>
            <a:endParaRPr lang="en-US">
              <a:solidFill>
                <a:srgbClr val="37424A"/>
              </a:solidFill>
            </a:endParaRPr>
          </a:p>
        </p:txBody>
      </p:sp>
      <p:sp>
        <p:nvSpPr>
          <p:cNvPr id="9" name="Content Placeholder 2"/>
          <p:cNvSpPr>
            <a:spLocks noGrp="1"/>
          </p:cNvSpPr>
          <p:nvPr>
            <p:ph idx="13" hasCustomPrompt="1"/>
          </p:nvPr>
        </p:nvSpPr>
        <p:spPr>
          <a:xfrm>
            <a:off x="462481" y="1324988"/>
            <a:ext cx="7941744" cy="1706763"/>
          </a:xfrm>
        </p:spPr>
        <p:txBody>
          <a:bodyPr anchor="b" anchorCtr="0"/>
          <a:lstStyle>
            <a:lvl1pPr>
              <a:lnSpc>
                <a:spcPct val="78000"/>
              </a:lnSpc>
              <a:spcBef>
                <a:spcPts val="2000"/>
              </a:spcBef>
              <a:defRPr sz="5200" cap="all" spc="130">
                <a:solidFill>
                  <a:srgbClr val="00877C"/>
                </a:solidFill>
              </a:defRPr>
            </a:lvl1pPr>
          </a:lstStyle>
          <a:p>
            <a:pPr lvl="0"/>
            <a:r>
              <a:rPr lang="en-US" dirty="0" smtClean="0"/>
              <a:t>Click to edit text</a:t>
            </a:r>
          </a:p>
        </p:txBody>
      </p:sp>
      <p:pic>
        <p:nvPicPr>
          <p:cNvPr id="8" name="Picture 7"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8579839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a:defRPr/>
            </a:pPr>
            <a:fld id="{EDB1CEB0-146D-41E0-B6B4-7C5A5D6A1FA2}" type="slidenum">
              <a:rPr lang="en-US" smtClean="0">
                <a:solidFill>
                  <a:srgbClr val="FFFFFF"/>
                </a:solidFill>
                <a:ea typeface="ＭＳ Ｐゴシック" pitchFamily="34" charset="-128"/>
              </a:rPr>
              <a:pPr>
                <a:defRPr/>
              </a:pPr>
              <a:t>‹#›</a:t>
            </a:fld>
            <a:endParaRPr lang="en-US" dirty="0">
              <a:solidFill>
                <a:srgbClr val="FFFFFF"/>
              </a:solidFill>
              <a:ea typeface="ＭＳ Ｐゴシック" pitchFamily="34" charset="-128"/>
            </a:endParaRPr>
          </a:p>
        </p:txBody>
      </p:sp>
      <p:sp>
        <p:nvSpPr>
          <p:cNvPr id="4" name="Rectangle 2"/>
          <p:cNvSpPr>
            <a:spLocks noGrp="1" noChangeArrowheads="1"/>
          </p:cNvSpPr>
          <p:nvPr>
            <p:ph type="ctrTitle"/>
          </p:nvPr>
        </p:nvSpPr>
        <p:spPr>
          <a:xfrm>
            <a:off x="460404" y="1959722"/>
            <a:ext cx="8131175" cy="467820"/>
          </a:xfrm>
        </p:spPr>
        <p:txBody>
          <a:bodyPr wrap="square" tIns="0" rIns="0" bIns="0" anchor="b" anchorCtr="0">
            <a:spAutoFit/>
          </a:bodyPr>
          <a:lstStyle>
            <a:lvl1pPr>
              <a:defRPr sz="3200">
                <a:solidFill>
                  <a:schemeClr val="bg1"/>
                </a:solidFill>
                <a:latin typeface="+mj-lt"/>
              </a:defRPr>
            </a:lvl1pPr>
          </a:lstStyle>
          <a:p>
            <a:pPr lvl="0"/>
            <a:r>
              <a:rPr lang="en-US" altLang="en-US" noProof="0" dirty="0" smtClean="0"/>
              <a:t>Click to edit Master title style</a:t>
            </a:r>
          </a:p>
        </p:txBody>
      </p:sp>
      <p:sp>
        <p:nvSpPr>
          <p:cNvPr id="5" name="Rectangle 3"/>
          <p:cNvSpPr>
            <a:spLocks noGrp="1" noChangeArrowheads="1"/>
          </p:cNvSpPr>
          <p:nvPr>
            <p:ph type="subTitle" idx="1"/>
          </p:nvPr>
        </p:nvSpPr>
        <p:spPr>
          <a:xfrm>
            <a:off x="460376" y="2625761"/>
            <a:ext cx="8131176" cy="350848"/>
          </a:xfrm>
        </p:spPr>
        <p:txBody>
          <a:bodyPr wrap="square" tIns="0" rIns="0">
            <a:spAutoFit/>
          </a:bodyPr>
          <a:lstStyle>
            <a:lvl1pPr marL="0" indent="0">
              <a:buFontTx/>
              <a:buNone/>
              <a:defRPr sz="1800">
                <a:solidFill>
                  <a:schemeClr val="bg1"/>
                </a:solidFill>
                <a:latin typeface="+mj-lt"/>
              </a:defRPr>
            </a:lvl1pPr>
          </a:lstStyle>
          <a:p>
            <a:pPr lvl="0"/>
            <a:r>
              <a:rPr lang="en-US" altLang="en-US" noProof="0" smtClean="0"/>
              <a:t>Click to edit Master subtitle style</a:t>
            </a:r>
            <a:endParaRPr lang="en-US" altLang="en-US" noProof="0" dirty="0" smtClean="0"/>
          </a:p>
        </p:txBody>
      </p:sp>
      <p:sp>
        <p:nvSpPr>
          <p:cNvPr id="7" name="TextBox 6"/>
          <p:cNvSpPr txBox="1"/>
          <p:nvPr userDrawn="1"/>
        </p:nvSpPr>
        <p:spPr>
          <a:xfrm>
            <a:off x="467571" y="4859096"/>
            <a:ext cx="7680299" cy="230798"/>
          </a:xfrm>
          <a:prstGeom prst="rect">
            <a:avLst/>
          </a:prstGeom>
          <a:noFill/>
        </p:spPr>
        <p:txBody>
          <a:bodyPr wrap="square" lIns="91406" tIns="45703" rIns="91406" bIns="45703" rtlCol="0">
            <a:spAutoFit/>
          </a:bodyPr>
          <a:lstStyle/>
          <a:p>
            <a:r>
              <a:rPr lang="en-GB" sz="900" dirty="0">
                <a:solidFill>
                  <a:srgbClr val="FFFFFF"/>
                </a:solidFill>
                <a:cs typeface="Arial" charset="0"/>
              </a:rPr>
              <a:t>Copyright © 2016 Merck Sharp &amp; Dohme Corp.</a:t>
            </a:r>
          </a:p>
        </p:txBody>
      </p:sp>
    </p:spTree>
    <p:extLst>
      <p:ext uri="{BB962C8B-B14F-4D97-AF65-F5344CB8AC3E}">
        <p14:creationId xmlns:p14="http://schemas.microsoft.com/office/powerpoint/2010/main" val="132242064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stacked text 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07116"/>
          </a:xfrm>
        </p:spPr>
        <p:txBody>
          <a:bodyPr/>
          <a:lstStyle>
            <a:lvl1pPr>
              <a:defRPr baseline="0">
                <a:solidFill>
                  <a:srgbClr val="00877C"/>
                </a:solidFill>
              </a:defRPr>
            </a:lvl1pPr>
          </a:lstStyle>
          <a:p>
            <a:r>
              <a:rPr lang="en-US" dirty="0" smtClean="0"/>
              <a:t>&lt;2 stacked content / table option&gt;</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sp>
        <p:nvSpPr>
          <p:cNvPr id="8" name="Content Placeholder 2"/>
          <p:cNvSpPr>
            <a:spLocks noGrp="1"/>
          </p:cNvSpPr>
          <p:nvPr>
            <p:ph idx="14"/>
          </p:nvPr>
        </p:nvSpPr>
        <p:spPr>
          <a:xfrm>
            <a:off x="464660" y="3606407"/>
            <a:ext cx="8223729" cy="979615"/>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
          </p:nvPr>
        </p:nvSpPr>
        <p:spPr>
          <a:xfrm>
            <a:off x="464659" y="1346221"/>
            <a:ext cx="8222616" cy="214628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294731382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0/70 2-column /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07116"/>
          </a:xfrm>
        </p:spPr>
        <p:txBody>
          <a:bodyPr/>
          <a:lstStyle>
            <a:lvl1pPr>
              <a:defRPr>
                <a:solidFill>
                  <a:srgbClr val="00877C"/>
                </a:solidFill>
              </a:defRPr>
            </a:lvl1pPr>
          </a:lstStyle>
          <a:p>
            <a:r>
              <a:rPr lang="en-US" dirty="0" smtClean="0"/>
              <a:t>&lt;30/70 2-column / plotted chart option&gt;</a:t>
            </a:r>
            <a:endParaRPr lang="en-US" dirty="0"/>
          </a:p>
        </p:txBody>
      </p:sp>
      <p:sp>
        <p:nvSpPr>
          <p:cNvPr id="5" name="Footer Placeholder 4"/>
          <p:cNvSpPr>
            <a:spLocks noGrp="1"/>
          </p:cNvSpPr>
          <p:nvPr>
            <p:ph type="ftr" sz="quarter" idx="11"/>
          </p:nvPr>
        </p:nvSpPr>
        <p:spPr/>
        <p:txBody>
          <a:bodyPr/>
          <a:lstStyle/>
          <a:p>
            <a:endParaRPr lang="en-US">
              <a:solidFill>
                <a:srgbClr val="37424A"/>
              </a:solidFill>
            </a:endParaRPr>
          </a:p>
        </p:txBody>
      </p:sp>
      <p:sp>
        <p:nvSpPr>
          <p:cNvPr id="6" name="Slide Number Placeholder 5"/>
          <p:cNvSpPr>
            <a:spLocks noGrp="1"/>
          </p:cNvSpPr>
          <p:nvPr>
            <p:ph type="sldNum" sz="quarter" idx="12"/>
          </p:nvPr>
        </p:nvSpPr>
        <p:spPr/>
        <p:txBody>
          <a:bodyPr/>
          <a:lstStyle/>
          <a:p>
            <a:fld id="{74D97F68-CC38-3C48-B083-3B4A1457065E}" type="slidenum">
              <a:rPr lang="en-US" smtClean="0">
                <a:solidFill>
                  <a:srgbClr val="37424A"/>
                </a:solidFill>
              </a:rPr>
              <a:pPr/>
              <a:t>‹#›</a:t>
            </a:fld>
            <a:endParaRPr lang="en-US">
              <a:solidFill>
                <a:srgbClr val="37424A"/>
              </a:solidFill>
            </a:endParaRPr>
          </a:p>
        </p:txBody>
      </p:sp>
      <p:sp>
        <p:nvSpPr>
          <p:cNvPr id="10" name="Content Placeholder 2"/>
          <p:cNvSpPr>
            <a:spLocks noGrp="1"/>
          </p:cNvSpPr>
          <p:nvPr>
            <p:ph idx="13"/>
          </p:nvPr>
        </p:nvSpPr>
        <p:spPr>
          <a:xfrm>
            <a:off x="464660" y="1342426"/>
            <a:ext cx="2650016"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
          </p:nvPr>
        </p:nvSpPr>
        <p:spPr>
          <a:xfrm>
            <a:off x="3425826" y="1342426"/>
            <a:ext cx="5261450"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361741184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 Closing">
    <p:bg>
      <p:bgPr>
        <a:solidFill>
          <a:schemeClr val="accent1"/>
        </a:solidFill>
        <a:effectLst/>
      </p:bgPr>
    </p:bg>
    <p:spTree>
      <p:nvGrpSpPr>
        <p:cNvPr id="1" name=""/>
        <p:cNvGrpSpPr/>
        <p:nvPr/>
      </p:nvGrpSpPr>
      <p:grpSpPr>
        <a:xfrm>
          <a:off x="0" y="0"/>
          <a:ext cx="0" cy="0"/>
          <a:chOff x="0" y="0"/>
          <a:chExt cx="0" cy="0"/>
        </a:xfrm>
      </p:grpSpPr>
      <p:pic>
        <p:nvPicPr>
          <p:cNvPr id="6" name="Picture 5" descr="MSD_4x3_ThankYou.jp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462570" y="1359125"/>
            <a:ext cx="5784247" cy="1206501"/>
          </a:xfrm>
        </p:spPr>
        <p:txBody>
          <a:bodyPr>
            <a:normAutofit/>
          </a:bodyPr>
          <a:lstStyle>
            <a:lvl1pPr>
              <a:lnSpc>
                <a:spcPct val="78000"/>
              </a:lnSpc>
              <a:defRPr sz="5000" cap="all" spc="130" baseline="0">
                <a:solidFill>
                  <a:srgbClr val="FFFFFF"/>
                </a:solidFill>
              </a:defRPr>
            </a:lvl1pPr>
          </a:lstStyle>
          <a:p>
            <a:r>
              <a:rPr lang="en-US" dirty="0" smtClean="0"/>
              <a:t>&lt;Insert CLOSING&gt;</a:t>
            </a:r>
            <a:endParaRPr lang="en-US" dirty="0"/>
          </a:p>
        </p:txBody>
      </p:sp>
      <p:sp>
        <p:nvSpPr>
          <p:cNvPr id="3" name="Subtitle 2"/>
          <p:cNvSpPr>
            <a:spLocks noGrp="1"/>
          </p:cNvSpPr>
          <p:nvPr>
            <p:ph type="subTitle" idx="1" hasCustomPrompt="1"/>
          </p:nvPr>
        </p:nvSpPr>
        <p:spPr>
          <a:xfrm>
            <a:off x="462569" y="2978185"/>
            <a:ext cx="4107847" cy="464672"/>
          </a:xfrm>
        </p:spPr>
        <p:txBody>
          <a:bodyPr/>
          <a:lstStyle>
            <a:lvl1pPr marL="0" indent="0" algn="l">
              <a:lnSpc>
                <a:spcPct val="9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&lt;Optional Subtitle&gt;</a:t>
            </a:r>
            <a:endParaRPr lang="en-US" dirty="0"/>
          </a:p>
        </p:txBody>
      </p:sp>
      <p:sp>
        <p:nvSpPr>
          <p:cNvPr id="9" name="Text Placeholder 8"/>
          <p:cNvSpPr>
            <a:spLocks noGrp="1"/>
          </p:cNvSpPr>
          <p:nvPr>
            <p:ph type="body" sz="quarter" idx="13" hasCustomPrompt="1"/>
          </p:nvPr>
        </p:nvSpPr>
        <p:spPr>
          <a:xfrm>
            <a:off x="462566" y="4112660"/>
            <a:ext cx="4107846" cy="554592"/>
          </a:xfrm>
        </p:spPr>
        <p:txBody>
          <a:bodyPr/>
          <a:lstStyle>
            <a:lvl1pPr>
              <a:defRPr sz="600" kern="500" baseline="0">
                <a:solidFill>
                  <a:srgbClr val="FFFFFF"/>
                </a:solidFill>
              </a:defRPr>
            </a:lvl1pPr>
            <a:lvl2pPr>
              <a:defRPr sz="1400"/>
            </a:lvl2pPr>
            <a:lvl3pPr>
              <a:defRPr sz="1400"/>
            </a:lvl3pPr>
            <a:lvl4pPr>
              <a:defRPr sz="1400"/>
            </a:lvl4pPr>
            <a:lvl5pPr>
              <a:defRPr sz="1400"/>
            </a:lvl5pPr>
          </a:lstStyle>
          <a:p>
            <a:pPr lvl="0"/>
            <a:r>
              <a:rPr lang="en-US" dirty="0" smtClean="0"/>
              <a:t>Insert Proprietary / Legal Language Here</a:t>
            </a:r>
            <a:endParaRPr lang="en-US" dirty="0"/>
          </a:p>
        </p:txBody>
      </p:sp>
    </p:spTree>
    <p:extLst>
      <p:ext uri="{BB962C8B-B14F-4D97-AF65-F5344CB8AC3E}">
        <p14:creationId xmlns:p14="http://schemas.microsoft.com/office/powerpoint/2010/main" val="138244698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5772"/>
            <a:ext cx="8229600" cy="4810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75160"/>
            <a:ext cx="8229600" cy="1639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028954"/>
            <a:ext cx="8229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7010400" y="0"/>
            <a:ext cx="2133600" cy="357188"/>
          </a:xfrm>
        </p:spPr>
        <p:txBody>
          <a:bodyPr/>
          <a:lstStyle>
            <a:lvl1pPr>
              <a:defRPr/>
            </a:lvl1pPr>
          </a:lstStyle>
          <a:p>
            <a:fld id="{06EDAB4A-6257-4F50-9EEB-51EF8D0FAC9D}" type="slidenum">
              <a:rPr lang="en-US" altLang="en-US">
                <a:solidFill>
                  <a:srgbClr val="37424A"/>
                </a:solidFill>
              </a:rPr>
              <a:pPr/>
              <a:t>‹#›</a:t>
            </a:fld>
            <a:endParaRPr lang="en-US" altLang="en-US">
              <a:solidFill>
                <a:srgbClr val="37424A"/>
              </a:solidFill>
            </a:endParaRPr>
          </a:p>
        </p:txBody>
      </p:sp>
    </p:spTree>
    <p:extLst>
      <p:ext uri="{BB962C8B-B14F-4D97-AF65-F5344CB8AC3E}">
        <p14:creationId xmlns:p14="http://schemas.microsoft.com/office/powerpoint/2010/main" val="2225343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Text Placeholder 4"/>
          <p:cNvSpPr>
            <a:spLocks noGrp="1"/>
          </p:cNvSpPr>
          <p:nvPr>
            <p:ph type="body" sz="quarter" idx="11"/>
          </p:nvPr>
        </p:nvSpPr>
        <p:spPr>
          <a:xfrm>
            <a:off x="395288" y="1329928"/>
            <a:ext cx="7417072" cy="3132534"/>
          </a:xfrm>
        </p:spPr>
        <p:txBody>
          <a:bodyPr/>
          <a:lstStyle>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7948293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685800" y="1534897"/>
            <a:ext cx="7772400" cy="646331"/>
          </a:xfrm>
        </p:spPr>
        <p:txBody>
          <a:bodyPr/>
          <a:lstStyle>
            <a:lvl1pPr>
              <a:defRPr/>
            </a:lvl1pPr>
          </a:lstStyle>
          <a:p>
            <a:pPr lvl="0"/>
            <a:r>
              <a:rPr lang="en-US" altLang="en-US" noProof="0" smtClean="0"/>
              <a:t>Click to edit Master title style</a:t>
            </a:r>
          </a:p>
        </p:txBody>
      </p:sp>
      <p:sp>
        <p:nvSpPr>
          <p:cNvPr id="83971" name="Rectangle 3"/>
          <p:cNvSpPr>
            <a:spLocks noGrp="1" noChangeArrowheads="1"/>
          </p:cNvSpPr>
          <p:nvPr>
            <p:ph type="subTitle" idx="1"/>
          </p:nvPr>
        </p:nvSpPr>
        <p:spPr>
          <a:xfrm>
            <a:off x="685800" y="2724150"/>
            <a:ext cx="6400800" cy="1314450"/>
          </a:xfrm>
        </p:spPr>
        <p:txBody>
          <a:bodyPr/>
          <a:lstStyle>
            <a:lvl1pPr marL="0" indent="0">
              <a:buFont typeface="Wingdings" pitchFamily="2" charset="2"/>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320700336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64B8B44-6CC4-4969-BEB3-6C32B2A63DB2}"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284047299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323439"/>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32118BD-0DD7-49F7-AEBE-0981ED81C241}"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20623890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7516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7516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D930AA95-49A7-4702-9883-64CF45555B77}"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203594378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6900"/>
            <a:ext cx="8229600" cy="64633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58DDB153-F203-41DC-A589-7449F921BC2C}"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14673798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a:defRPr/>
            </a:pPr>
            <a:fld id="{EDB1CEB0-146D-41E0-B6B4-7C5A5D6A1FA2}" type="slidenum">
              <a:rPr lang="en-US" smtClean="0">
                <a:solidFill>
                  <a:srgbClr val="FFFFFF"/>
                </a:solidFill>
                <a:ea typeface="ＭＳ Ｐゴシック" pitchFamily="34" charset="-128"/>
              </a:rPr>
              <a:pPr>
                <a:defRPr/>
              </a:pPr>
              <a:t>‹#›</a:t>
            </a:fld>
            <a:endParaRPr lang="en-US" dirty="0">
              <a:solidFill>
                <a:srgbClr val="FFFFFF"/>
              </a:solidFill>
              <a:ea typeface="ＭＳ Ｐゴシック" pitchFamily="34" charset="-128"/>
            </a:endParaRPr>
          </a:p>
        </p:txBody>
      </p:sp>
      <p:sp>
        <p:nvSpPr>
          <p:cNvPr id="4" name="TextBox 3"/>
          <p:cNvSpPr txBox="1"/>
          <p:nvPr userDrawn="1"/>
        </p:nvSpPr>
        <p:spPr>
          <a:xfrm>
            <a:off x="467571" y="4859096"/>
            <a:ext cx="7680299" cy="230798"/>
          </a:xfrm>
          <a:prstGeom prst="rect">
            <a:avLst/>
          </a:prstGeom>
          <a:noFill/>
        </p:spPr>
        <p:txBody>
          <a:bodyPr wrap="square" lIns="91406" tIns="45703" rIns="91406" bIns="45703" rtlCol="0">
            <a:spAutoFit/>
          </a:bodyPr>
          <a:lstStyle/>
          <a:p>
            <a:r>
              <a:rPr lang="en-GB" sz="900" dirty="0">
                <a:solidFill>
                  <a:srgbClr val="FFFFFF"/>
                </a:solidFill>
                <a:cs typeface="Arial" charset="0"/>
              </a:rPr>
              <a:t>Copyright © 2016 Merck Sharp &amp; Dohme Corp.</a:t>
            </a:r>
          </a:p>
        </p:txBody>
      </p:sp>
      <p:sp>
        <p:nvSpPr>
          <p:cNvPr id="5" name="Title 1"/>
          <p:cNvSpPr>
            <a:spLocks noGrp="1"/>
          </p:cNvSpPr>
          <p:nvPr>
            <p:ph type="title"/>
          </p:nvPr>
        </p:nvSpPr>
        <p:spPr>
          <a:xfrm>
            <a:off x="395538" y="171451"/>
            <a:ext cx="8352928" cy="673200"/>
          </a:xfrm>
        </p:spPr>
        <p:txBody>
          <a:bodyPr/>
          <a:lstStyle/>
          <a:p>
            <a:r>
              <a:rPr lang="en-GB"/>
              <a:t>Click to edit Master title style</a:t>
            </a:r>
            <a:endParaRPr lang="en-US"/>
          </a:p>
        </p:txBody>
      </p:sp>
      <p:sp>
        <p:nvSpPr>
          <p:cNvPr id="6" name="Text Placeholder 4"/>
          <p:cNvSpPr>
            <a:spLocks noGrp="1"/>
          </p:cNvSpPr>
          <p:nvPr>
            <p:ph type="body" sz="quarter" idx="11"/>
          </p:nvPr>
        </p:nvSpPr>
        <p:spPr>
          <a:xfrm>
            <a:off x="395288" y="1130400"/>
            <a:ext cx="8353176" cy="3132534"/>
          </a:xfrm>
        </p:spPr>
        <p:txBody>
          <a:bodyPr/>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781016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13F2E163-D023-42C7-958A-4FAA9AE9CEF7}"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369745258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6B0812D-6D76-4922-871E-98C05E209DF9}"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243117245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368439"/>
            <a:ext cx="3008313" cy="707886"/>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A16A24-D005-4D50-BE52-1683F1BFAB7A}"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12961447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25395"/>
            <a:ext cx="5486400" cy="40011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0E69C77-8F33-495B-8582-B6810A999FBD}"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35324115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F832418A-635B-490C-B4B4-CF64EC8928D5}"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2808793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5772"/>
            <a:ext cx="1292662" cy="42338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35772"/>
            <a:ext cx="6019800" cy="4233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9183564-F996-4A94-9DB0-2D390CA08113}"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24994011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0454"/>
            <a:ext cx="8229600" cy="646331"/>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75160"/>
            <a:ext cx="8229600" cy="1639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028954"/>
            <a:ext cx="8229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7010400" y="0"/>
            <a:ext cx="2133600" cy="357188"/>
          </a:xfrm>
        </p:spPr>
        <p:txBody>
          <a:bodyPr/>
          <a:lstStyle>
            <a:lvl1pPr>
              <a:defRPr/>
            </a:lvl1pPr>
          </a:lstStyle>
          <a:p>
            <a:fld id="{06EDAB4A-6257-4F50-9EEB-51EF8D0FAC9D}"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13993639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Cover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hasCustomPrompt="1"/>
          </p:nvPr>
        </p:nvSpPr>
        <p:spPr>
          <a:xfrm>
            <a:off x="462566" y="916645"/>
            <a:ext cx="6974116" cy="1679940"/>
          </a:xfrm>
        </p:spPr>
        <p:txBody>
          <a:bodyPr>
            <a:normAutofit/>
          </a:bodyPr>
          <a:lstStyle>
            <a:lvl1pPr>
              <a:lnSpc>
                <a:spcPct val="80000"/>
              </a:lnSpc>
              <a:defRPr sz="4000" cap="all" spc="130">
                <a:solidFill>
                  <a:srgbClr val="FFFFFF"/>
                </a:solidFill>
              </a:defRPr>
            </a:lvl1pPr>
          </a:lstStyle>
          <a:p>
            <a:r>
              <a:rPr lang="en-US" dirty="0" smtClean="0"/>
              <a:t>&lt;Insert title&gt;</a:t>
            </a:r>
            <a:endParaRPr lang="en-US" dirty="0"/>
          </a:p>
        </p:txBody>
      </p:sp>
      <p:sp>
        <p:nvSpPr>
          <p:cNvPr id="3" name="Subtitle 2"/>
          <p:cNvSpPr>
            <a:spLocks noGrp="1"/>
          </p:cNvSpPr>
          <p:nvPr>
            <p:ph type="subTitle" idx="1" hasCustomPrompt="1"/>
          </p:nvPr>
        </p:nvSpPr>
        <p:spPr>
          <a:xfrm>
            <a:off x="462567" y="4221628"/>
            <a:ext cx="4107847" cy="693272"/>
          </a:xfrm>
        </p:spPr>
        <p:txBody>
          <a:bodyPr/>
          <a:lstStyle>
            <a:lvl1pPr marL="0" indent="0" algn="l">
              <a:lnSpc>
                <a:spcPct val="90000"/>
              </a:lnSpc>
              <a:buNone/>
              <a:defRPr sz="1800" spc="3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&lt;Insert subtitle – optional&gt;</a:t>
            </a:r>
            <a:endParaRPr lang="en-US" dirty="0"/>
          </a:p>
        </p:txBody>
      </p:sp>
      <p:sp>
        <p:nvSpPr>
          <p:cNvPr id="9" name="Text Placeholder 8"/>
          <p:cNvSpPr>
            <a:spLocks noGrp="1"/>
          </p:cNvSpPr>
          <p:nvPr>
            <p:ph type="body" sz="quarter" idx="13" hasCustomPrompt="1"/>
          </p:nvPr>
        </p:nvSpPr>
        <p:spPr>
          <a:xfrm>
            <a:off x="462566" y="3994040"/>
            <a:ext cx="1936461" cy="142013"/>
          </a:xfrm>
        </p:spPr>
        <p:txBody>
          <a:bodyPr/>
          <a:lstStyle>
            <a:lvl1pPr>
              <a:defRPr sz="1400" spc="30">
                <a:solidFill>
                  <a:schemeClr val="accent2"/>
                </a:solidFill>
              </a:defRPr>
            </a:lvl1pPr>
            <a:lvl2pPr>
              <a:defRPr sz="1400"/>
            </a:lvl2pPr>
            <a:lvl3pPr>
              <a:defRPr sz="1400"/>
            </a:lvl3pPr>
            <a:lvl4pPr>
              <a:defRPr sz="1400"/>
            </a:lvl4pPr>
            <a:lvl5pPr>
              <a:defRPr sz="1400"/>
            </a:lvl5pPr>
          </a:lstStyle>
          <a:p>
            <a:pPr lvl="0"/>
            <a:r>
              <a:rPr lang="en-US" dirty="0" smtClean="0"/>
              <a:t>Insert Date Here</a:t>
            </a:r>
            <a:endParaRPr lang="en-US" dirty="0"/>
          </a:p>
        </p:txBody>
      </p:sp>
    </p:spTree>
    <p:extLst>
      <p:ext uri="{BB962C8B-B14F-4D97-AF65-F5344CB8AC3E}">
        <p14:creationId xmlns:p14="http://schemas.microsoft.com/office/powerpoint/2010/main" val="108613320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 TOC – Green background">
    <p:bg>
      <p:bgPr>
        <a:solidFill>
          <a:schemeClr val="accent2"/>
        </a:solidFill>
        <a:effectLst/>
      </p:bgPr>
    </p:bg>
    <p:spTree>
      <p:nvGrpSpPr>
        <p:cNvPr id="1" name=""/>
        <p:cNvGrpSpPr/>
        <p:nvPr/>
      </p:nvGrpSpPr>
      <p:grpSpPr>
        <a:xfrm>
          <a:off x="0" y="0"/>
          <a:ext cx="0" cy="0"/>
          <a:chOff x="0" y="0"/>
          <a:chExt cx="0" cy="0"/>
        </a:xfrm>
      </p:grpSpPr>
      <p:pic>
        <p:nvPicPr>
          <p:cNvPr id="9" name="Picture 8" descr="msd_white_No Tag.png"/>
          <p:cNvPicPr>
            <a:picLocks noChangeAspect="1"/>
          </p:cNvPicPr>
          <p:nvPr userDrawn="1"/>
        </p:nvPicPr>
        <p:blipFill>
          <a:blip r:embed="rId2"/>
          <a:stretch>
            <a:fillRect/>
          </a:stretch>
        </p:blipFill>
        <p:spPr>
          <a:xfrm>
            <a:off x="6392329" y="4705349"/>
            <a:ext cx="987053" cy="288050"/>
          </a:xfrm>
          <a:prstGeom prst="rect">
            <a:avLst/>
          </a:prstGeom>
        </p:spPr>
      </p:pic>
      <p:sp>
        <p:nvSpPr>
          <p:cNvPr id="2" name="Title 1"/>
          <p:cNvSpPr>
            <a:spLocks noGrp="1"/>
          </p:cNvSpPr>
          <p:nvPr>
            <p:ph type="title" hasCustomPrompt="1"/>
          </p:nvPr>
        </p:nvSpPr>
        <p:spPr>
          <a:xfrm>
            <a:off x="464659" y="301381"/>
            <a:ext cx="8222022" cy="864266"/>
          </a:xfrm>
        </p:spPr>
        <p:txBody>
          <a:bodyPr/>
          <a:lstStyle>
            <a:lvl1pPr>
              <a:defRPr>
                <a:solidFill>
                  <a:schemeClr val="tx1"/>
                </a:solidFill>
              </a:defRPr>
            </a:lvl1pPr>
          </a:lstStyle>
          <a:p>
            <a:r>
              <a:rPr lang="en-US" dirty="0" smtClean="0"/>
              <a:t>&lt;Agenda / TOC&gt;</a:t>
            </a:r>
            <a:endParaRPr lang="en-US" dirty="0"/>
          </a:p>
        </p:txBody>
      </p:sp>
      <p:sp>
        <p:nvSpPr>
          <p:cNvPr id="3" name="Content Placeholder 2"/>
          <p:cNvSpPr>
            <a:spLocks noGrp="1"/>
          </p:cNvSpPr>
          <p:nvPr>
            <p:ph idx="1"/>
          </p:nvPr>
        </p:nvSpPr>
        <p:spPr>
          <a:xfrm>
            <a:off x="464659" y="1342758"/>
            <a:ext cx="8222023" cy="3217670"/>
          </a:xfrm>
        </p:spPr>
        <p:txBody>
          <a:bodyPr numCol="2" spcCol="731520"/>
          <a:lstStyle>
            <a:lvl1pPr marL="342900" indent="-342900">
              <a:spcBef>
                <a:spcPts val="1000"/>
              </a:spcBef>
              <a:buFont typeface="+mj-lt"/>
              <a:buAutoNum type="arabicPeriod"/>
              <a:defRPr>
                <a:solidFill>
                  <a:schemeClr val="tx1"/>
                </a:solidFill>
              </a:defRPr>
            </a:lvl1pPr>
            <a:lvl2pPr marL="627063" indent="-258763">
              <a:buFont typeface="+mj-lt"/>
              <a:buAutoNum type="alphaLcPeriod"/>
              <a:defRPr>
                <a:solidFill>
                  <a:schemeClr val="tx1"/>
                </a:solidFill>
              </a:defRPr>
            </a:lvl2pPr>
            <a:lvl3pPr marL="814388" indent="-146050">
              <a:buFont typeface="Arial"/>
              <a:buChar char="•"/>
              <a:defRPr>
                <a:solidFill>
                  <a:schemeClr val="tx1"/>
                </a:solidFill>
              </a:defRPr>
            </a:lvl3pPr>
            <a:lvl4pPr marL="1042988" indent="-192088">
              <a:buFont typeface="Lucida Grande"/>
              <a:buChar char="–"/>
              <a:defRPr>
                <a:solidFill>
                  <a:schemeClr val="tx1"/>
                </a:solidFill>
              </a:defRPr>
            </a:lvl4pPr>
            <a:lvl5pPr marL="1219200" indent="-147638">
              <a:buFont typeface="Arial"/>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D97F68-CC38-3C48-B083-3B4A1457065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444457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Objectives #1 – Green backgrou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chemeClr val="tx1"/>
                </a:solidFill>
              </a:defRPr>
            </a:lvl1pPr>
          </a:lstStyle>
          <a:p>
            <a:r>
              <a:rPr lang="en-US" dirty="0" smtClean="0"/>
              <a:t>&lt;Objectives&gt;</a:t>
            </a:r>
            <a:endParaRPr lang="en-US" dirty="0"/>
          </a:p>
        </p:txBody>
      </p:sp>
      <p:sp>
        <p:nvSpPr>
          <p:cNvPr id="3" name="Content Placeholder 2"/>
          <p:cNvSpPr>
            <a:spLocks noGrp="1"/>
          </p:cNvSpPr>
          <p:nvPr>
            <p:ph idx="1"/>
          </p:nvPr>
        </p:nvSpPr>
        <p:spPr>
          <a:xfrm>
            <a:off x="464659" y="1332903"/>
            <a:ext cx="7536045" cy="3227195"/>
          </a:xfrm>
        </p:spPr>
        <p:txBody>
          <a:bodyPr/>
          <a:lstStyle>
            <a:lvl1pPr marL="190500" indent="-190500">
              <a:spcBef>
                <a:spcPts val="1400"/>
              </a:spcBef>
              <a:buSzPct val="95000"/>
              <a:buFont typeface="Arial"/>
              <a:buChar char="•"/>
              <a:defRPr sz="2400">
                <a:solidFill>
                  <a:schemeClr val="tx1"/>
                </a:solidFill>
              </a:defRPr>
            </a:lvl1pPr>
            <a:lvl2pPr marL="433388" indent="-211138">
              <a:spcBef>
                <a:spcPts val="300"/>
              </a:spcBef>
              <a:buFont typeface="Lucida Grande"/>
              <a:buChar char="–"/>
              <a:defRPr sz="2300">
                <a:solidFill>
                  <a:schemeClr val="tx1"/>
                </a:solidFill>
              </a:defRPr>
            </a:lvl2pPr>
            <a:lvl3pPr marL="666750" indent="-171450">
              <a:spcBef>
                <a:spcPts val="0"/>
              </a:spcBef>
              <a:buSzPct val="95000"/>
              <a:buFont typeface="Arial"/>
              <a:buChar char="•"/>
              <a:defRPr sz="2200">
                <a:solidFill>
                  <a:schemeClr val="tx1"/>
                </a:solidFill>
              </a:defRPr>
            </a:lvl3pPr>
            <a:lvl4pPr marL="882650" indent="-215900">
              <a:spcBef>
                <a:spcPts val="0"/>
              </a:spcBef>
              <a:buFont typeface="Lucida Grande"/>
              <a:buChar char="–"/>
              <a:defRPr sz="2100">
                <a:solidFill>
                  <a:schemeClr val="tx1"/>
                </a:solidFill>
              </a:defRPr>
            </a:lvl4pPr>
            <a:lvl5pPr marL="1098550" indent="-177800">
              <a:spcBef>
                <a:spcPts val="0"/>
              </a:spcBef>
              <a:buSzPct val="95000"/>
              <a:buFont typeface="Arial"/>
              <a:buChar char="•"/>
              <a:defRPr sz="20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D97F68-CC38-3C48-B083-3B4A1457065E}" type="slidenum">
              <a:rPr lang="en-US" smtClean="0">
                <a:solidFill>
                  <a:prstClr val="white"/>
                </a:solidFill>
              </a:rPr>
              <a:pPr/>
              <a:t>‹#›</a:t>
            </a:fld>
            <a:endParaRPr lang="en-US">
              <a:solidFill>
                <a:prstClr val="white"/>
              </a:solidFill>
            </a:endParaRPr>
          </a:p>
        </p:txBody>
      </p:sp>
      <p:pic>
        <p:nvPicPr>
          <p:cNvPr id="7" name="Picture 6" descr="msd_white_No Tag.png"/>
          <p:cNvPicPr>
            <a:picLocks noChangeAspect="1"/>
          </p:cNvPicPr>
          <p:nvPr userDrawn="1"/>
        </p:nvPicPr>
        <p:blipFill>
          <a:blip r:embed="rId2"/>
          <a:stretch>
            <a:fillRect/>
          </a:stretch>
        </p:blipFill>
        <p:spPr>
          <a:xfrm>
            <a:off x="6392329" y="4705349"/>
            <a:ext cx="987053" cy="288050"/>
          </a:xfrm>
          <a:prstGeom prst="rect">
            <a:avLst/>
          </a:prstGeom>
        </p:spPr>
      </p:pic>
    </p:spTree>
    <p:extLst>
      <p:ext uri="{BB962C8B-B14F-4D97-AF65-F5344CB8AC3E}">
        <p14:creationId xmlns:p14="http://schemas.microsoft.com/office/powerpoint/2010/main" val="25919183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1" y="4855394"/>
            <a:ext cx="406400" cy="173831"/>
          </a:xfrm>
        </p:spPr>
        <p:txBody>
          <a:bodyPr/>
          <a:lstStyle>
            <a:lvl1pPr>
              <a:defRPr>
                <a:solidFill>
                  <a:schemeClr val="bg1"/>
                </a:solidFill>
              </a:defRPr>
            </a:lvl1pPr>
          </a:lstStyle>
          <a:p>
            <a:pPr>
              <a:defRPr/>
            </a:pPr>
            <a:fld id="{EDB1CEB0-146D-41E0-B6B4-7C5A5D6A1FA2}" type="slidenum">
              <a:rPr lang="en-US" smtClean="0">
                <a:solidFill>
                  <a:srgbClr val="FFFFFF"/>
                </a:solidFill>
                <a:ea typeface="ＭＳ Ｐゴシック" pitchFamily="34" charset="-128"/>
              </a:rPr>
              <a:pPr>
                <a:defRPr/>
              </a:pPr>
              <a:t>‹#›</a:t>
            </a:fld>
            <a:endParaRPr lang="en-US" dirty="0">
              <a:solidFill>
                <a:srgbClr val="FFFFFF"/>
              </a:solidFill>
              <a:ea typeface="ＭＳ Ｐゴシック" pitchFamily="34" charset="-128"/>
            </a:endParaRPr>
          </a:p>
        </p:txBody>
      </p:sp>
      <p:sp>
        <p:nvSpPr>
          <p:cNvPr id="5" name="TextBox 4"/>
          <p:cNvSpPr txBox="1"/>
          <p:nvPr userDrawn="1"/>
        </p:nvSpPr>
        <p:spPr>
          <a:xfrm>
            <a:off x="467571" y="4859096"/>
            <a:ext cx="7680299" cy="230798"/>
          </a:xfrm>
          <a:prstGeom prst="rect">
            <a:avLst/>
          </a:prstGeom>
          <a:noFill/>
        </p:spPr>
        <p:txBody>
          <a:bodyPr wrap="square" lIns="91406" tIns="45703" rIns="91406" bIns="45703" rtlCol="0">
            <a:spAutoFit/>
          </a:bodyPr>
          <a:lstStyle/>
          <a:p>
            <a:r>
              <a:rPr lang="en-GB" sz="900" dirty="0">
                <a:solidFill>
                  <a:srgbClr val="FFFFFF"/>
                </a:solidFill>
                <a:cs typeface="Arial" charset="0"/>
              </a:rPr>
              <a:t>Copyright © 2016 Merck Sharp &amp; Dohme Corp.</a:t>
            </a:r>
          </a:p>
        </p:txBody>
      </p:sp>
      <p:sp>
        <p:nvSpPr>
          <p:cNvPr id="6" name="Rectangle 2"/>
          <p:cNvSpPr>
            <a:spLocks noGrp="1" noChangeArrowheads="1"/>
          </p:cNvSpPr>
          <p:nvPr>
            <p:ph type="title"/>
          </p:nvPr>
        </p:nvSpPr>
        <p:spPr bwMode="auto">
          <a:xfrm>
            <a:off x="395536" y="171451"/>
            <a:ext cx="8280920" cy="6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a:solidFill>
                  <a:schemeClr val="bg1"/>
                </a:solidFill>
              </a:defRPr>
            </a:lvl1pPr>
          </a:lstStyle>
          <a:p>
            <a:pPr lvl="0"/>
            <a:r>
              <a:rPr lang="en-US" altLang="en-US" smtClean="0"/>
              <a:t>Click to edit Master title style</a:t>
            </a:r>
            <a:endParaRPr lang="en-US" altLang="en-US" dirty="0" smtClean="0"/>
          </a:p>
        </p:txBody>
      </p:sp>
      <p:sp>
        <p:nvSpPr>
          <p:cNvPr id="11" name="Text Placeholder 10"/>
          <p:cNvSpPr>
            <a:spLocks noGrp="1"/>
          </p:cNvSpPr>
          <p:nvPr>
            <p:ph type="body" sz="quarter" idx="11"/>
          </p:nvPr>
        </p:nvSpPr>
        <p:spPr>
          <a:xfrm>
            <a:off x="395289" y="1130422"/>
            <a:ext cx="8281168" cy="3186113"/>
          </a:xfrm>
        </p:spPr>
        <p:txBody>
          <a:bodyPr/>
          <a:lstStyle>
            <a:lvl1pPr>
              <a:buClr>
                <a:schemeClr val="bg1"/>
              </a:buClr>
              <a:defRPr sz="1400">
                <a:solidFill>
                  <a:srgbClr val="FFFFFF"/>
                </a:solidFill>
              </a:defRPr>
            </a:lvl1pPr>
            <a:lvl2pPr>
              <a:defRPr sz="1400">
                <a:solidFill>
                  <a:srgbClr val="FFFFFF"/>
                </a:solidFill>
              </a:defRPr>
            </a:lvl2pPr>
            <a:lvl3pPr>
              <a:defRPr sz="1400">
                <a:solidFill>
                  <a:srgbClr val="FFFFFF"/>
                </a:solidFill>
              </a:defRPr>
            </a:lvl3pPr>
            <a:lvl4pPr>
              <a:defRPr sz="1400">
                <a:solidFill>
                  <a:srgbClr val="FFFFFF"/>
                </a:solidFill>
              </a:defRPr>
            </a:lvl4pPr>
            <a:lvl5pPr>
              <a:defRPr sz="1400">
                <a:solidFill>
                  <a:srgbClr val="FFFFF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55913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ext &amp; Content – White">
    <p:spTree>
      <p:nvGrpSpPr>
        <p:cNvPr id="1" name=""/>
        <p:cNvGrpSpPr/>
        <p:nvPr/>
      </p:nvGrpSpPr>
      <p:grpSpPr>
        <a:xfrm>
          <a:off x="0" y="0"/>
          <a:ext cx="0" cy="0"/>
          <a:chOff x="0" y="0"/>
          <a:chExt cx="0" cy="0"/>
        </a:xfrm>
      </p:grpSpPr>
      <p:pic>
        <p:nvPicPr>
          <p:cNvPr id="8" name="Picture 7" descr="msd_dark_No Tag.png"/>
          <p:cNvPicPr>
            <a:picLocks noChangeAspect="1"/>
          </p:cNvPicPr>
          <p:nvPr userDrawn="1"/>
        </p:nvPicPr>
        <p:blipFill>
          <a:blip r:embed="rId2"/>
          <a:stretch>
            <a:fillRect/>
          </a:stretch>
        </p:blipFill>
        <p:spPr>
          <a:xfrm>
            <a:off x="6400800" y="4708528"/>
            <a:ext cx="969770" cy="282290"/>
          </a:xfrm>
          <a:prstGeom prst="rect">
            <a:avLst/>
          </a:prstGeom>
        </p:spPr>
      </p:pic>
      <p:sp>
        <p:nvSpPr>
          <p:cNvPr id="2" name="Title 1"/>
          <p:cNvSpPr>
            <a:spLocks noGrp="1"/>
          </p:cNvSpPr>
          <p:nvPr>
            <p:ph type="title" hasCustomPrompt="1"/>
          </p:nvPr>
        </p:nvSpPr>
        <p:spPr>
          <a:xfrm>
            <a:off x="464659" y="301381"/>
            <a:ext cx="8222022" cy="864266"/>
          </a:xfrm>
        </p:spPr>
        <p:txBody>
          <a:bodyPr/>
          <a:lstStyle>
            <a:lvl1pPr>
              <a:defRPr>
                <a:solidFill>
                  <a:srgbClr val="00877C"/>
                </a:solidFill>
              </a:defRPr>
            </a:lvl1pPr>
          </a:lstStyle>
          <a:p>
            <a:r>
              <a:rPr lang="en-US" dirty="0" smtClean="0"/>
              <a:t>&lt;Title &amp; content layout&gt;</a:t>
            </a:r>
            <a:endParaRPr lang="en-US" dirty="0"/>
          </a:p>
        </p:txBody>
      </p:sp>
      <p:sp>
        <p:nvSpPr>
          <p:cNvPr id="3" name="Content Placeholder 2"/>
          <p:cNvSpPr>
            <a:spLocks noGrp="1"/>
          </p:cNvSpPr>
          <p:nvPr>
            <p:ph idx="1"/>
          </p:nvPr>
        </p:nvSpPr>
        <p:spPr>
          <a:xfrm>
            <a:off x="464658" y="1342425"/>
            <a:ext cx="8222618" cy="3217670"/>
          </a:xfrm>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spTree>
    <p:extLst>
      <p:ext uri="{BB962C8B-B14F-4D97-AF65-F5344CB8AC3E}">
        <p14:creationId xmlns:p14="http://schemas.microsoft.com/office/powerpoint/2010/main" val="198247353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ext &amp; Content – Warm Gra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p>
            <a:r>
              <a:rPr lang="en-US" dirty="0" smtClean="0"/>
              <a:t>&lt;Title &amp; content layout&gt;</a:t>
            </a:r>
            <a:endParaRPr lang="en-US" dirty="0"/>
          </a:p>
        </p:txBody>
      </p:sp>
      <p:sp>
        <p:nvSpPr>
          <p:cNvPr id="3" name="Content Placeholder 2"/>
          <p:cNvSpPr>
            <a:spLocks noGrp="1"/>
          </p:cNvSpPr>
          <p:nvPr>
            <p:ph idx="1"/>
          </p:nvPr>
        </p:nvSpPr>
        <p:spPr>
          <a:xfrm>
            <a:off x="464658" y="1342425"/>
            <a:ext cx="8222618" cy="3217670"/>
          </a:xfrm>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pic>
        <p:nvPicPr>
          <p:cNvPr id="7" name="Picture 6"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45209708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ext &amp; Content – Dark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lvl1pPr>
              <a:defRPr>
                <a:solidFill>
                  <a:schemeClr val="bg1"/>
                </a:solidFill>
              </a:defRPr>
            </a:lvl1pPr>
          </a:lstStyle>
          <a:p>
            <a:r>
              <a:rPr lang="en-US" dirty="0" smtClean="0"/>
              <a:t>&lt;Title &amp; content layout&gt;</a:t>
            </a:r>
            <a:endParaRPr lang="en-US" dirty="0"/>
          </a:p>
        </p:txBody>
      </p:sp>
      <p:sp>
        <p:nvSpPr>
          <p:cNvPr id="3" name="Content Placeholder 2"/>
          <p:cNvSpPr>
            <a:spLocks noGrp="1"/>
          </p:cNvSpPr>
          <p:nvPr>
            <p:ph idx="1"/>
          </p:nvPr>
        </p:nvSpPr>
        <p:spPr>
          <a:xfrm>
            <a:off x="464658" y="1342425"/>
            <a:ext cx="8222618" cy="3217670"/>
          </a:xfrm>
        </p:spPr>
        <p:txBody>
          <a:bodyPr/>
          <a:lstStyle>
            <a:lvl1pPr>
              <a:spcBef>
                <a:spcPts val="10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D97F68-CC38-3C48-B083-3B4A1457065E}" type="slidenum">
              <a:rPr lang="en-US" smtClean="0">
                <a:solidFill>
                  <a:prstClr val="white"/>
                </a:solidFill>
              </a:rPr>
              <a:pPr/>
              <a:t>‹#›</a:t>
            </a:fld>
            <a:endParaRPr lang="en-US">
              <a:solidFill>
                <a:prstClr val="white"/>
              </a:solidFill>
            </a:endParaRPr>
          </a:p>
        </p:txBody>
      </p:sp>
      <p:pic>
        <p:nvPicPr>
          <p:cNvPr id="7" name="Picture 6" descr="msd_white_No Tag.png"/>
          <p:cNvPicPr>
            <a:picLocks noChangeAspect="1"/>
          </p:cNvPicPr>
          <p:nvPr userDrawn="1"/>
        </p:nvPicPr>
        <p:blipFill>
          <a:blip r:embed="rId2"/>
          <a:stretch>
            <a:fillRect/>
          </a:stretch>
        </p:blipFill>
        <p:spPr>
          <a:xfrm>
            <a:off x="6392329" y="4705349"/>
            <a:ext cx="987053" cy="288050"/>
          </a:xfrm>
          <a:prstGeom prst="rect">
            <a:avLst/>
          </a:prstGeom>
        </p:spPr>
      </p:pic>
    </p:spTree>
    <p:extLst>
      <p:ext uri="{BB962C8B-B14F-4D97-AF65-F5344CB8AC3E}">
        <p14:creationId xmlns:p14="http://schemas.microsoft.com/office/powerpoint/2010/main" val="21171659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ext &amp; Content – Light Tea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0"/>
            <a:ext cx="8222022" cy="864266"/>
          </a:xfrm>
        </p:spPr>
        <p:txBody>
          <a:bodyPr/>
          <a:lstStyle/>
          <a:p>
            <a:r>
              <a:rPr lang="en-US" dirty="0" smtClean="0"/>
              <a:t>&lt;Title &amp; content layout&gt;</a:t>
            </a:r>
            <a:endParaRPr lang="en-US" dirty="0"/>
          </a:p>
        </p:txBody>
      </p:sp>
      <p:sp>
        <p:nvSpPr>
          <p:cNvPr id="3" name="Content Placeholder 2"/>
          <p:cNvSpPr>
            <a:spLocks noGrp="1"/>
          </p:cNvSpPr>
          <p:nvPr>
            <p:ph idx="1"/>
          </p:nvPr>
        </p:nvSpPr>
        <p:spPr>
          <a:xfrm>
            <a:off x="464658" y="1344806"/>
            <a:ext cx="8222618" cy="3217670"/>
          </a:xfrm>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pic>
        <p:nvPicPr>
          <p:cNvPr id="7" name="Picture 6" descr="msd_white_No Tag.png"/>
          <p:cNvPicPr>
            <a:picLocks noChangeAspect="1"/>
          </p:cNvPicPr>
          <p:nvPr userDrawn="1"/>
        </p:nvPicPr>
        <p:blipFill>
          <a:blip r:embed="rId2"/>
          <a:stretch>
            <a:fillRect/>
          </a:stretch>
        </p:blipFill>
        <p:spPr>
          <a:xfrm>
            <a:off x="6392329" y="4705349"/>
            <a:ext cx="987053" cy="288050"/>
          </a:xfrm>
          <a:prstGeom prst="rect">
            <a:avLst/>
          </a:prstGeom>
        </p:spPr>
      </p:pic>
    </p:spTree>
    <p:extLst>
      <p:ext uri="{BB962C8B-B14F-4D97-AF65-F5344CB8AC3E}">
        <p14:creationId xmlns:p14="http://schemas.microsoft.com/office/powerpoint/2010/main" val="235108323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0"/>
            <a:ext cx="8222022" cy="864266"/>
          </a:xfrm>
        </p:spPr>
        <p:txBody>
          <a:bodyPr/>
          <a:lstStyle>
            <a:lvl1pPr>
              <a:defRPr>
                <a:solidFill>
                  <a:srgbClr val="00877C"/>
                </a:solidFill>
              </a:defRPr>
            </a:lvl1pPr>
          </a:lstStyle>
          <a:p>
            <a:r>
              <a:rPr lang="en-US" dirty="0" smtClean="0"/>
              <a:t>&lt;Title &amp; content layout&gt;</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pic>
        <p:nvPicPr>
          <p:cNvPr id="7" name="Picture 6"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99722246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 Warm Gra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0"/>
            <a:ext cx="8222022" cy="864266"/>
          </a:xfrm>
        </p:spPr>
        <p:txBody>
          <a:bodyPr/>
          <a:lstStyle/>
          <a:p>
            <a:r>
              <a:rPr lang="en-US" dirty="0" smtClean="0"/>
              <a:t>&lt;Title &amp; content layout&gt;</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pic>
        <p:nvPicPr>
          <p:cNvPr id="7" name="Picture 6"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69353657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 Dark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0"/>
            <a:ext cx="8222022" cy="864266"/>
          </a:xfrm>
        </p:spPr>
        <p:txBody>
          <a:bodyPr/>
          <a:lstStyle>
            <a:lvl1pPr>
              <a:defRPr>
                <a:solidFill>
                  <a:schemeClr val="bg1"/>
                </a:solidFill>
              </a:defRPr>
            </a:lvl1pPr>
          </a:lstStyle>
          <a:p>
            <a:r>
              <a:rPr lang="en-US" dirty="0" smtClean="0"/>
              <a:t>&lt;Title &amp; content layout&gt;</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D97F68-CC38-3C48-B083-3B4A1457065E}" type="slidenum">
              <a:rPr lang="en-US" smtClean="0">
                <a:solidFill>
                  <a:prstClr val="white"/>
                </a:solidFill>
              </a:rPr>
              <a:pPr/>
              <a:t>‹#›</a:t>
            </a:fld>
            <a:endParaRPr lang="en-US">
              <a:solidFill>
                <a:prstClr val="white"/>
              </a:solidFill>
            </a:endParaRPr>
          </a:p>
        </p:txBody>
      </p:sp>
      <p:pic>
        <p:nvPicPr>
          <p:cNvPr id="7" name="Picture 6" descr="msd_white_No Tag.png"/>
          <p:cNvPicPr>
            <a:picLocks noChangeAspect="1"/>
          </p:cNvPicPr>
          <p:nvPr userDrawn="1"/>
        </p:nvPicPr>
        <p:blipFill>
          <a:blip r:embed="rId2"/>
          <a:stretch>
            <a:fillRect/>
          </a:stretch>
        </p:blipFill>
        <p:spPr>
          <a:xfrm>
            <a:off x="6392329" y="4705349"/>
            <a:ext cx="987053" cy="288050"/>
          </a:xfrm>
          <a:prstGeom prst="rect">
            <a:avLst/>
          </a:prstGeom>
        </p:spPr>
      </p:pic>
    </p:spTree>
    <p:extLst>
      <p:ext uri="{BB962C8B-B14F-4D97-AF65-F5344CB8AC3E}">
        <p14:creationId xmlns:p14="http://schemas.microsoft.com/office/powerpoint/2010/main" val="398612068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 Light Tea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0"/>
            <a:ext cx="8222022" cy="864266"/>
          </a:xfrm>
        </p:spPr>
        <p:txBody>
          <a:bodyPr/>
          <a:lstStyle/>
          <a:p>
            <a:r>
              <a:rPr lang="en-US" dirty="0" smtClean="0"/>
              <a:t>&lt;Title &amp; content layout&gt;</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pic>
        <p:nvPicPr>
          <p:cNvPr id="7" name="Picture 6" descr="msd_white_No Tag.png"/>
          <p:cNvPicPr>
            <a:picLocks noChangeAspect="1"/>
          </p:cNvPicPr>
          <p:nvPr userDrawn="1"/>
        </p:nvPicPr>
        <p:blipFill>
          <a:blip r:embed="rId2"/>
          <a:stretch>
            <a:fillRect/>
          </a:stretch>
        </p:blipFill>
        <p:spPr>
          <a:xfrm>
            <a:off x="6392329" y="4705349"/>
            <a:ext cx="987053" cy="288050"/>
          </a:xfrm>
          <a:prstGeom prst="rect">
            <a:avLst/>
          </a:prstGeom>
        </p:spPr>
      </p:pic>
    </p:spTree>
    <p:extLst>
      <p:ext uri="{BB962C8B-B14F-4D97-AF65-F5344CB8AC3E}">
        <p14:creationId xmlns:p14="http://schemas.microsoft.com/office/powerpoint/2010/main" val="292336362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0"/>
            <a:ext cx="8222022" cy="864266"/>
          </a:xfrm>
        </p:spPr>
        <p:txBody>
          <a:bodyPr/>
          <a:lstStyle>
            <a:lvl1pPr>
              <a:defRPr>
                <a:solidFill>
                  <a:schemeClr val="accent2"/>
                </a:solidFill>
              </a:defRPr>
            </a:lvl1pPr>
          </a:lstStyle>
          <a:p>
            <a:r>
              <a:rPr lang="en-US" dirty="0" smtClean="0"/>
              <a:t>&lt;Team Slide&gt;</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sp>
        <p:nvSpPr>
          <p:cNvPr id="8" name="Text Placeholder 7"/>
          <p:cNvSpPr>
            <a:spLocks noGrp="1"/>
          </p:cNvSpPr>
          <p:nvPr>
            <p:ph type="body" sz="quarter" idx="13" hasCustomPrompt="1"/>
          </p:nvPr>
        </p:nvSpPr>
        <p:spPr>
          <a:xfrm>
            <a:off x="78228" y="2665775"/>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10" name="Picture Placeholder 9"/>
          <p:cNvSpPr>
            <a:spLocks noGrp="1"/>
          </p:cNvSpPr>
          <p:nvPr>
            <p:ph type="pic" sz="quarter" idx="14"/>
          </p:nvPr>
        </p:nvSpPr>
        <p:spPr>
          <a:xfrm>
            <a:off x="78230" y="1656697"/>
            <a:ext cx="1220709" cy="912114"/>
          </a:xfrm>
          <a:solidFill>
            <a:schemeClr val="accent1"/>
          </a:solidFill>
          <a:ln>
            <a:noFill/>
          </a:ln>
        </p:spPr>
        <p:txBody>
          <a:bodyPr/>
          <a:lstStyle>
            <a:lvl1pPr>
              <a:defRPr sz="1400">
                <a:solidFill>
                  <a:srgbClr val="FFFFFF"/>
                </a:solidFill>
              </a:defRPr>
            </a:lvl1pPr>
          </a:lstStyle>
          <a:p>
            <a:r>
              <a:rPr lang="en-US" smtClean="0"/>
              <a:t>Click icon to add picture</a:t>
            </a:r>
            <a:endParaRPr lang="en-US"/>
          </a:p>
        </p:txBody>
      </p:sp>
      <p:sp>
        <p:nvSpPr>
          <p:cNvPr id="11" name="Picture Placeholder 9"/>
          <p:cNvSpPr>
            <a:spLocks noGrp="1"/>
          </p:cNvSpPr>
          <p:nvPr>
            <p:ph type="pic" sz="quarter" idx="15"/>
          </p:nvPr>
        </p:nvSpPr>
        <p:spPr>
          <a:xfrm>
            <a:off x="1372702" y="1656697"/>
            <a:ext cx="1220709" cy="912114"/>
          </a:xfrm>
          <a:solidFill>
            <a:schemeClr val="accent3"/>
          </a:solidFill>
          <a:ln>
            <a:noFill/>
          </a:ln>
        </p:spPr>
        <p:txBody>
          <a:bodyPr/>
          <a:lstStyle>
            <a:lvl1pPr>
              <a:defRPr sz="1400">
                <a:solidFill>
                  <a:srgbClr val="FFFFFF"/>
                </a:solidFill>
              </a:defRPr>
            </a:lvl1pPr>
          </a:lstStyle>
          <a:p>
            <a:r>
              <a:rPr lang="en-US" smtClean="0"/>
              <a:t>Click icon to add picture</a:t>
            </a:r>
            <a:endParaRPr lang="en-US"/>
          </a:p>
        </p:txBody>
      </p:sp>
      <p:sp>
        <p:nvSpPr>
          <p:cNvPr id="12" name="Picture Placeholder 9"/>
          <p:cNvSpPr>
            <a:spLocks noGrp="1"/>
          </p:cNvSpPr>
          <p:nvPr>
            <p:ph type="pic" sz="quarter" idx="16"/>
          </p:nvPr>
        </p:nvSpPr>
        <p:spPr>
          <a:xfrm>
            <a:off x="2667175" y="1656697"/>
            <a:ext cx="1220709" cy="912114"/>
          </a:xfrm>
          <a:solidFill>
            <a:schemeClr val="accent2"/>
          </a:solidFill>
          <a:ln>
            <a:noFill/>
          </a:ln>
        </p:spPr>
        <p:txBody>
          <a:bodyPr/>
          <a:lstStyle>
            <a:lvl1pPr>
              <a:defRPr sz="1400">
                <a:solidFill>
                  <a:srgbClr val="FFFFFF"/>
                </a:solidFill>
              </a:defRPr>
            </a:lvl1pPr>
          </a:lstStyle>
          <a:p>
            <a:r>
              <a:rPr lang="en-US" smtClean="0"/>
              <a:t>Click icon to add picture</a:t>
            </a:r>
            <a:endParaRPr lang="en-US"/>
          </a:p>
        </p:txBody>
      </p:sp>
      <p:sp>
        <p:nvSpPr>
          <p:cNvPr id="13" name="Picture Placeholder 9"/>
          <p:cNvSpPr>
            <a:spLocks noGrp="1"/>
          </p:cNvSpPr>
          <p:nvPr>
            <p:ph type="pic" sz="quarter" idx="17"/>
          </p:nvPr>
        </p:nvSpPr>
        <p:spPr>
          <a:xfrm>
            <a:off x="3961648" y="1656697"/>
            <a:ext cx="1220709" cy="912114"/>
          </a:xfrm>
          <a:solidFill>
            <a:schemeClr val="bg2"/>
          </a:solidFill>
          <a:ln>
            <a:noFill/>
          </a:ln>
        </p:spPr>
        <p:txBody>
          <a:bodyPr/>
          <a:lstStyle>
            <a:lvl1pPr>
              <a:defRPr sz="1400">
                <a:solidFill>
                  <a:srgbClr val="FFFFFF"/>
                </a:solidFill>
              </a:defRPr>
            </a:lvl1pPr>
          </a:lstStyle>
          <a:p>
            <a:r>
              <a:rPr lang="en-US" smtClean="0"/>
              <a:t>Click icon to add picture</a:t>
            </a:r>
            <a:endParaRPr lang="en-US"/>
          </a:p>
        </p:txBody>
      </p:sp>
      <p:sp>
        <p:nvSpPr>
          <p:cNvPr id="14" name="Picture Placeholder 9"/>
          <p:cNvSpPr>
            <a:spLocks noGrp="1"/>
          </p:cNvSpPr>
          <p:nvPr>
            <p:ph type="pic" sz="quarter" idx="18"/>
          </p:nvPr>
        </p:nvSpPr>
        <p:spPr>
          <a:xfrm>
            <a:off x="5256120" y="1656697"/>
            <a:ext cx="1220709" cy="912114"/>
          </a:xfrm>
          <a:solidFill>
            <a:schemeClr val="accent1"/>
          </a:solidFill>
          <a:ln>
            <a:noFill/>
          </a:ln>
        </p:spPr>
        <p:txBody>
          <a:bodyPr/>
          <a:lstStyle>
            <a:lvl1pPr>
              <a:defRPr sz="1400">
                <a:solidFill>
                  <a:srgbClr val="FFFFFF"/>
                </a:solidFill>
              </a:defRPr>
            </a:lvl1pPr>
          </a:lstStyle>
          <a:p>
            <a:r>
              <a:rPr lang="en-US" smtClean="0"/>
              <a:t>Click icon to add picture</a:t>
            </a:r>
            <a:endParaRPr lang="en-US"/>
          </a:p>
        </p:txBody>
      </p:sp>
      <p:sp>
        <p:nvSpPr>
          <p:cNvPr id="15" name="Picture Placeholder 9"/>
          <p:cNvSpPr>
            <a:spLocks noGrp="1"/>
          </p:cNvSpPr>
          <p:nvPr>
            <p:ph type="pic" sz="quarter" idx="19"/>
          </p:nvPr>
        </p:nvSpPr>
        <p:spPr>
          <a:xfrm>
            <a:off x="6550593" y="1656697"/>
            <a:ext cx="1220709" cy="912114"/>
          </a:xfrm>
          <a:solidFill>
            <a:schemeClr val="accent4"/>
          </a:solidFill>
          <a:ln>
            <a:noFill/>
          </a:ln>
        </p:spPr>
        <p:txBody>
          <a:bodyPr/>
          <a:lstStyle>
            <a:lvl1pPr>
              <a:defRPr sz="1400">
                <a:solidFill>
                  <a:srgbClr val="FFFFFF"/>
                </a:solidFill>
              </a:defRPr>
            </a:lvl1pPr>
          </a:lstStyle>
          <a:p>
            <a:r>
              <a:rPr lang="en-US" smtClean="0"/>
              <a:t>Click icon to add picture</a:t>
            </a:r>
            <a:endParaRPr lang="en-US"/>
          </a:p>
        </p:txBody>
      </p:sp>
      <p:sp>
        <p:nvSpPr>
          <p:cNvPr id="16" name="Picture Placeholder 9"/>
          <p:cNvSpPr>
            <a:spLocks noGrp="1"/>
          </p:cNvSpPr>
          <p:nvPr>
            <p:ph type="pic" sz="quarter" idx="20"/>
          </p:nvPr>
        </p:nvSpPr>
        <p:spPr>
          <a:xfrm>
            <a:off x="7845064" y="1656697"/>
            <a:ext cx="1220709" cy="912114"/>
          </a:xfrm>
          <a:solidFill>
            <a:schemeClr val="accent2"/>
          </a:solidFill>
          <a:ln>
            <a:noFill/>
          </a:ln>
        </p:spPr>
        <p:txBody>
          <a:bodyPr/>
          <a:lstStyle>
            <a:lvl1pPr>
              <a:defRPr sz="1400">
                <a:solidFill>
                  <a:srgbClr val="FFFFFF"/>
                </a:solidFill>
              </a:defRPr>
            </a:lvl1pPr>
          </a:lstStyle>
          <a:p>
            <a:r>
              <a:rPr lang="en-US" smtClean="0"/>
              <a:t>Click icon to add picture</a:t>
            </a:r>
            <a:endParaRPr lang="en-US"/>
          </a:p>
        </p:txBody>
      </p:sp>
      <p:sp>
        <p:nvSpPr>
          <p:cNvPr id="17" name="Text Placeholder 7"/>
          <p:cNvSpPr>
            <a:spLocks noGrp="1"/>
          </p:cNvSpPr>
          <p:nvPr>
            <p:ph type="body" sz="quarter" idx="21" hasCustomPrompt="1"/>
          </p:nvPr>
        </p:nvSpPr>
        <p:spPr>
          <a:xfrm>
            <a:off x="1372701" y="2665775"/>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18" name="Text Placeholder 7"/>
          <p:cNvSpPr>
            <a:spLocks noGrp="1"/>
          </p:cNvSpPr>
          <p:nvPr>
            <p:ph type="body" sz="quarter" idx="22" hasCustomPrompt="1"/>
          </p:nvPr>
        </p:nvSpPr>
        <p:spPr>
          <a:xfrm>
            <a:off x="2667174" y="2665775"/>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19" name="Text Placeholder 7"/>
          <p:cNvSpPr>
            <a:spLocks noGrp="1"/>
          </p:cNvSpPr>
          <p:nvPr>
            <p:ph type="body" sz="quarter" idx="23" hasCustomPrompt="1"/>
          </p:nvPr>
        </p:nvSpPr>
        <p:spPr>
          <a:xfrm>
            <a:off x="3961646" y="2665775"/>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20" name="Text Placeholder 7"/>
          <p:cNvSpPr>
            <a:spLocks noGrp="1"/>
          </p:cNvSpPr>
          <p:nvPr>
            <p:ph type="body" sz="quarter" idx="24" hasCustomPrompt="1"/>
          </p:nvPr>
        </p:nvSpPr>
        <p:spPr>
          <a:xfrm>
            <a:off x="5256119" y="2665775"/>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21" name="Text Placeholder 7"/>
          <p:cNvSpPr>
            <a:spLocks noGrp="1"/>
          </p:cNvSpPr>
          <p:nvPr>
            <p:ph type="body" sz="quarter" idx="25" hasCustomPrompt="1"/>
          </p:nvPr>
        </p:nvSpPr>
        <p:spPr>
          <a:xfrm>
            <a:off x="6550592" y="2665775"/>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sp>
        <p:nvSpPr>
          <p:cNvPr id="22" name="Text Placeholder 7"/>
          <p:cNvSpPr>
            <a:spLocks noGrp="1"/>
          </p:cNvSpPr>
          <p:nvPr>
            <p:ph type="body" sz="quarter" idx="26" hasCustomPrompt="1"/>
          </p:nvPr>
        </p:nvSpPr>
        <p:spPr>
          <a:xfrm>
            <a:off x="7845063" y="2665775"/>
            <a:ext cx="1234762" cy="564356"/>
          </a:xfrm>
          <a:noFill/>
        </p:spPr>
        <p:txBody>
          <a:bodyPr/>
          <a:lstStyle>
            <a:lvl1pPr>
              <a:lnSpc>
                <a:spcPct val="95000"/>
              </a:lnSpc>
              <a:spcBef>
                <a:spcPts val="0"/>
              </a:spcBef>
              <a:defRPr sz="1300" b="1">
                <a:solidFill>
                  <a:schemeClr val="accent2"/>
                </a:solidFill>
              </a:defRPr>
            </a:lvl1pPr>
            <a:lvl2pPr marL="0" indent="0">
              <a:lnSpc>
                <a:spcPct val="95000"/>
              </a:lnSpc>
              <a:spcBef>
                <a:spcPts val="300"/>
              </a:spcBef>
              <a:buNone/>
              <a:defRPr sz="1150">
                <a:solidFill>
                  <a:srgbClr val="FFFFFF"/>
                </a:solidFill>
              </a:defRPr>
            </a:lvl2pPr>
            <a:lvl3pPr marL="100013" indent="-90488">
              <a:buFont typeface="Arial"/>
              <a:buChar char="•"/>
              <a:defRPr sz="1200">
                <a:solidFill>
                  <a:srgbClr val="FFFFFF"/>
                </a:solidFill>
              </a:defRPr>
            </a:lvl3pPr>
            <a:lvl4pPr>
              <a:defRPr sz="1200"/>
            </a:lvl4pPr>
            <a:lvl5pPr>
              <a:defRPr sz="1200"/>
            </a:lvl5pPr>
          </a:lstStyle>
          <a:p>
            <a:pPr lvl="0"/>
            <a:r>
              <a:rPr lang="en-US" dirty="0" smtClean="0"/>
              <a:t>First Name &amp; Surname indent for Title</a:t>
            </a:r>
          </a:p>
          <a:p>
            <a:pPr lvl="1"/>
            <a:r>
              <a:rPr lang="en-US" dirty="0" smtClean="0"/>
              <a:t>Title</a:t>
            </a:r>
          </a:p>
        </p:txBody>
      </p:sp>
      <p:pic>
        <p:nvPicPr>
          <p:cNvPr id="23" name="Picture 22" descr="msd_white_No Tag.png"/>
          <p:cNvPicPr>
            <a:picLocks noChangeAspect="1"/>
          </p:cNvPicPr>
          <p:nvPr userDrawn="1"/>
        </p:nvPicPr>
        <p:blipFill>
          <a:blip r:embed="rId2"/>
          <a:stretch>
            <a:fillRect/>
          </a:stretch>
        </p:blipFill>
        <p:spPr>
          <a:xfrm>
            <a:off x="6392329" y="4705349"/>
            <a:ext cx="987053" cy="288050"/>
          </a:xfrm>
          <a:prstGeom prst="rect">
            <a:avLst/>
          </a:prstGeom>
        </p:spPr>
      </p:pic>
    </p:spTree>
    <p:extLst>
      <p:ext uri="{BB962C8B-B14F-4D97-AF65-F5344CB8AC3E}">
        <p14:creationId xmlns:p14="http://schemas.microsoft.com/office/powerpoint/2010/main" val="27251984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pic>
        <p:nvPicPr>
          <p:cNvPr id="7" name="Picture 6" descr="MSD_4x3_Divider.jp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hasCustomPrompt="1"/>
          </p:nvPr>
        </p:nvSpPr>
        <p:spPr>
          <a:xfrm>
            <a:off x="464657" y="1771650"/>
            <a:ext cx="6277456" cy="1600200"/>
          </a:xfrm>
        </p:spPr>
        <p:txBody>
          <a:bodyPr anchor="ctr" anchorCtr="0">
            <a:normAutofit/>
          </a:bodyPr>
          <a:lstStyle>
            <a:lvl1pPr algn="l">
              <a:lnSpc>
                <a:spcPct val="86000"/>
              </a:lnSpc>
              <a:defRPr sz="3500" b="0" cap="all" spc="130" baseline="0">
                <a:solidFill>
                  <a:schemeClr val="tx1"/>
                </a:solidFill>
              </a:defRPr>
            </a:lvl1pPr>
          </a:lstStyle>
          <a:p>
            <a:r>
              <a:rPr lang="en-US" dirty="0" smtClean="0"/>
              <a:t>&lt;Insert title&gt;</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sp>
        <p:nvSpPr>
          <p:cNvPr id="10" name="Text Placeholder 2"/>
          <p:cNvSpPr>
            <a:spLocks noGrp="1"/>
          </p:cNvSpPr>
          <p:nvPr>
            <p:ph type="body" idx="1" hasCustomPrompt="1"/>
          </p:nvPr>
        </p:nvSpPr>
        <p:spPr>
          <a:xfrm>
            <a:off x="464659" y="3473453"/>
            <a:ext cx="4927896" cy="1035050"/>
          </a:xfrm>
        </p:spPr>
        <p:txBody>
          <a:bodyPr anchor="t" anchorCtr="0"/>
          <a:lstStyle>
            <a:lvl1pPr marL="0" indent="0">
              <a:lnSpc>
                <a:spcPct val="95000"/>
              </a:lnSpc>
              <a:buNone/>
              <a:defRPr sz="2000" baseline="0">
                <a:solidFill>
                  <a:schemeClr val="tx1"/>
                </a:solidFill>
              </a:defRPr>
            </a:lvl1pPr>
            <a:lvl2pPr marL="185738" indent="-152400">
              <a:lnSpc>
                <a:spcPct val="95000"/>
              </a:lnSpc>
              <a:spcBef>
                <a:spcPts val="200"/>
              </a:spcBef>
              <a:buFont typeface="Arial"/>
              <a:buChar char="•"/>
              <a:defRPr sz="2000">
                <a:solidFill>
                  <a:srgbClr val="000000"/>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&lt;Optional Subtitle&gt;</a:t>
            </a:r>
          </a:p>
        </p:txBody>
      </p:sp>
    </p:spTree>
    <p:extLst>
      <p:ext uri="{BB962C8B-B14F-4D97-AF65-F5344CB8AC3E}">
        <p14:creationId xmlns:p14="http://schemas.microsoft.com/office/powerpoint/2010/main" val="29849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ext &amp; Content – Light Tea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64266"/>
          </a:xfrm>
        </p:spPr>
        <p:txBody>
          <a:bodyPr/>
          <a:lstStyle/>
          <a:p>
            <a:r>
              <a:rPr lang="en-US" dirty="0" smtClean="0"/>
              <a:t>&lt;Title &amp; content layout&gt;</a:t>
            </a:r>
            <a:endParaRPr lang="en-US" dirty="0"/>
          </a:p>
        </p:txBody>
      </p:sp>
      <p:sp>
        <p:nvSpPr>
          <p:cNvPr id="3" name="Content Placeholder 2"/>
          <p:cNvSpPr>
            <a:spLocks noGrp="1"/>
          </p:cNvSpPr>
          <p:nvPr>
            <p:ph idx="1"/>
          </p:nvPr>
        </p:nvSpPr>
        <p:spPr>
          <a:xfrm>
            <a:off x="464658" y="1344808"/>
            <a:ext cx="8222618" cy="3217670"/>
          </a:xfrm>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64659" y="4825772"/>
            <a:ext cx="2895600" cy="204015"/>
          </a:xfrm>
          <a:prstGeom prst="rect">
            <a:avLst/>
          </a:prstGeom>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pic>
        <p:nvPicPr>
          <p:cNvPr id="7" name="Picture 6" descr="msd_white_No Tag.png"/>
          <p:cNvPicPr>
            <a:picLocks noChangeAspect="1"/>
          </p:cNvPicPr>
          <p:nvPr userDrawn="1"/>
        </p:nvPicPr>
        <p:blipFill>
          <a:blip r:embed="rId2"/>
          <a:stretch>
            <a:fillRect/>
          </a:stretch>
        </p:blipFill>
        <p:spPr>
          <a:xfrm>
            <a:off x="6392337" y="4705351"/>
            <a:ext cx="987053" cy="288050"/>
          </a:xfrm>
          <a:prstGeom prst="rect">
            <a:avLst/>
          </a:prstGeom>
        </p:spPr>
      </p:pic>
    </p:spTree>
    <p:extLst>
      <p:ext uri="{BB962C8B-B14F-4D97-AF65-F5344CB8AC3E}">
        <p14:creationId xmlns:p14="http://schemas.microsoft.com/office/powerpoint/2010/main" val="307247512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divider – Warm Gray">
    <p:bg>
      <p:bgPr>
        <a:solidFill>
          <a:schemeClr val="accent4"/>
        </a:solidFill>
        <a:effectLst/>
      </p:bgPr>
    </p:bg>
    <p:spTree>
      <p:nvGrpSpPr>
        <p:cNvPr id="1" name=""/>
        <p:cNvGrpSpPr/>
        <p:nvPr/>
      </p:nvGrpSpPr>
      <p:grpSpPr>
        <a:xfrm>
          <a:off x="0" y="0"/>
          <a:ext cx="0" cy="0"/>
          <a:chOff x="0" y="0"/>
          <a:chExt cx="0" cy="0"/>
        </a:xfrm>
      </p:grpSpPr>
      <p:pic>
        <p:nvPicPr>
          <p:cNvPr id="8" name="Picture 7" descr="MSD_4x3_SubDivider_w gray.jpg"/>
          <p:cNvPicPr>
            <a:picLocks noChangeAspect="1"/>
          </p:cNvPicPr>
          <p:nvPr userDrawn="1"/>
        </p:nvPicPr>
        <p:blipFill>
          <a:blip r:embed="rId2"/>
          <a:stretch>
            <a:fillRect/>
          </a:stretch>
        </p:blipFill>
        <p:spPr>
          <a:xfrm>
            <a:off x="0" y="0"/>
            <a:ext cx="9144000" cy="5143501"/>
          </a:xfrm>
          <a:prstGeom prst="rect">
            <a:avLst/>
          </a:prstGeom>
        </p:spPr>
      </p:pic>
      <p:sp>
        <p:nvSpPr>
          <p:cNvPr id="2" name="Title 1"/>
          <p:cNvSpPr>
            <a:spLocks noGrp="1"/>
          </p:cNvSpPr>
          <p:nvPr>
            <p:ph type="title" hasCustomPrompt="1"/>
          </p:nvPr>
        </p:nvSpPr>
        <p:spPr>
          <a:xfrm>
            <a:off x="464659" y="1692154"/>
            <a:ext cx="6277454" cy="1759193"/>
          </a:xfrm>
        </p:spPr>
        <p:txBody>
          <a:bodyPr anchor="ctr" anchorCtr="0">
            <a:normAutofit/>
          </a:bodyPr>
          <a:lstStyle>
            <a:lvl1pPr algn="l">
              <a:lnSpc>
                <a:spcPct val="86000"/>
              </a:lnSpc>
              <a:defRPr sz="3500" b="0" cap="none" spc="50" baseline="0">
                <a:solidFill>
                  <a:schemeClr val="tx1"/>
                </a:solidFill>
              </a:defRPr>
            </a:lvl1pPr>
          </a:lstStyle>
          <a:p>
            <a:r>
              <a:rPr lang="en-US" dirty="0" smtClean="0"/>
              <a:t>&lt;Insert Title&gt;</a:t>
            </a:r>
            <a:endParaRPr lang="en-US" dirty="0"/>
          </a:p>
        </p:txBody>
      </p:sp>
      <p:sp>
        <p:nvSpPr>
          <p:cNvPr id="3" name="Text Placeholder 2"/>
          <p:cNvSpPr>
            <a:spLocks noGrp="1"/>
          </p:cNvSpPr>
          <p:nvPr>
            <p:ph type="body" idx="1" hasCustomPrompt="1"/>
          </p:nvPr>
        </p:nvSpPr>
        <p:spPr>
          <a:xfrm>
            <a:off x="464659" y="3473453"/>
            <a:ext cx="4927896" cy="1035050"/>
          </a:xfrm>
        </p:spPr>
        <p:txBody>
          <a:bodyPr anchor="t" anchorCtr="0"/>
          <a:lstStyle>
            <a:lvl1pPr marL="0" indent="0">
              <a:lnSpc>
                <a:spcPct val="95000"/>
              </a:lnSpc>
              <a:buNone/>
              <a:defRPr sz="2000" baseline="0">
                <a:solidFill>
                  <a:schemeClr val="tx1"/>
                </a:solidFill>
              </a:defRPr>
            </a:lvl1pPr>
            <a:lvl2pPr marL="185738" indent="-152400">
              <a:lnSpc>
                <a:spcPct val="95000"/>
              </a:lnSpc>
              <a:spcBef>
                <a:spcPts val="200"/>
              </a:spcBef>
              <a:buFont typeface="Arial"/>
              <a:buChar char="•"/>
              <a:defRPr sz="2000">
                <a:solidFill>
                  <a:srgbClr val="000000"/>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&lt;Optional Subtitle&gt;</a:t>
            </a: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spTree>
    <p:extLst>
      <p:ext uri="{BB962C8B-B14F-4D97-AF65-F5344CB8AC3E}">
        <p14:creationId xmlns:p14="http://schemas.microsoft.com/office/powerpoint/2010/main" val="137395434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ubdivider – Dark Gray">
    <p:bg>
      <p:bgPr>
        <a:solidFill>
          <a:schemeClr val="accent4"/>
        </a:solidFill>
        <a:effectLst/>
      </p:bgPr>
    </p:bg>
    <p:spTree>
      <p:nvGrpSpPr>
        <p:cNvPr id="1" name=""/>
        <p:cNvGrpSpPr/>
        <p:nvPr/>
      </p:nvGrpSpPr>
      <p:grpSpPr>
        <a:xfrm>
          <a:off x="0" y="0"/>
          <a:ext cx="0" cy="0"/>
          <a:chOff x="0" y="0"/>
          <a:chExt cx="0" cy="0"/>
        </a:xfrm>
      </p:grpSpPr>
      <p:pic>
        <p:nvPicPr>
          <p:cNvPr id="8" name="Picture 7" descr="MSD_4x3_SubDivider_d gray-06.jpg"/>
          <p:cNvPicPr>
            <a:picLocks noChangeAspect="1"/>
          </p:cNvPicPr>
          <p:nvPr userDrawn="1"/>
        </p:nvPicPr>
        <p:blipFill>
          <a:blip r:embed="rId2"/>
          <a:stretch>
            <a:fillRect/>
          </a:stretch>
        </p:blipFill>
        <p:spPr>
          <a:xfrm>
            <a:off x="1" y="0"/>
            <a:ext cx="9144001" cy="5143501"/>
          </a:xfrm>
          <a:prstGeom prst="rect">
            <a:avLst/>
          </a:prstGeom>
        </p:spPr>
      </p:pic>
      <p:sp>
        <p:nvSpPr>
          <p:cNvPr id="2" name="Title 1"/>
          <p:cNvSpPr>
            <a:spLocks noGrp="1"/>
          </p:cNvSpPr>
          <p:nvPr>
            <p:ph type="title" hasCustomPrompt="1"/>
          </p:nvPr>
        </p:nvSpPr>
        <p:spPr>
          <a:xfrm>
            <a:off x="464659" y="1690497"/>
            <a:ext cx="6277454" cy="1762506"/>
          </a:xfrm>
        </p:spPr>
        <p:txBody>
          <a:bodyPr anchor="ctr" anchorCtr="0">
            <a:normAutofit/>
          </a:bodyPr>
          <a:lstStyle>
            <a:lvl1pPr algn="l">
              <a:lnSpc>
                <a:spcPct val="86000"/>
              </a:lnSpc>
              <a:defRPr sz="3500" b="0" cap="none" spc="50" baseline="0">
                <a:solidFill>
                  <a:srgbClr val="FFFFFF"/>
                </a:solidFill>
              </a:defRPr>
            </a:lvl1pPr>
          </a:lstStyle>
          <a:p>
            <a:r>
              <a:rPr lang="en-US" dirty="0" smtClean="0"/>
              <a:t>&lt;Insert Title&gt;</a:t>
            </a:r>
            <a:endParaRPr lang="en-US" dirty="0"/>
          </a:p>
        </p:txBody>
      </p:sp>
      <p:sp>
        <p:nvSpPr>
          <p:cNvPr id="3" name="Text Placeholder 2"/>
          <p:cNvSpPr>
            <a:spLocks noGrp="1"/>
          </p:cNvSpPr>
          <p:nvPr>
            <p:ph type="body" idx="1" hasCustomPrompt="1"/>
          </p:nvPr>
        </p:nvSpPr>
        <p:spPr>
          <a:xfrm>
            <a:off x="464659" y="3473453"/>
            <a:ext cx="4927896" cy="1035050"/>
          </a:xfrm>
        </p:spPr>
        <p:txBody>
          <a:bodyPr anchor="t" anchorCtr="0"/>
          <a:lstStyle>
            <a:lvl1pPr marL="0" indent="0">
              <a:lnSpc>
                <a:spcPct val="95000"/>
              </a:lnSpc>
              <a:buNone/>
              <a:defRPr sz="2000" baseline="0">
                <a:solidFill>
                  <a:srgbClr val="FFFFFF"/>
                </a:solidFill>
              </a:defRPr>
            </a:lvl1pPr>
            <a:lvl2pPr marL="185738" indent="-152400">
              <a:lnSpc>
                <a:spcPct val="95000"/>
              </a:lnSpc>
              <a:spcBef>
                <a:spcPts val="200"/>
              </a:spcBef>
              <a:buFont typeface="Arial"/>
              <a:buChar char="•"/>
              <a:defRPr sz="2000">
                <a:solidFill>
                  <a:srgbClr val="000000"/>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&lt;Optional Subtitle&gt;</a:t>
            </a: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D97F68-CC38-3C48-B083-3B4A1457065E}" type="slidenum">
              <a:rPr lang="en-US" smtClean="0"/>
              <a:pPr/>
              <a:t>‹#›</a:t>
            </a:fld>
            <a:endParaRPr lang="en-US"/>
          </a:p>
        </p:txBody>
      </p:sp>
    </p:spTree>
    <p:extLst>
      <p:ext uri="{BB962C8B-B14F-4D97-AF65-F5344CB8AC3E}">
        <p14:creationId xmlns:p14="http://schemas.microsoft.com/office/powerpoint/2010/main" val="66234696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2-column w/green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0"/>
            <a:ext cx="8222022" cy="864266"/>
          </a:xfrm>
        </p:spPr>
        <p:txBody>
          <a:bodyPr/>
          <a:lstStyle>
            <a:lvl1pPr>
              <a:defRPr>
                <a:solidFill>
                  <a:srgbClr val="00877C"/>
                </a:solidFill>
              </a:defRPr>
            </a:lvl1pPr>
          </a:lstStyle>
          <a:p>
            <a:r>
              <a:rPr lang="en-US" dirty="0" smtClean="0"/>
              <a:t>&lt;2-column with Green callout&gt;</a:t>
            </a:r>
            <a:endParaRPr lang="en-US" dirty="0"/>
          </a:p>
        </p:txBody>
      </p:sp>
      <p:sp>
        <p:nvSpPr>
          <p:cNvPr id="3" name="Content Placeholder 2"/>
          <p:cNvSpPr>
            <a:spLocks noGrp="1"/>
          </p:cNvSpPr>
          <p:nvPr>
            <p:ph idx="1"/>
          </p:nvPr>
        </p:nvSpPr>
        <p:spPr>
          <a:xfrm>
            <a:off x="4737541" y="1342425"/>
            <a:ext cx="3949735"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solidFill>
                <a:srgbClr val="37424A"/>
              </a:solidFill>
            </a:endParaRPr>
          </a:p>
        </p:txBody>
      </p:sp>
      <p:sp>
        <p:nvSpPr>
          <p:cNvPr id="6" name="Slide Number Placeholder 5"/>
          <p:cNvSpPr>
            <a:spLocks noGrp="1"/>
          </p:cNvSpPr>
          <p:nvPr>
            <p:ph type="sldNum" sz="quarter" idx="12"/>
          </p:nvPr>
        </p:nvSpPr>
        <p:spPr/>
        <p:txBody>
          <a:bodyPr/>
          <a:lstStyle/>
          <a:p>
            <a:fld id="{74D97F68-CC38-3C48-B083-3B4A1457065E}" type="slidenum">
              <a:rPr lang="en-US" smtClean="0">
                <a:solidFill>
                  <a:srgbClr val="37424A"/>
                </a:solidFill>
              </a:rPr>
              <a:pPr/>
              <a:t>‹#›</a:t>
            </a:fld>
            <a:endParaRPr lang="en-US">
              <a:solidFill>
                <a:srgbClr val="37424A"/>
              </a:solidFill>
            </a:endParaRPr>
          </a:p>
        </p:txBody>
      </p:sp>
      <p:sp>
        <p:nvSpPr>
          <p:cNvPr id="8" name="Content Placeholder 2"/>
          <p:cNvSpPr>
            <a:spLocks noGrp="1"/>
          </p:cNvSpPr>
          <p:nvPr>
            <p:ph idx="13" hasCustomPrompt="1"/>
          </p:nvPr>
        </p:nvSpPr>
        <p:spPr>
          <a:xfrm>
            <a:off x="464659" y="1342425"/>
            <a:ext cx="3949735" cy="3217670"/>
          </a:xfrm>
        </p:spPr>
        <p:txBody>
          <a:bodyPr anchor="ctr" anchorCtr="0"/>
          <a:lstStyle>
            <a:lvl1pPr>
              <a:lnSpc>
                <a:spcPct val="85000"/>
              </a:lnSpc>
              <a:spcBef>
                <a:spcPts val="1600"/>
              </a:spcBef>
              <a:defRPr sz="2800" b="1" cap="all" spc="130">
                <a:solidFill>
                  <a:schemeClr val="accent1"/>
                </a:solidFill>
              </a:defRPr>
            </a:lvl1pPr>
            <a:lvl2pPr marL="220663" indent="-169863">
              <a:lnSpc>
                <a:spcPct val="90000"/>
              </a:lnSpc>
              <a:spcBef>
                <a:spcPts val="300"/>
              </a:spcBef>
              <a:buFont typeface="Arial"/>
              <a:buChar char="•"/>
              <a:defRPr sz="2200">
                <a:solidFill>
                  <a:schemeClr val="accent1"/>
                </a:solidFill>
              </a:defRPr>
            </a:lvl2pPr>
            <a:lvl3pPr marL="423863" indent="-187325">
              <a:lnSpc>
                <a:spcPct val="90000"/>
              </a:lnSpc>
              <a:spcBef>
                <a:spcPts val="100"/>
              </a:spcBef>
              <a:defRPr sz="2000">
                <a:solidFill>
                  <a:schemeClr val="accent1"/>
                </a:solidFill>
              </a:defRPr>
            </a:lvl3pPr>
          </a:lstStyle>
          <a:p>
            <a:pPr lvl="0"/>
            <a:r>
              <a:rPr lang="en-US" dirty="0" smtClean="0"/>
              <a:t>&lt;Insert large type callout or image&gt;</a:t>
            </a:r>
          </a:p>
          <a:p>
            <a:pPr lvl="1"/>
            <a:r>
              <a:rPr lang="en-US" dirty="0" smtClean="0"/>
              <a:t>Second level</a:t>
            </a:r>
          </a:p>
          <a:p>
            <a:pPr lvl="2"/>
            <a:r>
              <a:rPr lang="en-US" dirty="0" smtClean="0"/>
              <a:t>Third level</a:t>
            </a:r>
            <a:endParaRPr lang="en-US" dirty="0"/>
          </a:p>
        </p:txBody>
      </p:sp>
      <p:pic>
        <p:nvPicPr>
          <p:cNvPr id="9" name="Picture 8"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212843558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0"/>
            <a:ext cx="8222022" cy="864266"/>
          </a:xfrm>
        </p:spPr>
        <p:txBody>
          <a:bodyPr/>
          <a:lstStyle>
            <a:lvl1pPr>
              <a:defRPr>
                <a:solidFill>
                  <a:srgbClr val="00877C"/>
                </a:solidFill>
              </a:defRPr>
            </a:lvl1pPr>
          </a:lstStyle>
          <a:p>
            <a:r>
              <a:rPr lang="en-US" dirty="0" smtClean="0"/>
              <a:t>&lt;2-column&gt;</a:t>
            </a:r>
            <a:endParaRPr lang="en-US" dirty="0"/>
          </a:p>
        </p:txBody>
      </p:sp>
      <p:sp>
        <p:nvSpPr>
          <p:cNvPr id="5" name="Footer Placeholder 4"/>
          <p:cNvSpPr>
            <a:spLocks noGrp="1"/>
          </p:cNvSpPr>
          <p:nvPr>
            <p:ph type="ftr" sz="quarter" idx="11"/>
          </p:nvPr>
        </p:nvSpPr>
        <p:spPr/>
        <p:txBody>
          <a:bodyPr/>
          <a:lstStyle/>
          <a:p>
            <a:endParaRPr lang="en-US">
              <a:solidFill>
                <a:srgbClr val="37424A"/>
              </a:solidFill>
            </a:endParaRPr>
          </a:p>
        </p:txBody>
      </p:sp>
      <p:sp>
        <p:nvSpPr>
          <p:cNvPr id="6" name="Slide Number Placeholder 5"/>
          <p:cNvSpPr>
            <a:spLocks noGrp="1"/>
          </p:cNvSpPr>
          <p:nvPr>
            <p:ph type="sldNum" sz="quarter" idx="12"/>
          </p:nvPr>
        </p:nvSpPr>
        <p:spPr/>
        <p:txBody>
          <a:bodyPr/>
          <a:lstStyle/>
          <a:p>
            <a:fld id="{74D97F68-CC38-3C48-B083-3B4A1457065E}" type="slidenum">
              <a:rPr lang="en-US" smtClean="0">
                <a:solidFill>
                  <a:srgbClr val="37424A"/>
                </a:solidFill>
              </a:rPr>
              <a:pPr/>
              <a:t>‹#›</a:t>
            </a:fld>
            <a:endParaRPr lang="en-US">
              <a:solidFill>
                <a:srgbClr val="37424A"/>
              </a:solidFill>
            </a:endParaRPr>
          </a:p>
        </p:txBody>
      </p:sp>
      <p:sp>
        <p:nvSpPr>
          <p:cNvPr id="10" name="Content Placeholder 2"/>
          <p:cNvSpPr>
            <a:spLocks noGrp="1"/>
          </p:cNvSpPr>
          <p:nvPr>
            <p:ph idx="1"/>
          </p:nvPr>
        </p:nvSpPr>
        <p:spPr>
          <a:xfrm>
            <a:off x="4737541" y="1342425"/>
            <a:ext cx="3949735"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3"/>
          </p:nvPr>
        </p:nvSpPr>
        <p:spPr>
          <a:xfrm>
            <a:off x="464660" y="1342425"/>
            <a:ext cx="3949735"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202447819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rge text full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0"/>
            <a:ext cx="8222022" cy="864266"/>
          </a:xfrm>
        </p:spPr>
        <p:txBody>
          <a:bodyPr/>
          <a:lstStyle>
            <a:lvl1pPr>
              <a:defRPr>
                <a:solidFill>
                  <a:srgbClr val="00877C"/>
                </a:solidFill>
              </a:defRPr>
            </a:lvl1pPr>
          </a:lstStyle>
          <a:p>
            <a:r>
              <a:rPr lang="en-US" dirty="0" smtClean="0"/>
              <a:t>&lt;Large text full callout&gt;</a:t>
            </a:r>
            <a:endParaRPr lang="en-US" dirty="0"/>
          </a:p>
        </p:txBody>
      </p:sp>
      <p:sp>
        <p:nvSpPr>
          <p:cNvPr id="3" name="Content Placeholder 2"/>
          <p:cNvSpPr>
            <a:spLocks noGrp="1"/>
          </p:cNvSpPr>
          <p:nvPr>
            <p:ph idx="1"/>
          </p:nvPr>
        </p:nvSpPr>
        <p:spPr>
          <a:xfrm>
            <a:off x="3320725" y="3182512"/>
            <a:ext cx="5083501" cy="1419212"/>
          </a:xfrm>
        </p:spPr>
        <p:txBody>
          <a:bodyPr/>
          <a:lstStyle>
            <a:lvl1pPr>
              <a:lnSpc>
                <a:spcPct val="94000"/>
              </a:lnSpc>
              <a:spcBef>
                <a:spcPts val="1000"/>
              </a:spcBef>
              <a:defRPr sz="2200"/>
            </a:lvl1pPr>
            <a:lvl2pPr marL="201613" indent="-165100">
              <a:lnSpc>
                <a:spcPct val="94000"/>
              </a:lnSpc>
              <a:defRPr sz="2200"/>
            </a:lvl2pPr>
            <a:lvl3pPr marL="436563" indent="-201613">
              <a:lnSpc>
                <a:spcPct val="94000"/>
              </a:lnSpc>
              <a:defRPr sz="2100"/>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p>
            <a:endParaRPr lang="en-US">
              <a:solidFill>
                <a:srgbClr val="37424A"/>
              </a:solidFill>
            </a:endParaRPr>
          </a:p>
        </p:txBody>
      </p:sp>
      <p:sp>
        <p:nvSpPr>
          <p:cNvPr id="6" name="Slide Number Placeholder 5"/>
          <p:cNvSpPr>
            <a:spLocks noGrp="1"/>
          </p:cNvSpPr>
          <p:nvPr>
            <p:ph type="sldNum" sz="quarter" idx="12"/>
          </p:nvPr>
        </p:nvSpPr>
        <p:spPr/>
        <p:txBody>
          <a:bodyPr/>
          <a:lstStyle/>
          <a:p>
            <a:fld id="{74D97F68-CC38-3C48-B083-3B4A1457065E}" type="slidenum">
              <a:rPr lang="en-US" smtClean="0">
                <a:solidFill>
                  <a:srgbClr val="37424A"/>
                </a:solidFill>
              </a:rPr>
              <a:pPr/>
              <a:t>‹#›</a:t>
            </a:fld>
            <a:endParaRPr lang="en-US">
              <a:solidFill>
                <a:srgbClr val="37424A"/>
              </a:solidFill>
            </a:endParaRPr>
          </a:p>
        </p:txBody>
      </p:sp>
      <p:sp>
        <p:nvSpPr>
          <p:cNvPr id="9" name="Content Placeholder 2"/>
          <p:cNvSpPr>
            <a:spLocks noGrp="1"/>
          </p:cNvSpPr>
          <p:nvPr>
            <p:ph idx="13" hasCustomPrompt="1"/>
          </p:nvPr>
        </p:nvSpPr>
        <p:spPr>
          <a:xfrm>
            <a:off x="462481" y="1324988"/>
            <a:ext cx="7941744" cy="1706763"/>
          </a:xfrm>
        </p:spPr>
        <p:txBody>
          <a:bodyPr anchor="b" anchorCtr="0"/>
          <a:lstStyle>
            <a:lvl1pPr>
              <a:lnSpc>
                <a:spcPct val="78000"/>
              </a:lnSpc>
              <a:spcBef>
                <a:spcPts val="2000"/>
              </a:spcBef>
              <a:defRPr sz="5200" cap="all" spc="130">
                <a:solidFill>
                  <a:srgbClr val="00877C"/>
                </a:solidFill>
              </a:defRPr>
            </a:lvl1pPr>
          </a:lstStyle>
          <a:p>
            <a:pPr lvl="0"/>
            <a:r>
              <a:rPr lang="en-US" dirty="0" smtClean="0"/>
              <a:t>Click to edit text</a:t>
            </a:r>
          </a:p>
        </p:txBody>
      </p:sp>
      <p:pic>
        <p:nvPicPr>
          <p:cNvPr id="8" name="Picture 7"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92634191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 stacked text 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07116"/>
          </a:xfrm>
        </p:spPr>
        <p:txBody>
          <a:bodyPr/>
          <a:lstStyle>
            <a:lvl1pPr>
              <a:defRPr baseline="0">
                <a:solidFill>
                  <a:srgbClr val="00877C"/>
                </a:solidFill>
              </a:defRPr>
            </a:lvl1pPr>
          </a:lstStyle>
          <a:p>
            <a:r>
              <a:rPr lang="en-US" dirty="0" smtClean="0"/>
              <a:t>&lt;2 stacked content / table option&gt;</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74D97F68-CC38-3C48-B083-3B4A1457065E}" type="slidenum">
              <a:rPr lang="en-US" smtClean="0"/>
              <a:pPr/>
              <a:t>‹#›</a:t>
            </a:fld>
            <a:endParaRPr lang="en-US"/>
          </a:p>
        </p:txBody>
      </p:sp>
      <p:sp>
        <p:nvSpPr>
          <p:cNvPr id="8" name="Content Placeholder 2"/>
          <p:cNvSpPr>
            <a:spLocks noGrp="1"/>
          </p:cNvSpPr>
          <p:nvPr>
            <p:ph idx="14"/>
          </p:nvPr>
        </p:nvSpPr>
        <p:spPr>
          <a:xfrm>
            <a:off x="464660" y="3606404"/>
            <a:ext cx="8223729" cy="979615"/>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
          </p:nvPr>
        </p:nvSpPr>
        <p:spPr>
          <a:xfrm>
            <a:off x="464659" y="1346221"/>
            <a:ext cx="8222616" cy="214628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138917306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0/70 2-column /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659" y="301381"/>
            <a:ext cx="8222022" cy="807116"/>
          </a:xfrm>
        </p:spPr>
        <p:txBody>
          <a:bodyPr/>
          <a:lstStyle>
            <a:lvl1pPr>
              <a:defRPr>
                <a:solidFill>
                  <a:srgbClr val="00877C"/>
                </a:solidFill>
              </a:defRPr>
            </a:lvl1pPr>
          </a:lstStyle>
          <a:p>
            <a:r>
              <a:rPr lang="en-US" dirty="0" smtClean="0"/>
              <a:t>&lt;30/70 2-column / plotted chart option&gt;</a:t>
            </a:r>
            <a:endParaRPr lang="en-US" dirty="0"/>
          </a:p>
        </p:txBody>
      </p:sp>
      <p:sp>
        <p:nvSpPr>
          <p:cNvPr id="5" name="Footer Placeholder 4"/>
          <p:cNvSpPr>
            <a:spLocks noGrp="1"/>
          </p:cNvSpPr>
          <p:nvPr>
            <p:ph type="ftr" sz="quarter" idx="11"/>
          </p:nvPr>
        </p:nvSpPr>
        <p:spPr/>
        <p:txBody>
          <a:bodyPr/>
          <a:lstStyle/>
          <a:p>
            <a:endParaRPr lang="en-US">
              <a:solidFill>
                <a:srgbClr val="37424A"/>
              </a:solidFill>
            </a:endParaRPr>
          </a:p>
        </p:txBody>
      </p:sp>
      <p:sp>
        <p:nvSpPr>
          <p:cNvPr id="6" name="Slide Number Placeholder 5"/>
          <p:cNvSpPr>
            <a:spLocks noGrp="1"/>
          </p:cNvSpPr>
          <p:nvPr>
            <p:ph type="sldNum" sz="quarter" idx="12"/>
          </p:nvPr>
        </p:nvSpPr>
        <p:spPr/>
        <p:txBody>
          <a:bodyPr/>
          <a:lstStyle/>
          <a:p>
            <a:fld id="{74D97F68-CC38-3C48-B083-3B4A1457065E}" type="slidenum">
              <a:rPr lang="en-US" smtClean="0">
                <a:solidFill>
                  <a:srgbClr val="37424A"/>
                </a:solidFill>
              </a:rPr>
              <a:pPr/>
              <a:t>‹#›</a:t>
            </a:fld>
            <a:endParaRPr lang="en-US">
              <a:solidFill>
                <a:srgbClr val="37424A"/>
              </a:solidFill>
            </a:endParaRPr>
          </a:p>
        </p:txBody>
      </p:sp>
      <p:sp>
        <p:nvSpPr>
          <p:cNvPr id="10" name="Content Placeholder 2"/>
          <p:cNvSpPr>
            <a:spLocks noGrp="1"/>
          </p:cNvSpPr>
          <p:nvPr>
            <p:ph idx="13"/>
          </p:nvPr>
        </p:nvSpPr>
        <p:spPr>
          <a:xfrm>
            <a:off x="464660" y="1342425"/>
            <a:ext cx="2650016"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
          </p:nvPr>
        </p:nvSpPr>
        <p:spPr>
          <a:xfrm>
            <a:off x="3425826" y="1342425"/>
            <a:ext cx="5261450" cy="3217670"/>
          </a:xfrm>
        </p:spPr>
        <p:txBody>
          <a:bodyPr/>
          <a:lstStyle>
            <a:lvl1pPr>
              <a:spcBef>
                <a:spcPts val="1000"/>
              </a:spcBef>
              <a:defRPr sz="1800"/>
            </a:lvl1pPr>
            <a:lvl2pPr marL="160338" indent="-127000">
              <a:defRPr sz="1800"/>
            </a:lvl2pPr>
            <a:lvl3pPr marL="354013" indent="-160338">
              <a:defRPr sz="1700"/>
            </a:lvl3pPr>
            <a:lvl4pPr marL="530225" indent="-134938">
              <a:defRPr sz="1600"/>
            </a:lvl4pPr>
            <a:lvl5pPr marL="714375" indent="-150813">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msd_dark_No Tag.png"/>
          <p:cNvPicPr>
            <a:picLocks noChangeAspect="1"/>
          </p:cNvPicPr>
          <p:nvPr userDrawn="1"/>
        </p:nvPicPr>
        <p:blipFill>
          <a:blip r:embed="rId2"/>
          <a:stretch>
            <a:fillRect/>
          </a:stretch>
        </p:blipFill>
        <p:spPr>
          <a:xfrm>
            <a:off x="6400800" y="4708528"/>
            <a:ext cx="969770" cy="282290"/>
          </a:xfrm>
          <a:prstGeom prst="rect">
            <a:avLst/>
          </a:prstGeom>
        </p:spPr>
      </p:pic>
    </p:spTree>
    <p:extLst>
      <p:ext uri="{BB962C8B-B14F-4D97-AF65-F5344CB8AC3E}">
        <p14:creationId xmlns:p14="http://schemas.microsoft.com/office/powerpoint/2010/main" val="13472661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ank you / Closing">
    <p:bg>
      <p:bgPr>
        <a:solidFill>
          <a:schemeClr val="accent1"/>
        </a:solidFill>
        <a:effectLst/>
      </p:bgPr>
    </p:bg>
    <p:spTree>
      <p:nvGrpSpPr>
        <p:cNvPr id="1" name=""/>
        <p:cNvGrpSpPr/>
        <p:nvPr/>
      </p:nvGrpSpPr>
      <p:grpSpPr>
        <a:xfrm>
          <a:off x="0" y="0"/>
          <a:ext cx="0" cy="0"/>
          <a:chOff x="0" y="0"/>
          <a:chExt cx="0" cy="0"/>
        </a:xfrm>
      </p:grpSpPr>
      <p:pic>
        <p:nvPicPr>
          <p:cNvPr id="6" name="Picture 5" descr="MSD_4x3_ThankYou.jp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462567" y="1359125"/>
            <a:ext cx="5784247" cy="1206501"/>
          </a:xfrm>
        </p:spPr>
        <p:txBody>
          <a:bodyPr>
            <a:normAutofit/>
          </a:bodyPr>
          <a:lstStyle>
            <a:lvl1pPr>
              <a:lnSpc>
                <a:spcPct val="78000"/>
              </a:lnSpc>
              <a:defRPr sz="5000" cap="all" spc="130" baseline="0">
                <a:solidFill>
                  <a:srgbClr val="FFFFFF"/>
                </a:solidFill>
              </a:defRPr>
            </a:lvl1pPr>
          </a:lstStyle>
          <a:p>
            <a:r>
              <a:rPr lang="en-US" dirty="0" smtClean="0"/>
              <a:t>&lt;Insert CLOSING&gt;</a:t>
            </a:r>
            <a:endParaRPr lang="en-US" dirty="0"/>
          </a:p>
        </p:txBody>
      </p:sp>
      <p:sp>
        <p:nvSpPr>
          <p:cNvPr id="3" name="Subtitle 2"/>
          <p:cNvSpPr>
            <a:spLocks noGrp="1"/>
          </p:cNvSpPr>
          <p:nvPr>
            <p:ph type="subTitle" idx="1" hasCustomPrompt="1"/>
          </p:nvPr>
        </p:nvSpPr>
        <p:spPr>
          <a:xfrm>
            <a:off x="462566" y="2978185"/>
            <a:ext cx="4107847" cy="464672"/>
          </a:xfrm>
        </p:spPr>
        <p:txBody>
          <a:bodyPr/>
          <a:lstStyle>
            <a:lvl1pPr marL="0" indent="0" algn="l">
              <a:lnSpc>
                <a:spcPct val="9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&lt;Optional Subtitle&gt;</a:t>
            </a:r>
            <a:endParaRPr lang="en-US" dirty="0"/>
          </a:p>
        </p:txBody>
      </p:sp>
      <p:sp>
        <p:nvSpPr>
          <p:cNvPr id="9" name="Text Placeholder 8"/>
          <p:cNvSpPr>
            <a:spLocks noGrp="1"/>
          </p:cNvSpPr>
          <p:nvPr>
            <p:ph type="body" sz="quarter" idx="13" hasCustomPrompt="1"/>
          </p:nvPr>
        </p:nvSpPr>
        <p:spPr>
          <a:xfrm>
            <a:off x="462566" y="4112660"/>
            <a:ext cx="4107846" cy="554592"/>
          </a:xfrm>
        </p:spPr>
        <p:txBody>
          <a:bodyPr/>
          <a:lstStyle>
            <a:lvl1pPr>
              <a:defRPr sz="600" kern="500" baseline="0">
                <a:solidFill>
                  <a:srgbClr val="FFFFFF"/>
                </a:solidFill>
              </a:defRPr>
            </a:lvl1pPr>
            <a:lvl2pPr>
              <a:defRPr sz="1400"/>
            </a:lvl2pPr>
            <a:lvl3pPr>
              <a:defRPr sz="1400"/>
            </a:lvl3pPr>
            <a:lvl4pPr>
              <a:defRPr sz="1400"/>
            </a:lvl4pPr>
            <a:lvl5pPr>
              <a:defRPr sz="1400"/>
            </a:lvl5pPr>
          </a:lstStyle>
          <a:p>
            <a:pPr lvl="0"/>
            <a:r>
              <a:rPr lang="en-US" dirty="0" smtClean="0"/>
              <a:t>Insert Proprietary / Legal Language Here</a:t>
            </a:r>
            <a:endParaRPr lang="en-US" dirty="0"/>
          </a:p>
        </p:txBody>
      </p:sp>
    </p:spTree>
    <p:extLst>
      <p:ext uri="{BB962C8B-B14F-4D97-AF65-F5344CB8AC3E}">
        <p14:creationId xmlns:p14="http://schemas.microsoft.com/office/powerpoint/2010/main" val="302280382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5769"/>
            <a:ext cx="8229600" cy="4810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75160"/>
            <a:ext cx="8229600" cy="1639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028951"/>
            <a:ext cx="8229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7010400" y="0"/>
            <a:ext cx="2133600" cy="357188"/>
          </a:xfrm>
        </p:spPr>
        <p:txBody>
          <a:bodyPr/>
          <a:lstStyle>
            <a:lvl1pPr>
              <a:defRPr/>
            </a:lvl1pPr>
          </a:lstStyle>
          <a:p>
            <a:fld id="{06EDAB4A-6257-4F50-9EEB-51EF8D0FAC9D}" type="slidenum">
              <a:rPr lang="en-US" altLang="en-US">
                <a:solidFill>
                  <a:srgbClr val="37424A"/>
                </a:solidFill>
              </a:rPr>
              <a:pPr/>
              <a:t>‹#›</a:t>
            </a:fld>
            <a:endParaRPr lang="en-US" altLang="en-US">
              <a:solidFill>
                <a:srgbClr val="37424A"/>
              </a:solidFill>
            </a:endParaRPr>
          </a:p>
        </p:txBody>
      </p:sp>
    </p:spTree>
    <p:extLst>
      <p:ext uri="{BB962C8B-B14F-4D97-AF65-F5344CB8AC3E}">
        <p14:creationId xmlns:p14="http://schemas.microsoft.com/office/powerpoint/2010/main" val="42727829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Dark Backgroun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60384" y="1959722"/>
            <a:ext cx="8131175" cy="467820"/>
          </a:xfrm>
        </p:spPr>
        <p:txBody>
          <a:bodyPr wrap="square" tIns="0" rIns="0" bIns="0" anchor="b" anchorCtr="0">
            <a:spAutoFit/>
          </a:bodyPr>
          <a:lstStyle>
            <a:lvl1pPr>
              <a:defRPr sz="3200">
                <a:solidFill>
                  <a:schemeClr val="bg1"/>
                </a:solidFill>
                <a:latin typeface="+mj-lt"/>
              </a:defRPr>
            </a:lvl1pPr>
          </a:lstStyle>
          <a:p>
            <a:pPr lvl="0"/>
            <a:r>
              <a:rPr lang="en-US" altLang="en-US" noProof="0" dirty="0" smtClean="0"/>
              <a:t>Click to edit Master title style</a:t>
            </a:r>
          </a:p>
        </p:txBody>
      </p:sp>
      <p:sp>
        <p:nvSpPr>
          <p:cNvPr id="8" name="Rectangle 3"/>
          <p:cNvSpPr>
            <a:spLocks noGrp="1" noChangeArrowheads="1"/>
          </p:cNvSpPr>
          <p:nvPr>
            <p:ph type="subTitle" idx="1"/>
          </p:nvPr>
        </p:nvSpPr>
        <p:spPr>
          <a:xfrm>
            <a:off x="460376" y="2625761"/>
            <a:ext cx="8131176" cy="350865"/>
          </a:xfrm>
        </p:spPr>
        <p:txBody>
          <a:bodyPr wrap="square" tIns="0" rIns="0">
            <a:spAutoFit/>
          </a:bodyPr>
          <a:lstStyle>
            <a:lvl1pPr marL="0" indent="0">
              <a:buFontTx/>
              <a:buNone/>
              <a:defRPr sz="1800">
                <a:solidFill>
                  <a:schemeClr val="bg1"/>
                </a:solidFill>
                <a:latin typeface="+mj-lt"/>
              </a:defRPr>
            </a:lvl1pPr>
          </a:lstStyle>
          <a:p>
            <a:pPr lvl="0"/>
            <a:r>
              <a:rPr lang="en-US" altLang="en-US" noProof="0" smtClean="0"/>
              <a:t>Click to edit Master subtitle style</a:t>
            </a:r>
            <a:endParaRPr lang="en-US" altLang="en-US" noProof="0" dirty="0" smtClean="0"/>
          </a:p>
        </p:txBody>
      </p:sp>
      <p:sp>
        <p:nvSpPr>
          <p:cNvPr id="9" name="Rectangle 6"/>
          <p:cNvSpPr>
            <a:spLocks noGrp="1" noChangeArrowheads="1"/>
          </p:cNvSpPr>
          <p:nvPr>
            <p:ph type="sldNum" sz="quarter" idx="4"/>
          </p:nvPr>
        </p:nvSpPr>
        <p:spPr bwMode="auto">
          <a:xfrm>
            <a:off x="8737600" y="4855373"/>
            <a:ext cx="406400" cy="17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Tx/>
              <a:buNone/>
              <a:defRPr sz="1000">
                <a:solidFill>
                  <a:schemeClr val="accent1"/>
                </a:solidFill>
              </a:defRPr>
            </a:lvl1pPr>
          </a:lstStyle>
          <a:p>
            <a:pPr fontAlgn="base">
              <a:spcBef>
                <a:spcPct val="0"/>
              </a:spcBef>
              <a:spcAft>
                <a:spcPct val="0"/>
              </a:spcAft>
              <a:defRPr/>
            </a:pPr>
            <a:fld id="{EDB1CEB0-146D-41E0-B6B4-7C5A5D6A1FA2}" type="slidenum">
              <a:rPr lang="en-US" smtClean="0">
                <a:solidFill>
                  <a:srgbClr val="00877C"/>
                </a:solidFill>
                <a:ea typeface="ＭＳ Ｐゴシック" pitchFamily="34" charset="-128"/>
              </a:rPr>
              <a:pPr fontAlgn="base">
                <a:spcBef>
                  <a:spcPct val="0"/>
                </a:spcBef>
                <a:spcAft>
                  <a:spcPct val="0"/>
                </a:spcAft>
                <a:defRPr/>
              </a:pPr>
              <a:t>‹#›</a:t>
            </a:fld>
            <a:endParaRPr lang="en-US" dirty="0">
              <a:solidFill>
                <a:srgbClr val="00877C"/>
              </a:solidFill>
              <a:ea typeface="ＭＳ Ｐゴシック" pitchFamily="34" charset="-128"/>
            </a:endParaRPr>
          </a:p>
        </p:txBody>
      </p:sp>
    </p:spTree>
    <p:extLst>
      <p:ext uri="{BB962C8B-B14F-4D97-AF65-F5344CB8AC3E}">
        <p14:creationId xmlns:p14="http://schemas.microsoft.com/office/powerpoint/2010/main" val="1968725633"/>
      </p:ext>
    </p:extLst>
  </p:cSld>
  <p:clrMapOvr>
    <a:masterClrMapping/>
  </p:clrMapOvr>
  <p:timing>
    <p:tnLst>
      <p:par>
        <p:cTn id="1" dur="indefinite" restart="never" nodeType="tmRoot"/>
      </p:par>
    </p:tnLst>
  </p:timing>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ver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hasCustomPrompt="1"/>
          </p:nvPr>
        </p:nvSpPr>
        <p:spPr>
          <a:xfrm>
            <a:off x="462566" y="916645"/>
            <a:ext cx="6974116" cy="1679940"/>
          </a:xfrm>
        </p:spPr>
        <p:txBody>
          <a:bodyPr>
            <a:normAutofit/>
          </a:bodyPr>
          <a:lstStyle>
            <a:lvl1pPr>
              <a:lnSpc>
                <a:spcPct val="80000"/>
              </a:lnSpc>
              <a:defRPr sz="4000" cap="all" spc="130">
                <a:solidFill>
                  <a:srgbClr val="FFFFFF"/>
                </a:solidFill>
              </a:defRPr>
            </a:lvl1pPr>
          </a:lstStyle>
          <a:p>
            <a:r>
              <a:rPr lang="en-US" dirty="0" smtClean="0"/>
              <a:t>&lt;Insert title&gt;</a:t>
            </a:r>
            <a:endParaRPr lang="en-US" dirty="0"/>
          </a:p>
        </p:txBody>
      </p:sp>
      <p:sp>
        <p:nvSpPr>
          <p:cNvPr id="3" name="Subtitle 2"/>
          <p:cNvSpPr>
            <a:spLocks noGrp="1"/>
          </p:cNvSpPr>
          <p:nvPr>
            <p:ph type="subTitle" idx="1" hasCustomPrompt="1"/>
          </p:nvPr>
        </p:nvSpPr>
        <p:spPr>
          <a:xfrm>
            <a:off x="462569" y="4221628"/>
            <a:ext cx="4107847" cy="693272"/>
          </a:xfrm>
        </p:spPr>
        <p:txBody>
          <a:bodyPr/>
          <a:lstStyle>
            <a:lvl1pPr marL="0" indent="0" algn="l">
              <a:lnSpc>
                <a:spcPct val="90000"/>
              </a:lnSpc>
              <a:buNone/>
              <a:defRPr sz="1800" spc="3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&lt;Insert subtitle – optional&gt;</a:t>
            </a:r>
            <a:endParaRPr lang="en-US" dirty="0"/>
          </a:p>
        </p:txBody>
      </p:sp>
      <p:sp>
        <p:nvSpPr>
          <p:cNvPr id="9" name="Text Placeholder 8"/>
          <p:cNvSpPr>
            <a:spLocks noGrp="1"/>
          </p:cNvSpPr>
          <p:nvPr>
            <p:ph type="body" sz="quarter" idx="13" hasCustomPrompt="1"/>
          </p:nvPr>
        </p:nvSpPr>
        <p:spPr>
          <a:xfrm>
            <a:off x="462566" y="3994044"/>
            <a:ext cx="1936461" cy="142013"/>
          </a:xfrm>
        </p:spPr>
        <p:txBody>
          <a:bodyPr/>
          <a:lstStyle>
            <a:lvl1pPr>
              <a:defRPr sz="1400" spc="30">
                <a:solidFill>
                  <a:schemeClr val="accent2"/>
                </a:solidFill>
              </a:defRPr>
            </a:lvl1pPr>
            <a:lvl2pPr>
              <a:defRPr sz="1400"/>
            </a:lvl2pPr>
            <a:lvl3pPr>
              <a:defRPr sz="1400"/>
            </a:lvl3pPr>
            <a:lvl4pPr>
              <a:defRPr sz="1400"/>
            </a:lvl4pPr>
            <a:lvl5pPr>
              <a:defRPr sz="1400"/>
            </a:lvl5pPr>
          </a:lstStyle>
          <a:p>
            <a:pPr lvl="0"/>
            <a:r>
              <a:rPr lang="en-US" dirty="0" smtClean="0"/>
              <a:t>Insert Date Here</a:t>
            </a:r>
            <a:endParaRPr lang="en-US" dirty="0"/>
          </a:p>
        </p:txBody>
      </p:sp>
    </p:spTree>
    <p:extLst>
      <p:ext uri="{BB962C8B-B14F-4D97-AF65-F5344CB8AC3E}">
        <p14:creationId xmlns:p14="http://schemas.microsoft.com/office/powerpoint/2010/main" val="125961507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460384" y="1959722"/>
            <a:ext cx="8131175" cy="467820"/>
          </a:xfrm>
        </p:spPr>
        <p:txBody>
          <a:bodyPr wrap="square" tIns="0" rIns="0" bIns="0" anchor="b" anchorCtr="0">
            <a:spAutoFit/>
          </a:bodyPr>
          <a:lstStyle>
            <a:lvl1pPr>
              <a:defRPr sz="3200">
                <a:solidFill>
                  <a:schemeClr val="bg1"/>
                </a:solidFill>
                <a:latin typeface="+mj-lt"/>
              </a:defRPr>
            </a:lvl1pPr>
          </a:lstStyle>
          <a:p>
            <a:pPr lvl="0"/>
            <a:r>
              <a:rPr lang="en-US" altLang="en-US" noProof="0" dirty="0" smtClean="0"/>
              <a:t>Click to edit Master title style</a:t>
            </a:r>
          </a:p>
        </p:txBody>
      </p:sp>
      <p:sp>
        <p:nvSpPr>
          <p:cNvPr id="5" name="Rectangle 3"/>
          <p:cNvSpPr>
            <a:spLocks noGrp="1" noChangeArrowheads="1"/>
          </p:cNvSpPr>
          <p:nvPr>
            <p:ph type="subTitle" idx="1"/>
          </p:nvPr>
        </p:nvSpPr>
        <p:spPr>
          <a:xfrm>
            <a:off x="460376" y="2625761"/>
            <a:ext cx="8131176" cy="350865"/>
          </a:xfrm>
        </p:spPr>
        <p:txBody>
          <a:bodyPr wrap="square" tIns="0" rIns="0">
            <a:spAutoFit/>
          </a:bodyPr>
          <a:lstStyle>
            <a:lvl1pPr marL="0" indent="0">
              <a:buFontTx/>
              <a:buNone/>
              <a:defRPr sz="1800">
                <a:solidFill>
                  <a:schemeClr val="bg1"/>
                </a:solidFill>
                <a:latin typeface="+mj-lt"/>
              </a:defRPr>
            </a:lvl1pPr>
          </a:lstStyle>
          <a:p>
            <a:pPr lvl="0"/>
            <a:r>
              <a:rPr lang="en-US" altLang="en-US" noProof="0" smtClean="0"/>
              <a:t>Click to edit Master subtitle style</a:t>
            </a:r>
            <a:endParaRPr lang="en-US" altLang="en-US" noProof="0" dirty="0" smtClean="0"/>
          </a:p>
        </p:txBody>
      </p:sp>
      <p:sp>
        <p:nvSpPr>
          <p:cNvPr id="6" name="Rectangle 6"/>
          <p:cNvSpPr>
            <a:spLocks noGrp="1" noChangeArrowheads="1"/>
          </p:cNvSpPr>
          <p:nvPr>
            <p:ph type="sldNum" sz="quarter" idx="4"/>
          </p:nvPr>
        </p:nvSpPr>
        <p:spPr bwMode="auto">
          <a:xfrm>
            <a:off x="8737600" y="4855373"/>
            <a:ext cx="406400" cy="17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Tx/>
              <a:buNone/>
              <a:defRPr sz="1000">
                <a:solidFill>
                  <a:schemeClr val="accent1"/>
                </a:solidFill>
              </a:defRPr>
            </a:lvl1pPr>
          </a:lstStyle>
          <a:p>
            <a:pPr fontAlgn="base">
              <a:spcBef>
                <a:spcPct val="0"/>
              </a:spcBef>
              <a:spcAft>
                <a:spcPct val="0"/>
              </a:spcAft>
              <a:defRPr/>
            </a:pPr>
            <a:fld id="{EDB1CEB0-146D-41E0-B6B4-7C5A5D6A1FA2}" type="slidenum">
              <a:rPr lang="en-US" smtClean="0">
                <a:solidFill>
                  <a:srgbClr val="00877C"/>
                </a:solidFill>
                <a:ea typeface="ＭＳ Ｐゴシック" pitchFamily="34" charset="-128"/>
              </a:rPr>
              <a:pPr fontAlgn="base">
                <a:spcBef>
                  <a:spcPct val="0"/>
                </a:spcBef>
                <a:spcAft>
                  <a:spcPct val="0"/>
                </a:spcAft>
                <a:defRPr/>
              </a:pPr>
              <a:t>‹#›</a:t>
            </a:fld>
            <a:endParaRPr lang="en-US" dirty="0">
              <a:solidFill>
                <a:srgbClr val="00877C"/>
              </a:solidFill>
              <a:ea typeface="ＭＳ Ｐゴシック" pitchFamily="34" charset="-128"/>
            </a:endParaRPr>
          </a:p>
        </p:txBody>
      </p:sp>
    </p:spTree>
    <p:extLst>
      <p:ext uri="{BB962C8B-B14F-4D97-AF65-F5344CB8AC3E}">
        <p14:creationId xmlns:p14="http://schemas.microsoft.com/office/powerpoint/2010/main" val="26673652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395536" y="171451"/>
            <a:ext cx="8424936" cy="6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a:solidFill>
                  <a:schemeClr val="bg1"/>
                </a:solidFill>
              </a:defRPr>
            </a:lvl1pPr>
          </a:lstStyle>
          <a:p>
            <a:pPr lvl="0"/>
            <a:r>
              <a:rPr lang="en-US" altLang="en-US" smtClean="0"/>
              <a:t>Click to edit Master title style</a:t>
            </a:r>
            <a:endParaRPr lang="en-US" altLang="en-US" dirty="0" smtClean="0"/>
          </a:p>
        </p:txBody>
      </p:sp>
      <p:sp>
        <p:nvSpPr>
          <p:cNvPr id="8" name="Rectangle 3"/>
          <p:cNvSpPr>
            <a:spLocks noGrp="1" noChangeArrowheads="1"/>
          </p:cNvSpPr>
          <p:nvPr>
            <p:ph idx="1"/>
          </p:nvPr>
        </p:nvSpPr>
        <p:spPr bwMode="auto">
          <a:xfrm>
            <a:off x="381000" y="1130401"/>
            <a:ext cx="8445500" cy="329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normAutofit/>
          </a:bodyPr>
          <a:lstStyle>
            <a:lvl1pPr>
              <a:buClr>
                <a:schemeClr val="bg1"/>
              </a:buClr>
              <a:defRPr>
                <a:solidFill>
                  <a:schemeClr val="bg1"/>
                </a:solidFill>
              </a:defRPr>
            </a:lvl1pPr>
            <a:lvl2pPr>
              <a:defRPr>
                <a:solidFill>
                  <a:schemeClr val="bg1"/>
                </a:solidFill>
              </a:defRPr>
            </a:lvl2pPr>
            <a:lvl3pPr marL="1254125" indent="-339725">
              <a:defRPr>
                <a:solidFill>
                  <a:schemeClr val="bg1"/>
                </a:solidFill>
              </a:defRPr>
            </a:lvl3pPr>
            <a:lvl4pPr>
              <a:defRPr>
                <a:solidFill>
                  <a:schemeClr val="bg1"/>
                </a:solidFill>
              </a:defRPr>
            </a:lvl4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9" name="Rectangle 6"/>
          <p:cNvSpPr>
            <a:spLocks noGrp="1" noChangeArrowheads="1"/>
          </p:cNvSpPr>
          <p:nvPr>
            <p:ph type="sldNum" sz="quarter" idx="4"/>
          </p:nvPr>
        </p:nvSpPr>
        <p:spPr bwMode="auto">
          <a:xfrm>
            <a:off x="8737600" y="4855373"/>
            <a:ext cx="406400" cy="17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Tx/>
              <a:buNone/>
              <a:defRPr sz="1000">
                <a:solidFill>
                  <a:schemeClr val="bg1"/>
                </a:solidFill>
              </a:defRPr>
            </a:lvl1pPr>
          </a:lstStyle>
          <a:p>
            <a:pPr fontAlgn="base">
              <a:spcBef>
                <a:spcPct val="0"/>
              </a:spcBef>
              <a:spcAft>
                <a:spcPct val="0"/>
              </a:spcAft>
              <a:defRPr/>
            </a:pPr>
            <a:fld id="{EDB1CEB0-146D-41E0-B6B4-7C5A5D6A1FA2}" type="slidenum">
              <a:rPr lang="en-US" smtClean="0">
                <a:solidFill>
                  <a:srgbClr val="FFFFFF"/>
                </a:solidFill>
                <a:ea typeface="ＭＳ Ｐゴシック" pitchFamily="34" charset="-128"/>
              </a:rPr>
              <a:pPr fontAlgn="base">
                <a:spcBef>
                  <a:spcPct val="0"/>
                </a:spcBef>
                <a:spcAft>
                  <a:spcPct val="0"/>
                </a:spcAft>
                <a:defRPr/>
              </a:pPr>
              <a:t>‹#›</a:t>
            </a:fld>
            <a:endParaRPr lang="en-US" dirty="0">
              <a:solidFill>
                <a:srgbClr val="FFFFFF"/>
              </a:solidFill>
              <a:ea typeface="ＭＳ Ｐゴシック" pitchFamily="34" charset="-128"/>
            </a:endParaRPr>
          </a:p>
        </p:txBody>
      </p:sp>
      <p:sp>
        <p:nvSpPr>
          <p:cNvPr id="10" name="TextBox 9"/>
          <p:cNvSpPr txBox="1"/>
          <p:nvPr userDrawn="1"/>
        </p:nvSpPr>
        <p:spPr>
          <a:xfrm>
            <a:off x="467553" y="4859096"/>
            <a:ext cx="7680299" cy="230832"/>
          </a:xfrm>
          <a:prstGeom prst="rect">
            <a:avLst/>
          </a:prstGeom>
          <a:noFill/>
        </p:spPr>
        <p:txBody>
          <a:bodyPr wrap="square" rtlCol="0">
            <a:spAutoFit/>
          </a:bodyPr>
          <a:lstStyle/>
          <a:p>
            <a:r>
              <a:rPr lang="en-GB" sz="900" dirty="0">
                <a:solidFill>
                  <a:srgbClr val="FFFFFF"/>
                </a:solidFill>
              </a:rPr>
              <a:t>Copyright © 2016 Merck Sharp &amp; Dohme Corp.</a:t>
            </a:r>
          </a:p>
        </p:txBody>
      </p:sp>
    </p:spTree>
    <p:extLst>
      <p:ext uri="{BB962C8B-B14F-4D97-AF65-F5344CB8AC3E}">
        <p14:creationId xmlns:p14="http://schemas.microsoft.com/office/powerpoint/2010/main" val="2622841010"/>
      </p:ext>
    </p:extLst>
  </p:cSld>
  <p:clrMapOvr>
    <a:masterClrMapping/>
  </p:clrMapOvr>
  <p:timing>
    <p:tnLst>
      <p:par>
        <p:cTn id="1" dur="indefinite" restart="never" nodeType="tmRoot"/>
      </p:par>
    </p:tnLst>
  </p:timing>
  <p:hf hdr="0" ftr="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EDB1CEB0-146D-41E0-B6B4-7C5A5D6A1FA2}" type="slidenum">
              <a:rPr lang="en-US" smtClean="0">
                <a:solidFill>
                  <a:srgbClr val="00877C"/>
                </a:solidFill>
                <a:ea typeface="ＭＳ Ｐゴシック" pitchFamily="34" charset="-128"/>
              </a:rPr>
              <a:pPr fontAlgn="base">
                <a:spcBef>
                  <a:spcPct val="0"/>
                </a:spcBef>
                <a:spcAft>
                  <a:spcPct val="0"/>
                </a:spcAft>
                <a:defRPr/>
              </a:pPr>
              <a:t>‹#›</a:t>
            </a:fld>
            <a:endParaRPr lang="en-US" dirty="0">
              <a:solidFill>
                <a:srgbClr val="00877C"/>
              </a:solidFill>
              <a:ea typeface="ＭＳ Ｐゴシック" pitchFamily="34" charset="-128"/>
            </a:endParaRPr>
          </a:p>
        </p:txBody>
      </p:sp>
      <p:sp>
        <p:nvSpPr>
          <p:cNvPr id="5" name="Text Placeholder 4"/>
          <p:cNvSpPr>
            <a:spLocks noGrp="1"/>
          </p:cNvSpPr>
          <p:nvPr>
            <p:ph type="body" sz="quarter" idx="11"/>
          </p:nvPr>
        </p:nvSpPr>
        <p:spPr>
          <a:xfrm>
            <a:off x="395288" y="1130400"/>
            <a:ext cx="8281168" cy="3132534"/>
          </a:xfrm>
        </p:spPr>
        <p:txBody>
          <a:bodyPr/>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739476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defRPr/>
            </a:pPr>
            <a:fld id="{EDB1CEB0-146D-41E0-B6B4-7C5A5D6A1FA2}" type="slidenum">
              <a:rPr lang="en-US" smtClean="0">
                <a:solidFill>
                  <a:srgbClr val="FFFFFF"/>
                </a:solidFill>
                <a:ea typeface="ＭＳ Ｐゴシック" pitchFamily="34" charset="-128"/>
              </a:rPr>
              <a:pPr fontAlgn="base">
                <a:spcBef>
                  <a:spcPct val="0"/>
                </a:spcBef>
                <a:spcAft>
                  <a:spcPct val="0"/>
                </a:spcAft>
                <a:defRPr/>
              </a:pPr>
              <a:t>‹#›</a:t>
            </a:fld>
            <a:endParaRPr lang="en-US" dirty="0">
              <a:solidFill>
                <a:srgbClr val="FFFFFF"/>
              </a:solidFill>
              <a:ea typeface="ＭＳ Ｐゴシック" pitchFamily="34" charset="-128"/>
            </a:endParaRPr>
          </a:p>
        </p:txBody>
      </p:sp>
      <p:sp>
        <p:nvSpPr>
          <p:cNvPr id="4" name="Rectangle 2"/>
          <p:cNvSpPr>
            <a:spLocks noGrp="1" noChangeArrowheads="1"/>
          </p:cNvSpPr>
          <p:nvPr>
            <p:ph type="ctrTitle"/>
          </p:nvPr>
        </p:nvSpPr>
        <p:spPr>
          <a:xfrm>
            <a:off x="460384" y="1959722"/>
            <a:ext cx="8131175" cy="467820"/>
          </a:xfrm>
        </p:spPr>
        <p:txBody>
          <a:bodyPr wrap="square" tIns="0" rIns="0" bIns="0" anchor="b" anchorCtr="0">
            <a:spAutoFit/>
          </a:bodyPr>
          <a:lstStyle>
            <a:lvl1pPr>
              <a:defRPr sz="3200">
                <a:solidFill>
                  <a:schemeClr val="bg1"/>
                </a:solidFill>
                <a:latin typeface="+mj-lt"/>
              </a:defRPr>
            </a:lvl1pPr>
          </a:lstStyle>
          <a:p>
            <a:pPr lvl="0"/>
            <a:r>
              <a:rPr lang="en-US" altLang="en-US" noProof="0" dirty="0" smtClean="0"/>
              <a:t>Click to edit Master title style</a:t>
            </a:r>
          </a:p>
        </p:txBody>
      </p:sp>
      <p:sp>
        <p:nvSpPr>
          <p:cNvPr id="5" name="Rectangle 3"/>
          <p:cNvSpPr>
            <a:spLocks noGrp="1" noChangeArrowheads="1"/>
          </p:cNvSpPr>
          <p:nvPr>
            <p:ph type="subTitle" idx="1"/>
          </p:nvPr>
        </p:nvSpPr>
        <p:spPr>
          <a:xfrm>
            <a:off x="460376" y="2625761"/>
            <a:ext cx="8131176" cy="350865"/>
          </a:xfrm>
        </p:spPr>
        <p:txBody>
          <a:bodyPr wrap="square" tIns="0" rIns="0">
            <a:spAutoFit/>
          </a:bodyPr>
          <a:lstStyle>
            <a:lvl1pPr marL="0" indent="0">
              <a:buFontTx/>
              <a:buNone/>
              <a:defRPr sz="1800">
                <a:solidFill>
                  <a:schemeClr val="bg1"/>
                </a:solidFill>
                <a:latin typeface="+mj-lt"/>
              </a:defRPr>
            </a:lvl1pPr>
          </a:lstStyle>
          <a:p>
            <a:pPr lvl="0"/>
            <a:r>
              <a:rPr lang="en-US" altLang="en-US" noProof="0" smtClean="0"/>
              <a:t>Click to edit Master subtitle style</a:t>
            </a:r>
            <a:endParaRPr lang="en-US" altLang="en-US" noProof="0" dirty="0" smtClean="0"/>
          </a:p>
        </p:txBody>
      </p:sp>
      <p:sp>
        <p:nvSpPr>
          <p:cNvPr id="7" name="TextBox 6"/>
          <p:cNvSpPr txBox="1"/>
          <p:nvPr userDrawn="1"/>
        </p:nvSpPr>
        <p:spPr>
          <a:xfrm>
            <a:off x="467553" y="4859096"/>
            <a:ext cx="7680299" cy="230832"/>
          </a:xfrm>
          <a:prstGeom prst="rect">
            <a:avLst/>
          </a:prstGeom>
          <a:noFill/>
        </p:spPr>
        <p:txBody>
          <a:bodyPr wrap="square" rtlCol="0">
            <a:spAutoFit/>
          </a:bodyPr>
          <a:lstStyle/>
          <a:p>
            <a:r>
              <a:rPr lang="en-GB" sz="900" dirty="0">
                <a:solidFill>
                  <a:srgbClr val="FFFFFF"/>
                </a:solidFill>
              </a:rPr>
              <a:t>Copyright © 2016 Merck Sharp &amp; Dohme Corp.</a:t>
            </a:r>
          </a:p>
        </p:txBody>
      </p:sp>
    </p:spTree>
    <p:extLst>
      <p:ext uri="{BB962C8B-B14F-4D97-AF65-F5344CB8AC3E}">
        <p14:creationId xmlns:p14="http://schemas.microsoft.com/office/powerpoint/2010/main" val="235504670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defRPr/>
            </a:pPr>
            <a:fld id="{EDB1CEB0-146D-41E0-B6B4-7C5A5D6A1FA2}" type="slidenum">
              <a:rPr lang="en-US" smtClean="0">
                <a:solidFill>
                  <a:srgbClr val="FFFFFF"/>
                </a:solidFill>
                <a:ea typeface="ＭＳ Ｐゴシック" pitchFamily="34" charset="-128"/>
              </a:rPr>
              <a:pPr fontAlgn="base">
                <a:spcBef>
                  <a:spcPct val="0"/>
                </a:spcBef>
                <a:spcAft>
                  <a:spcPct val="0"/>
                </a:spcAft>
                <a:defRPr/>
              </a:pPr>
              <a:t>‹#›</a:t>
            </a:fld>
            <a:endParaRPr lang="en-US" dirty="0">
              <a:solidFill>
                <a:srgbClr val="FFFFFF"/>
              </a:solidFill>
              <a:ea typeface="ＭＳ Ｐゴシック" pitchFamily="34" charset="-128"/>
            </a:endParaRPr>
          </a:p>
        </p:txBody>
      </p:sp>
      <p:sp>
        <p:nvSpPr>
          <p:cNvPr id="4" name="TextBox 3"/>
          <p:cNvSpPr txBox="1"/>
          <p:nvPr userDrawn="1"/>
        </p:nvSpPr>
        <p:spPr>
          <a:xfrm>
            <a:off x="467553" y="4859096"/>
            <a:ext cx="7680299" cy="230832"/>
          </a:xfrm>
          <a:prstGeom prst="rect">
            <a:avLst/>
          </a:prstGeom>
          <a:noFill/>
        </p:spPr>
        <p:txBody>
          <a:bodyPr wrap="square" rtlCol="0">
            <a:spAutoFit/>
          </a:bodyPr>
          <a:lstStyle/>
          <a:p>
            <a:r>
              <a:rPr lang="en-GB" sz="900" dirty="0">
                <a:solidFill>
                  <a:srgbClr val="FFFFFF"/>
                </a:solidFill>
              </a:rPr>
              <a:t>Copyright © 2016 Merck Sharp &amp; Dohme Corp.</a:t>
            </a:r>
          </a:p>
        </p:txBody>
      </p:sp>
      <p:sp>
        <p:nvSpPr>
          <p:cNvPr id="5" name="Title 1"/>
          <p:cNvSpPr>
            <a:spLocks noGrp="1"/>
          </p:cNvSpPr>
          <p:nvPr>
            <p:ph type="title"/>
          </p:nvPr>
        </p:nvSpPr>
        <p:spPr>
          <a:xfrm>
            <a:off x="395536" y="171451"/>
            <a:ext cx="8352928" cy="673200"/>
          </a:xfrm>
        </p:spPr>
        <p:txBody>
          <a:bodyPr/>
          <a:lstStyle/>
          <a:p>
            <a:r>
              <a:rPr lang="en-GB"/>
              <a:t>Click to edit Master title style</a:t>
            </a:r>
            <a:endParaRPr lang="en-US"/>
          </a:p>
        </p:txBody>
      </p:sp>
      <p:sp>
        <p:nvSpPr>
          <p:cNvPr id="6" name="Text Placeholder 4"/>
          <p:cNvSpPr>
            <a:spLocks noGrp="1"/>
          </p:cNvSpPr>
          <p:nvPr>
            <p:ph type="body" sz="quarter" idx="11"/>
          </p:nvPr>
        </p:nvSpPr>
        <p:spPr>
          <a:xfrm>
            <a:off x="395288" y="1130400"/>
            <a:ext cx="8353176" cy="3132534"/>
          </a:xfrm>
        </p:spPr>
        <p:txBody>
          <a:bodyPr/>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8582221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0" y="4855373"/>
            <a:ext cx="406400" cy="173831"/>
          </a:xfrm>
        </p:spPr>
        <p:txBody>
          <a:bodyPr/>
          <a:lstStyle>
            <a:lvl1pPr>
              <a:defRPr>
                <a:solidFill>
                  <a:schemeClr val="bg1"/>
                </a:solidFill>
              </a:defRPr>
            </a:lvl1pPr>
          </a:lstStyle>
          <a:p>
            <a:pPr fontAlgn="base">
              <a:spcBef>
                <a:spcPct val="0"/>
              </a:spcBef>
              <a:spcAft>
                <a:spcPct val="0"/>
              </a:spcAft>
              <a:defRPr/>
            </a:pPr>
            <a:fld id="{EDB1CEB0-146D-41E0-B6B4-7C5A5D6A1FA2}" type="slidenum">
              <a:rPr lang="en-US" smtClean="0">
                <a:solidFill>
                  <a:srgbClr val="FFFFFF"/>
                </a:solidFill>
                <a:ea typeface="ＭＳ Ｐゴシック" pitchFamily="34" charset="-128"/>
              </a:rPr>
              <a:pPr fontAlgn="base">
                <a:spcBef>
                  <a:spcPct val="0"/>
                </a:spcBef>
                <a:spcAft>
                  <a:spcPct val="0"/>
                </a:spcAft>
                <a:defRPr/>
              </a:pPr>
              <a:t>‹#›</a:t>
            </a:fld>
            <a:endParaRPr lang="en-US" dirty="0">
              <a:solidFill>
                <a:srgbClr val="FFFFFF"/>
              </a:solidFill>
              <a:ea typeface="ＭＳ Ｐゴシック" pitchFamily="34" charset="-128"/>
            </a:endParaRPr>
          </a:p>
        </p:txBody>
      </p:sp>
      <p:sp>
        <p:nvSpPr>
          <p:cNvPr id="5" name="TextBox 4"/>
          <p:cNvSpPr txBox="1"/>
          <p:nvPr userDrawn="1"/>
        </p:nvSpPr>
        <p:spPr>
          <a:xfrm>
            <a:off x="467553" y="4859096"/>
            <a:ext cx="7680299" cy="230832"/>
          </a:xfrm>
          <a:prstGeom prst="rect">
            <a:avLst/>
          </a:prstGeom>
          <a:noFill/>
        </p:spPr>
        <p:txBody>
          <a:bodyPr wrap="square" rtlCol="0">
            <a:spAutoFit/>
          </a:bodyPr>
          <a:lstStyle/>
          <a:p>
            <a:r>
              <a:rPr lang="en-GB" sz="900" dirty="0">
                <a:solidFill>
                  <a:srgbClr val="FFFFFF"/>
                </a:solidFill>
              </a:rPr>
              <a:t>Copyright © 2016 Merck Sharp &amp; Dohme Corp.</a:t>
            </a:r>
          </a:p>
        </p:txBody>
      </p:sp>
      <p:sp>
        <p:nvSpPr>
          <p:cNvPr id="6" name="Rectangle 2"/>
          <p:cNvSpPr>
            <a:spLocks noGrp="1" noChangeArrowheads="1"/>
          </p:cNvSpPr>
          <p:nvPr>
            <p:ph type="title"/>
          </p:nvPr>
        </p:nvSpPr>
        <p:spPr bwMode="auto">
          <a:xfrm>
            <a:off x="395536" y="171451"/>
            <a:ext cx="8280920" cy="6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a:solidFill>
                  <a:schemeClr val="bg1"/>
                </a:solidFill>
              </a:defRPr>
            </a:lvl1pPr>
          </a:lstStyle>
          <a:p>
            <a:pPr lvl="0"/>
            <a:r>
              <a:rPr lang="en-US" altLang="en-US" smtClean="0"/>
              <a:t>Click to edit Master title style</a:t>
            </a:r>
            <a:endParaRPr lang="en-US" altLang="en-US" dirty="0" smtClean="0"/>
          </a:p>
        </p:txBody>
      </p:sp>
      <p:sp>
        <p:nvSpPr>
          <p:cNvPr id="11" name="Text Placeholder 10"/>
          <p:cNvSpPr>
            <a:spLocks noGrp="1"/>
          </p:cNvSpPr>
          <p:nvPr>
            <p:ph type="body" sz="quarter" idx="11"/>
          </p:nvPr>
        </p:nvSpPr>
        <p:spPr>
          <a:xfrm>
            <a:off x="395288" y="1130401"/>
            <a:ext cx="8281168" cy="3186113"/>
          </a:xfrm>
        </p:spPr>
        <p:txBody>
          <a:bodyPr/>
          <a:lstStyle>
            <a:lvl1pPr>
              <a:buClr>
                <a:schemeClr val="bg1"/>
              </a:buClr>
              <a:defRPr sz="1400">
                <a:solidFill>
                  <a:srgbClr val="FFFFFF"/>
                </a:solidFill>
              </a:defRPr>
            </a:lvl1pPr>
            <a:lvl2pPr>
              <a:defRPr sz="1400">
                <a:solidFill>
                  <a:srgbClr val="FFFFFF"/>
                </a:solidFill>
              </a:defRPr>
            </a:lvl2pPr>
            <a:lvl3pPr>
              <a:defRPr sz="1400">
                <a:solidFill>
                  <a:srgbClr val="FFFFFF"/>
                </a:solidFill>
              </a:defRPr>
            </a:lvl3pPr>
            <a:lvl4pPr>
              <a:defRPr sz="1400">
                <a:solidFill>
                  <a:srgbClr val="FFFFFF"/>
                </a:solidFill>
              </a:defRPr>
            </a:lvl4pPr>
            <a:lvl5pPr>
              <a:defRPr sz="1400">
                <a:solidFill>
                  <a:srgbClr val="FFFFF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984709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5C87AF59-C38E-45D8-A387-FEA7F863BBF0}" type="datetimeFigureOut">
              <a:rPr lang="en-GB">
                <a:solidFill>
                  <a:srgbClr val="000000"/>
                </a:solidFill>
              </a:rPr>
              <a:pPr/>
              <a:t>28/04/2018</a:t>
            </a:fld>
            <a:endParaRPr lang="en-GB">
              <a:solidFill>
                <a:srgbClr val="000000"/>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A230A8D8-DB3C-4C92-A910-B977E9A4F558}" type="slidenum">
              <a:rPr lang="en-GB" smtClean="0">
                <a:solidFill>
                  <a:srgbClr val="00539F"/>
                </a:solidFill>
              </a:rPr>
              <a:pPr/>
              <a:t>‹#›</a:t>
            </a:fld>
            <a:endParaRPr lang="en-GB">
              <a:solidFill>
                <a:srgbClr val="00539F"/>
              </a:solidFill>
            </a:endParaRPr>
          </a:p>
        </p:txBody>
      </p:sp>
    </p:spTree>
    <p:extLst>
      <p:ext uri="{BB962C8B-B14F-4D97-AF65-F5344CB8AC3E}">
        <p14:creationId xmlns:p14="http://schemas.microsoft.com/office/powerpoint/2010/main" val="551729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heme" Target="../theme/theme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5.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12" name="Rectangle 2"/>
          <p:cNvSpPr>
            <a:spLocks noGrp="1" noChangeArrowheads="1"/>
          </p:cNvSpPr>
          <p:nvPr>
            <p:ph type="title"/>
          </p:nvPr>
        </p:nvSpPr>
        <p:spPr bwMode="auto">
          <a:xfrm>
            <a:off x="395536" y="171473"/>
            <a:ext cx="8280920" cy="67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dirty="0" smtClean="0"/>
              <a:t>Click to edit Master title style</a:t>
            </a:r>
          </a:p>
        </p:txBody>
      </p:sp>
      <p:sp>
        <p:nvSpPr>
          <p:cNvPr id="21513" name="Rectangle 3"/>
          <p:cNvSpPr>
            <a:spLocks noGrp="1" noChangeArrowheads="1"/>
          </p:cNvSpPr>
          <p:nvPr>
            <p:ph type="body" idx="1"/>
          </p:nvPr>
        </p:nvSpPr>
        <p:spPr bwMode="auto">
          <a:xfrm>
            <a:off x="396000" y="1131592"/>
            <a:ext cx="8280456" cy="318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03" rIns="91406" bIns="45703" numCol="1" anchor="t" anchorCtr="0" compatLnSpc="1">
            <a:prstTxWarp prst="textNoShape">
              <a:avLst/>
            </a:prstTxWarp>
            <a:no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1030" name="Rectangle 6"/>
          <p:cNvSpPr>
            <a:spLocks noGrp="1" noChangeArrowheads="1"/>
          </p:cNvSpPr>
          <p:nvPr>
            <p:ph type="sldNum" sz="quarter" idx="4"/>
          </p:nvPr>
        </p:nvSpPr>
        <p:spPr bwMode="auto">
          <a:xfrm>
            <a:off x="8737600" y="4855394"/>
            <a:ext cx="406400" cy="17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3" rIns="91406" bIns="45703" numCol="1" anchor="t" anchorCtr="0" compatLnSpc="1">
            <a:prstTxWarp prst="textNoShape">
              <a:avLst/>
            </a:prstTxWarp>
          </a:bodyPr>
          <a:lstStyle>
            <a:lvl1pPr algn="ctr">
              <a:buFontTx/>
              <a:buNone/>
              <a:defRPr sz="1000">
                <a:solidFill>
                  <a:schemeClr val="accent1"/>
                </a:solidFill>
              </a:defRPr>
            </a:lvl1pPr>
          </a:lstStyle>
          <a:p>
            <a:pPr fontAlgn="base">
              <a:spcBef>
                <a:spcPct val="0"/>
              </a:spcBef>
              <a:spcAft>
                <a:spcPct val="0"/>
              </a:spcAft>
              <a:defRPr/>
            </a:pPr>
            <a:fld id="{EDB1CEB0-146D-41E0-B6B4-7C5A5D6A1FA2}" type="slidenum">
              <a:rPr lang="en-US" smtClean="0">
                <a:solidFill>
                  <a:srgbClr val="00877C"/>
                </a:solidFill>
                <a:ea typeface="ＭＳ Ｐゴシック" pitchFamily="34" charset="-128"/>
                <a:cs typeface="Arial" charset="0"/>
              </a:rPr>
              <a:pPr fontAlgn="base">
                <a:spcBef>
                  <a:spcPct val="0"/>
                </a:spcBef>
                <a:spcAft>
                  <a:spcPct val="0"/>
                </a:spcAft>
                <a:defRPr/>
              </a:pPr>
              <a:t>‹#›</a:t>
            </a:fld>
            <a:endParaRPr lang="en-US" dirty="0">
              <a:solidFill>
                <a:srgbClr val="00877C"/>
              </a:solidFill>
              <a:ea typeface="ＭＳ Ｐゴシック" pitchFamily="34" charset="-128"/>
              <a:cs typeface="Arial" charset="0"/>
            </a:endParaRPr>
          </a:p>
        </p:txBody>
      </p:sp>
    </p:spTree>
    <p:extLst>
      <p:ext uri="{BB962C8B-B14F-4D97-AF65-F5344CB8AC3E}">
        <p14:creationId xmlns:p14="http://schemas.microsoft.com/office/powerpoint/2010/main" val="3733600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ftr="0" dt="0"/>
  <p:txStyles>
    <p:titleStyle>
      <a:lvl1pPr algn="l" rtl="0" eaLnBrk="1" fontAlgn="base" hangingPunct="1">
        <a:lnSpc>
          <a:spcPct val="95000"/>
        </a:lnSpc>
        <a:spcBef>
          <a:spcPct val="0"/>
        </a:spcBef>
        <a:spcAft>
          <a:spcPct val="0"/>
        </a:spcAft>
        <a:defRPr sz="2600" b="1">
          <a:solidFill>
            <a:srgbClr val="003E77"/>
          </a:solidFill>
          <a:latin typeface="+mj-lt"/>
          <a:ea typeface="+mj-ea"/>
          <a:cs typeface="+mj-cs"/>
        </a:defRPr>
      </a:lvl1pPr>
      <a:lvl2pPr algn="l" rtl="0" eaLnBrk="1" fontAlgn="base" hangingPunct="1">
        <a:spcBef>
          <a:spcPct val="0"/>
        </a:spcBef>
        <a:spcAft>
          <a:spcPct val="0"/>
        </a:spcAft>
        <a:defRPr sz="3200" b="1">
          <a:solidFill>
            <a:schemeClr val="bg1"/>
          </a:solidFill>
          <a:latin typeface="Arial Narrow" pitchFamily="34" charset="0"/>
          <a:cs typeface="Arial" charset="0"/>
        </a:defRPr>
      </a:lvl2pPr>
      <a:lvl3pPr algn="l" rtl="0" eaLnBrk="1" fontAlgn="base" hangingPunct="1">
        <a:spcBef>
          <a:spcPct val="0"/>
        </a:spcBef>
        <a:spcAft>
          <a:spcPct val="0"/>
        </a:spcAft>
        <a:defRPr sz="3200" b="1">
          <a:solidFill>
            <a:schemeClr val="bg1"/>
          </a:solidFill>
          <a:latin typeface="Arial Narrow" pitchFamily="34" charset="0"/>
          <a:cs typeface="Arial" charset="0"/>
        </a:defRPr>
      </a:lvl3pPr>
      <a:lvl4pPr algn="l" rtl="0" eaLnBrk="1" fontAlgn="base" hangingPunct="1">
        <a:spcBef>
          <a:spcPct val="0"/>
        </a:spcBef>
        <a:spcAft>
          <a:spcPct val="0"/>
        </a:spcAft>
        <a:defRPr sz="3200" b="1">
          <a:solidFill>
            <a:schemeClr val="bg1"/>
          </a:solidFill>
          <a:latin typeface="Arial Narrow" pitchFamily="34" charset="0"/>
          <a:cs typeface="Arial" charset="0"/>
        </a:defRPr>
      </a:lvl4pPr>
      <a:lvl5pPr algn="l" rtl="0" eaLnBrk="1" fontAlgn="base" hangingPunct="1">
        <a:spcBef>
          <a:spcPct val="0"/>
        </a:spcBef>
        <a:spcAft>
          <a:spcPct val="0"/>
        </a:spcAft>
        <a:defRPr sz="3200" b="1">
          <a:solidFill>
            <a:schemeClr val="bg1"/>
          </a:solidFill>
          <a:latin typeface="Arial Narrow" pitchFamily="34" charset="0"/>
          <a:cs typeface="Arial" charset="0"/>
        </a:defRPr>
      </a:lvl5pPr>
      <a:lvl6pPr marL="456998" algn="l" rtl="0" eaLnBrk="1" fontAlgn="base" hangingPunct="1">
        <a:spcBef>
          <a:spcPct val="0"/>
        </a:spcBef>
        <a:spcAft>
          <a:spcPct val="0"/>
        </a:spcAft>
        <a:defRPr sz="3200" b="1">
          <a:solidFill>
            <a:schemeClr val="bg1"/>
          </a:solidFill>
          <a:latin typeface="Arial Narrow" pitchFamily="34" charset="0"/>
          <a:cs typeface="Arial" charset="0"/>
        </a:defRPr>
      </a:lvl6pPr>
      <a:lvl7pPr marL="914018" algn="l" rtl="0" eaLnBrk="1" fontAlgn="base" hangingPunct="1">
        <a:spcBef>
          <a:spcPct val="0"/>
        </a:spcBef>
        <a:spcAft>
          <a:spcPct val="0"/>
        </a:spcAft>
        <a:defRPr sz="3200" b="1">
          <a:solidFill>
            <a:schemeClr val="bg1"/>
          </a:solidFill>
          <a:latin typeface="Arial Narrow" pitchFamily="34" charset="0"/>
          <a:cs typeface="Arial" charset="0"/>
        </a:defRPr>
      </a:lvl7pPr>
      <a:lvl8pPr marL="1371022" algn="l" rtl="0" eaLnBrk="1" fontAlgn="base" hangingPunct="1">
        <a:spcBef>
          <a:spcPct val="0"/>
        </a:spcBef>
        <a:spcAft>
          <a:spcPct val="0"/>
        </a:spcAft>
        <a:defRPr sz="3200" b="1">
          <a:solidFill>
            <a:schemeClr val="bg1"/>
          </a:solidFill>
          <a:latin typeface="Arial Narrow" pitchFamily="34" charset="0"/>
          <a:cs typeface="Arial" charset="0"/>
        </a:defRPr>
      </a:lvl8pPr>
      <a:lvl9pPr marL="1828034" algn="l" rtl="0" eaLnBrk="1" fontAlgn="base" hangingPunct="1">
        <a:spcBef>
          <a:spcPct val="0"/>
        </a:spcBef>
        <a:spcAft>
          <a:spcPct val="0"/>
        </a:spcAft>
        <a:defRPr sz="3200" b="1">
          <a:solidFill>
            <a:schemeClr val="bg1"/>
          </a:solidFill>
          <a:latin typeface="Arial Narrow" pitchFamily="34" charset="0"/>
          <a:cs typeface="Arial" charset="0"/>
        </a:defRPr>
      </a:lvl9pPr>
    </p:titleStyle>
    <p:bodyStyle>
      <a:lvl1pPr marL="342749" indent="-342749" algn="l" rtl="0" eaLnBrk="1" fontAlgn="base" hangingPunct="1">
        <a:lnSpc>
          <a:spcPct val="110000"/>
        </a:lnSpc>
        <a:spcBef>
          <a:spcPts val="1200"/>
        </a:spcBef>
        <a:spcAft>
          <a:spcPts val="0"/>
        </a:spcAft>
        <a:buClr>
          <a:schemeClr val="accent1"/>
        </a:buClr>
        <a:buFont typeface="Wingdings" panose="05000000000000000000" pitchFamily="2" charset="2"/>
        <a:buChar char="§"/>
        <a:tabLst/>
        <a:defRPr sz="1400">
          <a:solidFill>
            <a:schemeClr val="tx1">
              <a:lumMod val="65000"/>
              <a:lumOff val="35000"/>
            </a:schemeClr>
          </a:solidFill>
          <a:latin typeface="+mn-lt"/>
          <a:ea typeface="+mn-ea"/>
          <a:cs typeface="+mn-cs"/>
        </a:defRPr>
      </a:lvl1pPr>
      <a:lvl2pPr marL="647728" indent="-285631" algn="l" rtl="0" eaLnBrk="1" fontAlgn="base" hangingPunct="1">
        <a:lnSpc>
          <a:spcPct val="110000"/>
        </a:lnSpc>
        <a:spcBef>
          <a:spcPts val="600"/>
        </a:spcBef>
        <a:spcAft>
          <a:spcPts val="0"/>
        </a:spcAft>
        <a:buClr>
          <a:schemeClr val="accent2">
            <a:lumMod val="75000"/>
          </a:schemeClr>
        </a:buClr>
        <a:buFont typeface="Wingdings" panose="05000000000000000000" pitchFamily="2" charset="2"/>
        <a:buChar char="§"/>
        <a:tabLst/>
        <a:defRPr sz="1400">
          <a:solidFill>
            <a:schemeClr val="tx1">
              <a:lumMod val="65000"/>
              <a:lumOff val="35000"/>
            </a:schemeClr>
          </a:solidFill>
          <a:latin typeface="+mn-lt"/>
          <a:cs typeface="+mn-cs"/>
        </a:defRPr>
      </a:lvl2pPr>
      <a:lvl3pPr marL="1166320" indent="-252311" algn="l" rtl="0" eaLnBrk="1" fontAlgn="base" hangingPunct="1">
        <a:lnSpc>
          <a:spcPct val="95000"/>
        </a:lnSpc>
        <a:spcBef>
          <a:spcPts val="300"/>
        </a:spcBef>
        <a:spcAft>
          <a:spcPts val="0"/>
        </a:spcAft>
        <a:buClr>
          <a:schemeClr val="accent2">
            <a:lumMod val="75000"/>
          </a:schemeClr>
        </a:buClr>
        <a:buFont typeface="Wingdings" panose="05000000000000000000" pitchFamily="2" charset="2"/>
        <a:buChar char="§"/>
        <a:tabLst>
          <a:tab pos="114249" algn="l"/>
        </a:tabLst>
        <a:defRPr sz="1400">
          <a:solidFill>
            <a:schemeClr val="tx1">
              <a:lumMod val="65000"/>
              <a:lumOff val="35000"/>
            </a:schemeClr>
          </a:solidFill>
          <a:latin typeface="+mn-lt"/>
          <a:cs typeface="+mn-cs"/>
        </a:defRPr>
      </a:lvl3pPr>
      <a:lvl4pPr marL="1599520" indent="-228498" algn="l" rtl="0" eaLnBrk="1" fontAlgn="base" hangingPunct="1">
        <a:lnSpc>
          <a:spcPct val="95000"/>
        </a:lnSpc>
        <a:spcBef>
          <a:spcPts val="300"/>
        </a:spcBef>
        <a:spcAft>
          <a:spcPts val="0"/>
        </a:spcAft>
        <a:buClrTx/>
        <a:buFont typeface="Wingdings" panose="05000000000000000000" pitchFamily="2" charset="2"/>
        <a:buChar char="§"/>
        <a:tabLst>
          <a:tab pos="114249" algn="l"/>
        </a:tabLst>
        <a:defRPr sz="1400">
          <a:solidFill>
            <a:schemeClr val="tx1">
              <a:lumMod val="65000"/>
              <a:lumOff val="35000"/>
            </a:schemeClr>
          </a:solidFill>
          <a:latin typeface="+mn-lt"/>
          <a:cs typeface="+mn-cs"/>
        </a:defRPr>
      </a:lvl4pPr>
      <a:lvl5pPr marL="2056532" indent="-228498" algn="l" rtl="0" eaLnBrk="1" fontAlgn="base" hangingPunct="1">
        <a:spcBef>
          <a:spcPct val="20000"/>
        </a:spcBef>
        <a:spcAft>
          <a:spcPct val="0"/>
        </a:spcAft>
        <a:buChar char="»"/>
        <a:tabLst>
          <a:tab pos="114249" algn="l"/>
        </a:tabLst>
        <a:defRPr sz="2000">
          <a:solidFill>
            <a:schemeClr val="tx1"/>
          </a:solidFill>
          <a:latin typeface="+mn-lt"/>
          <a:cs typeface="+mn-cs"/>
        </a:defRPr>
      </a:lvl5pPr>
      <a:lvl6pPr marL="2513529" indent="-228498" algn="l" rtl="0" eaLnBrk="1" fontAlgn="base" hangingPunct="1">
        <a:spcBef>
          <a:spcPct val="20000"/>
        </a:spcBef>
        <a:spcAft>
          <a:spcPct val="0"/>
        </a:spcAft>
        <a:buChar char="»"/>
        <a:tabLst>
          <a:tab pos="114249" algn="l"/>
        </a:tabLst>
        <a:defRPr sz="2000">
          <a:solidFill>
            <a:schemeClr val="tx1"/>
          </a:solidFill>
          <a:latin typeface="+mn-lt"/>
          <a:cs typeface="+mn-cs"/>
        </a:defRPr>
      </a:lvl6pPr>
      <a:lvl7pPr marL="2970542" indent="-228498" algn="l" rtl="0" eaLnBrk="1" fontAlgn="base" hangingPunct="1">
        <a:spcBef>
          <a:spcPct val="20000"/>
        </a:spcBef>
        <a:spcAft>
          <a:spcPct val="0"/>
        </a:spcAft>
        <a:buChar char="»"/>
        <a:tabLst>
          <a:tab pos="114249" algn="l"/>
        </a:tabLst>
        <a:defRPr sz="2000">
          <a:solidFill>
            <a:schemeClr val="tx1"/>
          </a:solidFill>
          <a:latin typeface="+mn-lt"/>
          <a:cs typeface="+mn-cs"/>
        </a:defRPr>
      </a:lvl7pPr>
      <a:lvl8pPr marL="3427547" indent="-228498" algn="l" rtl="0" eaLnBrk="1" fontAlgn="base" hangingPunct="1">
        <a:spcBef>
          <a:spcPct val="20000"/>
        </a:spcBef>
        <a:spcAft>
          <a:spcPct val="0"/>
        </a:spcAft>
        <a:buChar char="»"/>
        <a:tabLst>
          <a:tab pos="114249" algn="l"/>
        </a:tabLst>
        <a:defRPr sz="2000">
          <a:solidFill>
            <a:schemeClr val="tx1"/>
          </a:solidFill>
          <a:latin typeface="+mn-lt"/>
          <a:cs typeface="+mn-cs"/>
        </a:defRPr>
      </a:lvl8pPr>
      <a:lvl9pPr marL="3884551" indent="-228498" algn="l" rtl="0" eaLnBrk="1" fontAlgn="base" hangingPunct="1">
        <a:spcBef>
          <a:spcPct val="20000"/>
        </a:spcBef>
        <a:spcAft>
          <a:spcPct val="0"/>
        </a:spcAft>
        <a:buChar char="»"/>
        <a:tabLst>
          <a:tab pos="114249" algn="l"/>
        </a:tabLst>
        <a:defRPr sz="2000">
          <a:solidFill>
            <a:schemeClr val="tx1"/>
          </a:solidFill>
          <a:latin typeface="+mn-lt"/>
          <a:cs typeface="+mn-cs"/>
        </a:defRPr>
      </a:lvl9pPr>
    </p:bodyStyle>
    <p:otherStyle>
      <a:defPPr>
        <a:defRPr lang="en-US"/>
      </a:defPPr>
      <a:lvl1pPr marL="0" algn="l" defTabSz="914018" rtl="0" eaLnBrk="1" latinLnBrk="0" hangingPunct="1">
        <a:defRPr sz="1800" kern="1200">
          <a:solidFill>
            <a:schemeClr val="tx1"/>
          </a:solidFill>
          <a:latin typeface="+mn-lt"/>
          <a:ea typeface="+mn-ea"/>
          <a:cs typeface="+mn-cs"/>
        </a:defRPr>
      </a:lvl1pPr>
      <a:lvl2pPr marL="456998" algn="l" defTabSz="914018" rtl="0" eaLnBrk="1" latinLnBrk="0" hangingPunct="1">
        <a:defRPr sz="1800" kern="1200">
          <a:solidFill>
            <a:schemeClr val="tx1"/>
          </a:solidFill>
          <a:latin typeface="+mn-lt"/>
          <a:ea typeface="+mn-ea"/>
          <a:cs typeface="+mn-cs"/>
        </a:defRPr>
      </a:lvl2pPr>
      <a:lvl3pPr marL="914018" algn="l" defTabSz="914018" rtl="0" eaLnBrk="1" latinLnBrk="0" hangingPunct="1">
        <a:defRPr sz="1800" kern="1200">
          <a:solidFill>
            <a:schemeClr val="tx1"/>
          </a:solidFill>
          <a:latin typeface="+mn-lt"/>
          <a:ea typeface="+mn-ea"/>
          <a:cs typeface="+mn-cs"/>
        </a:defRPr>
      </a:lvl3pPr>
      <a:lvl4pPr marL="1371022" algn="l" defTabSz="914018" rtl="0" eaLnBrk="1" latinLnBrk="0" hangingPunct="1">
        <a:defRPr sz="1800" kern="1200">
          <a:solidFill>
            <a:schemeClr val="tx1"/>
          </a:solidFill>
          <a:latin typeface="+mn-lt"/>
          <a:ea typeface="+mn-ea"/>
          <a:cs typeface="+mn-cs"/>
        </a:defRPr>
      </a:lvl4pPr>
      <a:lvl5pPr marL="1828034" algn="l" defTabSz="914018" rtl="0" eaLnBrk="1" latinLnBrk="0" hangingPunct="1">
        <a:defRPr sz="1800" kern="1200">
          <a:solidFill>
            <a:schemeClr val="tx1"/>
          </a:solidFill>
          <a:latin typeface="+mn-lt"/>
          <a:ea typeface="+mn-ea"/>
          <a:cs typeface="+mn-cs"/>
        </a:defRPr>
      </a:lvl5pPr>
      <a:lvl6pPr marL="2285031" algn="l" defTabSz="914018" rtl="0" eaLnBrk="1" latinLnBrk="0" hangingPunct="1">
        <a:defRPr sz="1800" kern="1200">
          <a:solidFill>
            <a:schemeClr val="tx1"/>
          </a:solidFill>
          <a:latin typeface="+mn-lt"/>
          <a:ea typeface="+mn-ea"/>
          <a:cs typeface="+mn-cs"/>
        </a:defRPr>
      </a:lvl6pPr>
      <a:lvl7pPr marL="2742029" algn="l" defTabSz="914018" rtl="0" eaLnBrk="1" latinLnBrk="0" hangingPunct="1">
        <a:defRPr sz="1800" kern="1200">
          <a:solidFill>
            <a:schemeClr val="tx1"/>
          </a:solidFill>
          <a:latin typeface="+mn-lt"/>
          <a:ea typeface="+mn-ea"/>
          <a:cs typeface="+mn-cs"/>
        </a:defRPr>
      </a:lvl7pPr>
      <a:lvl8pPr marL="3199040" algn="l" defTabSz="914018" rtl="0" eaLnBrk="1" latinLnBrk="0" hangingPunct="1">
        <a:defRPr sz="1800" kern="1200">
          <a:solidFill>
            <a:schemeClr val="tx1"/>
          </a:solidFill>
          <a:latin typeface="+mn-lt"/>
          <a:ea typeface="+mn-ea"/>
          <a:cs typeface="+mn-cs"/>
        </a:defRPr>
      </a:lvl8pPr>
      <a:lvl9pPr marL="3656045" algn="l" defTabSz="9140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659" y="300586"/>
            <a:ext cx="8222065" cy="864266"/>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4658" y="1342759"/>
            <a:ext cx="8222618" cy="3315824"/>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659" y="4825772"/>
            <a:ext cx="2895600" cy="204015"/>
          </a:xfrm>
          <a:prstGeom prst="rect">
            <a:avLst/>
          </a:prstGeom>
        </p:spPr>
        <p:txBody>
          <a:bodyPr vert="horz" lIns="0" tIns="0" rIns="0" bIns="0" rtlCol="0" anchor="t" anchorCtr="0"/>
          <a:lstStyle>
            <a:lvl1pPr algn="l">
              <a:defRPr sz="900" kern="600" spc="30">
                <a:solidFill>
                  <a:schemeClr val="tx1"/>
                </a:solidFill>
                <a:latin typeface="Arial Narrow"/>
              </a:defRPr>
            </a:lvl1pPr>
          </a:lstStyle>
          <a:p>
            <a:pPr defTabSz="457200"/>
            <a:endParaRPr lang="en-US" dirty="0">
              <a:solidFill>
                <a:srgbClr val="37424A"/>
              </a:solidFill>
            </a:endParaRPr>
          </a:p>
        </p:txBody>
      </p:sp>
      <p:sp>
        <p:nvSpPr>
          <p:cNvPr id="6" name="Slide Number Placeholder 5"/>
          <p:cNvSpPr>
            <a:spLocks noGrp="1"/>
          </p:cNvSpPr>
          <p:nvPr>
            <p:ph type="sldNum" sz="quarter" idx="4"/>
          </p:nvPr>
        </p:nvSpPr>
        <p:spPr>
          <a:xfrm>
            <a:off x="8447118" y="4825775"/>
            <a:ext cx="279405" cy="216935"/>
          </a:xfrm>
          <a:prstGeom prst="rect">
            <a:avLst/>
          </a:prstGeom>
        </p:spPr>
        <p:txBody>
          <a:bodyPr vert="horz" lIns="0" tIns="0" rIns="0" bIns="0" rtlCol="0" anchor="t" anchorCtr="0"/>
          <a:lstStyle>
            <a:lvl1pPr algn="r">
              <a:defRPr sz="900" kern="600" spc="10">
                <a:solidFill>
                  <a:schemeClr val="tx1"/>
                </a:solidFill>
                <a:latin typeface="Arial Narrow"/>
              </a:defRPr>
            </a:lvl1pPr>
          </a:lstStyle>
          <a:p>
            <a:pPr defTabSz="457200"/>
            <a:fld id="{74D97F68-CC38-3C48-B083-3B4A1457065E}" type="slidenum">
              <a:rPr lang="en-US" smtClean="0">
                <a:solidFill>
                  <a:srgbClr val="37424A"/>
                </a:solidFill>
              </a:rPr>
              <a:pPr defTabSz="457200"/>
              <a:t>‹#›</a:t>
            </a:fld>
            <a:endParaRPr lang="en-US" dirty="0">
              <a:solidFill>
                <a:srgbClr val="37424A"/>
              </a:solidFill>
            </a:endParaRPr>
          </a:p>
        </p:txBody>
      </p:sp>
    </p:spTree>
    <p:extLst>
      <p:ext uri="{BB962C8B-B14F-4D97-AF65-F5344CB8AC3E}">
        <p14:creationId xmlns:p14="http://schemas.microsoft.com/office/powerpoint/2010/main" val="86582610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Lst>
  <p:timing>
    <p:tnLst>
      <p:par>
        <p:cTn id="1" dur="indefinite" restart="never" nodeType="tmRoot"/>
      </p:par>
    </p:tnLst>
  </p:timing>
  <p:hf hdr="0" dt="0"/>
  <p:txStyles>
    <p:titleStyle>
      <a:lvl1pPr algn="l" defTabSz="457200" rtl="0" eaLnBrk="1" latinLnBrk="0" hangingPunct="1">
        <a:lnSpc>
          <a:spcPct val="95000"/>
        </a:lnSpc>
        <a:spcBef>
          <a:spcPct val="0"/>
        </a:spcBef>
        <a:buNone/>
        <a:defRPr sz="2400" kern="600" spc="50">
          <a:solidFill>
            <a:schemeClr val="tx1"/>
          </a:solidFill>
          <a:latin typeface="Arial Narrow"/>
          <a:ea typeface="+mj-ea"/>
          <a:cs typeface="Arial Narrow"/>
        </a:defRPr>
      </a:lvl1pPr>
    </p:titleStyle>
    <p:bodyStyle>
      <a:lvl1pPr marL="0" indent="0" algn="l" defTabSz="457200" rtl="0" eaLnBrk="1" latinLnBrk="0" hangingPunct="1">
        <a:lnSpc>
          <a:spcPct val="95000"/>
        </a:lnSpc>
        <a:spcBef>
          <a:spcPts val="1000"/>
        </a:spcBef>
        <a:buFont typeface="Arial"/>
        <a:buNone/>
        <a:defRPr sz="2000" kern="600" spc="30">
          <a:solidFill>
            <a:schemeClr val="tx1"/>
          </a:solidFill>
          <a:latin typeface="Arial Narrow"/>
          <a:ea typeface="+mn-ea"/>
          <a:cs typeface="Arial Narrow"/>
        </a:defRPr>
      </a:lvl1pPr>
      <a:lvl2pPr marL="184150" indent="-142875" algn="l" defTabSz="457200" rtl="0" eaLnBrk="1" latinLnBrk="0" hangingPunct="1">
        <a:lnSpc>
          <a:spcPct val="95000"/>
        </a:lnSpc>
        <a:spcBef>
          <a:spcPts val="300"/>
        </a:spcBef>
        <a:buSzPct val="95000"/>
        <a:buFont typeface="Arial"/>
        <a:buChar char="•"/>
        <a:defRPr sz="2000" kern="600" spc="30">
          <a:solidFill>
            <a:schemeClr val="tx1"/>
          </a:solidFill>
          <a:latin typeface="Arial Narrow"/>
          <a:ea typeface="+mn-ea"/>
          <a:cs typeface="Arial Narrow"/>
        </a:defRPr>
      </a:lvl2pPr>
      <a:lvl3pPr marL="393700" indent="-182563" algn="l" defTabSz="457200" rtl="0" eaLnBrk="1" latinLnBrk="0" hangingPunct="1">
        <a:lnSpc>
          <a:spcPct val="95000"/>
        </a:lnSpc>
        <a:spcBef>
          <a:spcPts val="0"/>
        </a:spcBef>
        <a:buFont typeface="Lucida Grande"/>
        <a:buChar char="–"/>
        <a:defRPr sz="1900" kern="600" spc="30">
          <a:solidFill>
            <a:schemeClr val="tx1"/>
          </a:solidFill>
          <a:latin typeface="Arial Narrow"/>
          <a:ea typeface="+mn-ea"/>
          <a:cs typeface="Arial Narrow"/>
        </a:defRPr>
      </a:lvl3pPr>
      <a:lvl4pPr marL="584200" indent="-168275" algn="l" defTabSz="457200" rtl="0" eaLnBrk="1" latinLnBrk="0" hangingPunct="1">
        <a:lnSpc>
          <a:spcPct val="95000"/>
        </a:lnSpc>
        <a:spcBef>
          <a:spcPts val="0"/>
        </a:spcBef>
        <a:buSzPct val="95000"/>
        <a:buFont typeface="Arial"/>
        <a:buChar char="•"/>
        <a:defRPr sz="1800" kern="600" spc="30">
          <a:solidFill>
            <a:schemeClr val="tx1"/>
          </a:solidFill>
          <a:latin typeface="Arial Narrow"/>
          <a:ea typeface="+mn-ea"/>
          <a:cs typeface="Arial Narrow"/>
        </a:defRPr>
      </a:lvl4pPr>
      <a:lvl5pPr marL="762000" indent="-171450" algn="l" defTabSz="457200" rtl="0" eaLnBrk="1" latinLnBrk="0" hangingPunct="1">
        <a:lnSpc>
          <a:spcPct val="95000"/>
        </a:lnSpc>
        <a:spcBef>
          <a:spcPts val="0"/>
        </a:spcBef>
        <a:buFont typeface="Lucida Grande"/>
        <a:buChar char="–"/>
        <a:defRPr sz="1700" kern="600" spc="3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659" y="300586"/>
            <a:ext cx="8222065" cy="864266"/>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4658" y="1342759"/>
            <a:ext cx="8222618" cy="3315824"/>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659" y="4825772"/>
            <a:ext cx="2895600" cy="204015"/>
          </a:xfrm>
          <a:prstGeom prst="rect">
            <a:avLst/>
          </a:prstGeom>
        </p:spPr>
        <p:txBody>
          <a:bodyPr vert="horz" lIns="0" tIns="0" rIns="0" bIns="0" rtlCol="0" anchor="t" anchorCtr="0"/>
          <a:lstStyle>
            <a:lvl1pPr algn="l">
              <a:defRPr sz="900" kern="600" spc="30">
                <a:solidFill>
                  <a:schemeClr val="tx1"/>
                </a:solidFill>
                <a:latin typeface="Arial Narrow"/>
              </a:defRPr>
            </a:lvl1pPr>
          </a:lstStyle>
          <a:p>
            <a:pPr defTabSz="457200"/>
            <a:endParaRPr lang="en-US" dirty="0">
              <a:solidFill>
                <a:srgbClr val="37424A"/>
              </a:solidFill>
            </a:endParaRPr>
          </a:p>
        </p:txBody>
      </p:sp>
      <p:sp>
        <p:nvSpPr>
          <p:cNvPr id="6" name="Slide Number Placeholder 5"/>
          <p:cNvSpPr>
            <a:spLocks noGrp="1"/>
          </p:cNvSpPr>
          <p:nvPr>
            <p:ph type="sldNum" sz="quarter" idx="4"/>
          </p:nvPr>
        </p:nvSpPr>
        <p:spPr>
          <a:xfrm>
            <a:off x="8447116" y="4825774"/>
            <a:ext cx="279405" cy="216935"/>
          </a:xfrm>
          <a:prstGeom prst="rect">
            <a:avLst/>
          </a:prstGeom>
        </p:spPr>
        <p:txBody>
          <a:bodyPr vert="horz" lIns="0" tIns="0" rIns="0" bIns="0" rtlCol="0" anchor="t" anchorCtr="0"/>
          <a:lstStyle>
            <a:lvl1pPr algn="r">
              <a:defRPr sz="900" kern="600" spc="10">
                <a:solidFill>
                  <a:schemeClr val="tx1"/>
                </a:solidFill>
                <a:latin typeface="Arial Narrow"/>
              </a:defRPr>
            </a:lvl1pPr>
          </a:lstStyle>
          <a:p>
            <a:pPr defTabSz="457200"/>
            <a:fld id="{74D97F68-CC38-3C48-B083-3B4A1457065E}" type="slidenum">
              <a:rPr lang="en-US" smtClean="0">
                <a:solidFill>
                  <a:srgbClr val="37424A"/>
                </a:solidFill>
              </a:rPr>
              <a:pPr defTabSz="457200"/>
              <a:t>‹#›</a:t>
            </a:fld>
            <a:endParaRPr lang="en-US" dirty="0">
              <a:solidFill>
                <a:srgbClr val="37424A"/>
              </a:solidFill>
            </a:endParaRPr>
          </a:p>
        </p:txBody>
      </p:sp>
    </p:spTree>
    <p:extLst>
      <p:ext uri="{BB962C8B-B14F-4D97-AF65-F5344CB8AC3E}">
        <p14:creationId xmlns:p14="http://schemas.microsoft.com/office/powerpoint/2010/main" val="15177643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Lst>
  <p:timing>
    <p:tnLst>
      <p:par>
        <p:cTn id="1" dur="indefinite" restart="never" nodeType="tmRoot"/>
      </p:par>
    </p:tnLst>
  </p:timing>
  <p:hf hdr="0" dt="0"/>
  <p:txStyles>
    <p:titleStyle>
      <a:lvl1pPr algn="l" defTabSz="457200" rtl="0" eaLnBrk="1" latinLnBrk="0" hangingPunct="1">
        <a:lnSpc>
          <a:spcPct val="95000"/>
        </a:lnSpc>
        <a:spcBef>
          <a:spcPct val="0"/>
        </a:spcBef>
        <a:buNone/>
        <a:defRPr sz="2400" kern="600" spc="50">
          <a:solidFill>
            <a:schemeClr val="tx1"/>
          </a:solidFill>
          <a:latin typeface="Arial Narrow"/>
          <a:ea typeface="+mj-ea"/>
          <a:cs typeface="Arial Narrow"/>
        </a:defRPr>
      </a:lvl1pPr>
    </p:titleStyle>
    <p:bodyStyle>
      <a:lvl1pPr marL="0" indent="0" algn="l" defTabSz="457200" rtl="0" eaLnBrk="1" latinLnBrk="0" hangingPunct="1">
        <a:lnSpc>
          <a:spcPct val="95000"/>
        </a:lnSpc>
        <a:spcBef>
          <a:spcPts val="1000"/>
        </a:spcBef>
        <a:buFont typeface="Arial"/>
        <a:buNone/>
        <a:defRPr sz="2000" kern="600" spc="30">
          <a:solidFill>
            <a:schemeClr val="tx1"/>
          </a:solidFill>
          <a:latin typeface="Arial Narrow"/>
          <a:ea typeface="+mn-ea"/>
          <a:cs typeface="Arial Narrow"/>
        </a:defRPr>
      </a:lvl1pPr>
      <a:lvl2pPr marL="184150" indent="-142875" algn="l" defTabSz="457200" rtl="0" eaLnBrk="1" latinLnBrk="0" hangingPunct="1">
        <a:lnSpc>
          <a:spcPct val="95000"/>
        </a:lnSpc>
        <a:spcBef>
          <a:spcPts val="300"/>
        </a:spcBef>
        <a:buSzPct val="95000"/>
        <a:buFont typeface="Arial"/>
        <a:buChar char="•"/>
        <a:defRPr sz="2000" kern="600" spc="30">
          <a:solidFill>
            <a:schemeClr val="tx1"/>
          </a:solidFill>
          <a:latin typeface="Arial Narrow"/>
          <a:ea typeface="+mn-ea"/>
          <a:cs typeface="Arial Narrow"/>
        </a:defRPr>
      </a:lvl2pPr>
      <a:lvl3pPr marL="393700" indent="-182563" algn="l" defTabSz="457200" rtl="0" eaLnBrk="1" latinLnBrk="0" hangingPunct="1">
        <a:lnSpc>
          <a:spcPct val="95000"/>
        </a:lnSpc>
        <a:spcBef>
          <a:spcPts val="0"/>
        </a:spcBef>
        <a:buFont typeface="Lucida Grande"/>
        <a:buChar char="–"/>
        <a:defRPr sz="1900" kern="600" spc="30">
          <a:solidFill>
            <a:schemeClr val="tx1"/>
          </a:solidFill>
          <a:latin typeface="Arial Narrow"/>
          <a:ea typeface="+mn-ea"/>
          <a:cs typeface="Arial Narrow"/>
        </a:defRPr>
      </a:lvl3pPr>
      <a:lvl4pPr marL="584200" indent="-168275" algn="l" defTabSz="457200" rtl="0" eaLnBrk="1" latinLnBrk="0" hangingPunct="1">
        <a:lnSpc>
          <a:spcPct val="95000"/>
        </a:lnSpc>
        <a:spcBef>
          <a:spcPts val="0"/>
        </a:spcBef>
        <a:buSzPct val="95000"/>
        <a:buFont typeface="Arial"/>
        <a:buChar char="•"/>
        <a:defRPr sz="1800" kern="600" spc="30">
          <a:solidFill>
            <a:schemeClr val="tx1"/>
          </a:solidFill>
          <a:latin typeface="Arial Narrow"/>
          <a:ea typeface="+mn-ea"/>
          <a:cs typeface="Arial Narrow"/>
        </a:defRPr>
      </a:lvl4pPr>
      <a:lvl5pPr marL="762000" indent="-171450" algn="l" defTabSz="457200" rtl="0" eaLnBrk="1" latinLnBrk="0" hangingPunct="1">
        <a:lnSpc>
          <a:spcPct val="95000"/>
        </a:lnSpc>
        <a:spcBef>
          <a:spcPts val="0"/>
        </a:spcBef>
        <a:buFont typeface="Lucida Grande"/>
        <a:buChar char="–"/>
        <a:defRPr sz="1700" kern="600" spc="3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181847"/>
            </a:gs>
          </a:gsLst>
          <a:lin ang="5400000" scaled="1"/>
        </a:gra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457200" y="270454"/>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smtClean="0"/>
              <a:t>Click to edit Master title style</a:t>
            </a:r>
          </a:p>
        </p:txBody>
      </p:sp>
      <p:sp>
        <p:nvSpPr>
          <p:cNvPr id="82947" name="Rectangle 3"/>
          <p:cNvSpPr>
            <a:spLocks noGrp="1" noChangeArrowheads="1"/>
          </p:cNvSpPr>
          <p:nvPr>
            <p:ph type="body" idx="1"/>
          </p:nvPr>
        </p:nvSpPr>
        <p:spPr bwMode="auto">
          <a:xfrm>
            <a:off x="457200" y="1275160"/>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948" name="Rectangle 4"/>
          <p:cNvSpPr>
            <a:spLocks noGrp="1" noChangeArrowheads="1"/>
          </p:cNvSpPr>
          <p:nvPr>
            <p:ph type="sldNum" sz="quarter" idx="4"/>
          </p:nvPr>
        </p:nvSpPr>
        <p:spPr bwMode="auto">
          <a:xfrm>
            <a:off x="7010400" y="0"/>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pPr fontAlgn="base">
              <a:spcBef>
                <a:spcPct val="0"/>
              </a:spcBef>
              <a:spcAft>
                <a:spcPct val="0"/>
              </a:spcAft>
            </a:pPr>
            <a:fld id="{E4F82981-88A3-42E8-9657-0E874E6499C4}" type="slidenum">
              <a:rPr lang="en-US" altLang="en-US">
                <a:solidFill>
                  <a:srgbClr val="FFFF00"/>
                </a:solidFill>
              </a:rPr>
              <a:pPr fontAlgn="base">
                <a:spcBef>
                  <a:spcPct val="0"/>
                </a:spcBef>
                <a:spcAft>
                  <a:spcPct val="0"/>
                </a:spcAft>
              </a:pPr>
              <a:t>‹#›</a:t>
            </a:fld>
            <a:endParaRPr lang="en-US" altLang="en-US">
              <a:solidFill>
                <a:srgbClr val="FFFF00"/>
              </a:solidFill>
            </a:endParaRPr>
          </a:p>
        </p:txBody>
      </p:sp>
      <p:sp>
        <p:nvSpPr>
          <p:cNvPr id="2" name="TextBox 1"/>
          <p:cNvSpPr txBox="1"/>
          <p:nvPr userDrawn="1"/>
        </p:nvSpPr>
        <p:spPr>
          <a:xfrm>
            <a:off x="5886450" y="4890703"/>
            <a:ext cx="4181784" cy="246221"/>
          </a:xfrm>
          <a:prstGeom prst="rect">
            <a:avLst/>
          </a:prstGeom>
          <a:noFill/>
        </p:spPr>
        <p:txBody>
          <a:bodyPr wrap="square" rtlCol="0">
            <a:spAutoFit/>
          </a:bodyPr>
          <a:lstStyle/>
          <a:p>
            <a:pPr fontAlgn="base">
              <a:spcBef>
                <a:spcPct val="0"/>
              </a:spcBef>
              <a:spcAft>
                <a:spcPct val="0"/>
              </a:spcAft>
            </a:pPr>
            <a:r>
              <a:rPr lang="en-GB" sz="1000" dirty="0">
                <a:solidFill>
                  <a:srgbClr val="FFFFFF"/>
                </a:solidFill>
                <a:latin typeface="Arial" pitchFamily="34" charset="0"/>
              </a:rPr>
              <a:t>Date of Preparation April 2016    DIAB-1180920-0000</a:t>
            </a:r>
          </a:p>
        </p:txBody>
      </p:sp>
    </p:spTree>
    <p:extLst>
      <p:ext uri="{BB962C8B-B14F-4D97-AF65-F5344CB8AC3E}">
        <p14:creationId xmlns:p14="http://schemas.microsoft.com/office/powerpoint/2010/main" val="1210849788"/>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iming>
    <p:tnLst>
      <p:par>
        <p:cTn id="1" dur="indefinite" restart="never" nodeType="tmRoot"/>
      </p:par>
    </p:tnLst>
  </p:timing>
  <p:hf hdr="0" dt="0"/>
  <p:txStyles>
    <p:titleStyle>
      <a:lvl1pPr algn="l" rtl="0" fontAlgn="base">
        <a:spcBef>
          <a:spcPct val="0"/>
        </a:spcBef>
        <a:spcAft>
          <a:spcPct val="0"/>
        </a:spcAft>
        <a:defRPr sz="3600" b="1">
          <a:solidFill>
            <a:srgbClr val="FFFF00"/>
          </a:solidFill>
          <a:latin typeface="+mj-lt"/>
          <a:ea typeface="+mj-ea"/>
          <a:cs typeface="+mj-cs"/>
        </a:defRPr>
      </a:lvl1pPr>
      <a:lvl2pPr algn="l" rtl="0" fontAlgn="base">
        <a:spcBef>
          <a:spcPct val="0"/>
        </a:spcBef>
        <a:spcAft>
          <a:spcPct val="0"/>
        </a:spcAft>
        <a:defRPr sz="3600" b="1">
          <a:solidFill>
            <a:srgbClr val="FFFF00"/>
          </a:solidFill>
          <a:latin typeface="Arial Narrow" pitchFamily="34" charset="0"/>
          <a:cs typeface="Arial" pitchFamily="34" charset="0"/>
        </a:defRPr>
      </a:lvl2pPr>
      <a:lvl3pPr algn="l" rtl="0" fontAlgn="base">
        <a:spcBef>
          <a:spcPct val="0"/>
        </a:spcBef>
        <a:spcAft>
          <a:spcPct val="0"/>
        </a:spcAft>
        <a:defRPr sz="3600" b="1">
          <a:solidFill>
            <a:srgbClr val="FFFF00"/>
          </a:solidFill>
          <a:latin typeface="Arial Narrow" pitchFamily="34" charset="0"/>
          <a:cs typeface="Arial" pitchFamily="34" charset="0"/>
        </a:defRPr>
      </a:lvl3pPr>
      <a:lvl4pPr algn="l" rtl="0" fontAlgn="base">
        <a:spcBef>
          <a:spcPct val="0"/>
        </a:spcBef>
        <a:spcAft>
          <a:spcPct val="0"/>
        </a:spcAft>
        <a:defRPr sz="3600" b="1">
          <a:solidFill>
            <a:srgbClr val="FFFF00"/>
          </a:solidFill>
          <a:latin typeface="Arial Narrow" pitchFamily="34" charset="0"/>
          <a:cs typeface="Arial" pitchFamily="34" charset="0"/>
        </a:defRPr>
      </a:lvl4pPr>
      <a:lvl5pPr algn="l" rtl="0" fontAlgn="base">
        <a:spcBef>
          <a:spcPct val="0"/>
        </a:spcBef>
        <a:spcAft>
          <a:spcPct val="0"/>
        </a:spcAft>
        <a:defRPr sz="3600" b="1">
          <a:solidFill>
            <a:srgbClr val="FFFF00"/>
          </a:solidFill>
          <a:latin typeface="Arial Narrow" pitchFamily="34" charset="0"/>
          <a:cs typeface="Arial" pitchFamily="34" charset="0"/>
        </a:defRPr>
      </a:lvl5pPr>
      <a:lvl6pPr marL="457200" algn="l" rtl="0" fontAlgn="base">
        <a:spcBef>
          <a:spcPct val="0"/>
        </a:spcBef>
        <a:spcAft>
          <a:spcPct val="0"/>
        </a:spcAft>
        <a:defRPr sz="3600" b="1">
          <a:solidFill>
            <a:srgbClr val="FFFF00"/>
          </a:solidFill>
          <a:latin typeface="Arial Narrow" pitchFamily="34" charset="0"/>
          <a:cs typeface="Arial" pitchFamily="34" charset="0"/>
        </a:defRPr>
      </a:lvl6pPr>
      <a:lvl7pPr marL="914400" algn="l" rtl="0" fontAlgn="base">
        <a:spcBef>
          <a:spcPct val="0"/>
        </a:spcBef>
        <a:spcAft>
          <a:spcPct val="0"/>
        </a:spcAft>
        <a:defRPr sz="3600" b="1">
          <a:solidFill>
            <a:srgbClr val="FFFF00"/>
          </a:solidFill>
          <a:latin typeface="Arial Narrow" pitchFamily="34" charset="0"/>
          <a:cs typeface="Arial" pitchFamily="34" charset="0"/>
        </a:defRPr>
      </a:lvl7pPr>
      <a:lvl8pPr marL="1371600" algn="l" rtl="0" fontAlgn="base">
        <a:spcBef>
          <a:spcPct val="0"/>
        </a:spcBef>
        <a:spcAft>
          <a:spcPct val="0"/>
        </a:spcAft>
        <a:defRPr sz="3600" b="1">
          <a:solidFill>
            <a:srgbClr val="FFFF00"/>
          </a:solidFill>
          <a:latin typeface="Arial Narrow" pitchFamily="34" charset="0"/>
          <a:cs typeface="Arial" pitchFamily="34" charset="0"/>
        </a:defRPr>
      </a:lvl8pPr>
      <a:lvl9pPr marL="1828800" algn="l" rtl="0" fontAlgn="base">
        <a:spcBef>
          <a:spcPct val="0"/>
        </a:spcBef>
        <a:spcAft>
          <a:spcPct val="0"/>
        </a:spcAft>
        <a:defRPr sz="3600" b="1">
          <a:solidFill>
            <a:srgbClr val="FFFF00"/>
          </a:solidFill>
          <a:latin typeface="Arial Narrow" pitchFamily="34" charset="0"/>
          <a:cs typeface="Arial" pitchFamily="34" charset="0"/>
        </a:defRPr>
      </a:lvl9pPr>
    </p:titleStyle>
    <p:bodyStyle>
      <a:lvl1pPr marL="342900" indent="-342900" algn="l" rtl="0" fontAlgn="base">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000">
          <a:solidFill>
            <a:schemeClr val="tx1"/>
          </a:solidFill>
          <a:latin typeface="+mn-lt"/>
          <a:cs typeface="+mn-cs"/>
        </a:defRPr>
      </a:lvl2pPr>
      <a:lvl3pPr marL="1143000" indent="-228600" algn="l" rtl="0" fontAlgn="base">
        <a:spcBef>
          <a:spcPct val="20000"/>
        </a:spcBef>
        <a:spcAft>
          <a:spcPct val="0"/>
        </a:spcAft>
        <a:buChar char="•"/>
        <a:defRPr>
          <a:solidFill>
            <a:schemeClr val="tx1"/>
          </a:solidFill>
          <a:latin typeface="+mn-lt"/>
          <a:cs typeface="+mn-cs"/>
        </a:defRPr>
      </a:lvl3pPr>
      <a:lvl4pPr marL="1600200" indent="-228600" algn="l" rtl="0" fontAlgn="base">
        <a:spcBef>
          <a:spcPct val="20000"/>
        </a:spcBef>
        <a:spcAft>
          <a:spcPct val="0"/>
        </a:spcAft>
        <a:buChar char="–"/>
        <a:defRPr sz="1600">
          <a:solidFill>
            <a:schemeClr val="tx1"/>
          </a:solidFill>
          <a:latin typeface="+mn-lt"/>
          <a:cs typeface="+mn-cs"/>
        </a:defRPr>
      </a:lvl4pPr>
      <a:lvl5pPr marL="2057400" indent="-228600" algn="l" rtl="0" fontAlgn="base">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659" y="300585"/>
            <a:ext cx="8222065" cy="864266"/>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4658" y="1342759"/>
            <a:ext cx="8222618" cy="3315824"/>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659" y="4825771"/>
            <a:ext cx="2895600" cy="204015"/>
          </a:xfrm>
          <a:prstGeom prst="rect">
            <a:avLst/>
          </a:prstGeom>
        </p:spPr>
        <p:txBody>
          <a:bodyPr vert="horz" lIns="0" tIns="0" rIns="0" bIns="0" rtlCol="0" anchor="t" anchorCtr="0"/>
          <a:lstStyle>
            <a:lvl1pPr algn="l">
              <a:defRPr sz="900" kern="600" spc="30">
                <a:solidFill>
                  <a:schemeClr val="tx1"/>
                </a:solidFill>
                <a:latin typeface="Arial Narrow"/>
              </a:defRPr>
            </a:lvl1pPr>
          </a:lstStyle>
          <a:p>
            <a:pPr defTabSz="457200"/>
            <a:endParaRPr lang="en-US" dirty="0">
              <a:solidFill>
                <a:srgbClr val="37424A"/>
              </a:solidFill>
            </a:endParaRPr>
          </a:p>
        </p:txBody>
      </p:sp>
      <p:sp>
        <p:nvSpPr>
          <p:cNvPr id="6" name="Slide Number Placeholder 5"/>
          <p:cNvSpPr>
            <a:spLocks noGrp="1"/>
          </p:cNvSpPr>
          <p:nvPr>
            <p:ph type="sldNum" sz="quarter" idx="4"/>
          </p:nvPr>
        </p:nvSpPr>
        <p:spPr>
          <a:xfrm>
            <a:off x="8447110" y="4825771"/>
            <a:ext cx="279405" cy="216935"/>
          </a:xfrm>
          <a:prstGeom prst="rect">
            <a:avLst/>
          </a:prstGeom>
        </p:spPr>
        <p:txBody>
          <a:bodyPr vert="horz" lIns="0" tIns="0" rIns="0" bIns="0" rtlCol="0" anchor="t" anchorCtr="0"/>
          <a:lstStyle>
            <a:lvl1pPr algn="r">
              <a:defRPr sz="900" kern="600" spc="10">
                <a:solidFill>
                  <a:schemeClr val="tx1"/>
                </a:solidFill>
                <a:latin typeface="Arial Narrow"/>
              </a:defRPr>
            </a:lvl1pPr>
          </a:lstStyle>
          <a:p>
            <a:pPr defTabSz="457200"/>
            <a:fld id="{74D97F68-CC38-3C48-B083-3B4A1457065E}" type="slidenum">
              <a:rPr lang="en-US" smtClean="0">
                <a:solidFill>
                  <a:srgbClr val="37424A"/>
                </a:solidFill>
              </a:rPr>
              <a:pPr defTabSz="457200"/>
              <a:t>‹#›</a:t>
            </a:fld>
            <a:endParaRPr lang="en-US" dirty="0">
              <a:solidFill>
                <a:srgbClr val="37424A"/>
              </a:solidFill>
            </a:endParaRPr>
          </a:p>
        </p:txBody>
      </p:sp>
    </p:spTree>
    <p:extLst>
      <p:ext uri="{BB962C8B-B14F-4D97-AF65-F5344CB8AC3E}">
        <p14:creationId xmlns:p14="http://schemas.microsoft.com/office/powerpoint/2010/main" val="336117937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Lst>
  <p:timing>
    <p:tnLst>
      <p:par>
        <p:cTn id="1" dur="indefinite" restart="never" nodeType="tmRoot"/>
      </p:par>
    </p:tnLst>
  </p:timing>
  <p:hf hdr="0" dt="0"/>
  <p:txStyles>
    <p:titleStyle>
      <a:lvl1pPr algn="l" defTabSz="457200" rtl="0" eaLnBrk="1" latinLnBrk="0" hangingPunct="1">
        <a:lnSpc>
          <a:spcPct val="95000"/>
        </a:lnSpc>
        <a:spcBef>
          <a:spcPct val="0"/>
        </a:spcBef>
        <a:buNone/>
        <a:defRPr sz="2400" kern="600" spc="50">
          <a:solidFill>
            <a:schemeClr val="tx1"/>
          </a:solidFill>
          <a:latin typeface="Arial Narrow"/>
          <a:ea typeface="+mj-ea"/>
          <a:cs typeface="Arial Narrow"/>
        </a:defRPr>
      </a:lvl1pPr>
    </p:titleStyle>
    <p:bodyStyle>
      <a:lvl1pPr marL="0" indent="0" algn="l" defTabSz="457200" rtl="0" eaLnBrk="1" latinLnBrk="0" hangingPunct="1">
        <a:lnSpc>
          <a:spcPct val="95000"/>
        </a:lnSpc>
        <a:spcBef>
          <a:spcPts val="1000"/>
        </a:spcBef>
        <a:buFont typeface="Arial"/>
        <a:buNone/>
        <a:defRPr sz="2000" kern="600" spc="30">
          <a:solidFill>
            <a:schemeClr val="tx1"/>
          </a:solidFill>
          <a:latin typeface="Arial Narrow"/>
          <a:ea typeface="+mn-ea"/>
          <a:cs typeface="Arial Narrow"/>
        </a:defRPr>
      </a:lvl1pPr>
      <a:lvl2pPr marL="184150" indent="-142875" algn="l" defTabSz="457200" rtl="0" eaLnBrk="1" latinLnBrk="0" hangingPunct="1">
        <a:lnSpc>
          <a:spcPct val="95000"/>
        </a:lnSpc>
        <a:spcBef>
          <a:spcPts val="300"/>
        </a:spcBef>
        <a:buSzPct val="95000"/>
        <a:buFont typeface="Arial"/>
        <a:buChar char="•"/>
        <a:defRPr sz="2000" kern="600" spc="30">
          <a:solidFill>
            <a:schemeClr val="tx1"/>
          </a:solidFill>
          <a:latin typeface="Arial Narrow"/>
          <a:ea typeface="+mn-ea"/>
          <a:cs typeface="Arial Narrow"/>
        </a:defRPr>
      </a:lvl2pPr>
      <a:lvl3pPr marL="393700" indent="-182563" algn="l" defTabSz="457200" rtl="0" eaLnBrk="1" latinLnBrk="0" hangingPunct="1">
        <a:lnSpc>
          <a:spcPct val="95000"/>
        </a:lnSpc>
        <a:spcBef>
          <a:spcPts val="0"/>
        </a:spcBef>
        <a:buFont typeface="Lucida Grande"/>
        <a:buChar char="–"/>
        <a:defRPr sz="1900" kern="600" spc="30">
          <a:solidFill>
            <a:schemeClr val="tx1"/>
          </a:solidFill>
          <a:latin typeface="Arial Narrow"/>
          <a:ea typeface="+mn-ea"/>
          <a:cs typeface="Arial Narrow"/>
        </a:defRPr>
      </a:lvl3pPr>
      <a:lvl4pPr marL="584200" indent="-168275" algn="l" defTabSz="457200" rtl="0" eaLnBrk="1" latinLnBrk="0" hangingPunct="1">
        <a:lnSpc>
          <a:spcPct val="95000"/>
        </a:lnSpc>
        <a:spcBef>
          <a:spcPts val="0"/>
        </a:spcBef>
        <a:buSzPct val="95000"/>
        <a:buFont typeface="Arial"/>
        <a:buChar char="•"/>
        <a:defRPr sz="1800" kern="600" spc="30">
          <a:solidFill>
            <a:schemeClr val="tx1"/>
          </a:solidFill>
          <a:latin typeface="Arial Narrow"/>
          <a:ea typeface="+mn-ea"/>
          <a:cs typeface="Arial Narrow"/>
        </a:defRPr>
      </a:lvl4pPr>
      <a:lvl5pPr marL="762000" indent="-171450" algn="l" defTabSz="457200" rtl="0" eaLnBrk="1" latinLnBrk="0" hangingPunct="1">
        <a:lnSpc>
          <a:spcPct val="95000"/>
        </a:lnSpc>
        <a:spcBef>
          <a:spcPts val="0"/>
        </a:spcBef>
        <a:buFont typeface="Lucida Grande"/>
        <a:buChar char="–"/>
        <a:defRPr sz="1700" kern="600" spc="3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12" name="Rectangle 2"/>
          <p:cNvSpPr>
            <a:spLocks noGrp="1" noChangeArrowheads="1"/>
          </p:cNvSpPr>
          <p:nvPr>
            <p:ph type="title"/>
          </p:nvPr>
        </p:nvSpPr>
        <p:spPr bwMode="auto">
          <a:xfrm>
            <a:off x="395536" y="171452"/>
            <a:ext cx="8280920" cy="67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dirty="0" smtClean="0"/>
              <a:t>Click to edit Master title style</a:t>
            </a:r>
          </a:p>
        </p:txBody>
      </p:sp>
      <p:sp>
        <p:nvSpPr>
          <p:cNvPr id="21513" name="Rectangle 3"/>
          <p:cNvSpPr>
            <a:spLocks noGrp="1" noChangeArrowheads="1"/>
          </p:cNvSpPr>
          <p:nvPr>
            <p:ph type="body" idx="1"/>
          </p:nvPr>
        </p:nvSpPr>
        <p:spPr bwMode="auto">
          <a:xfrm>
            <a:off x="396000" y="1131591"/>
            <a:ext cx="8280456" cy="318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no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1030" name="Rectangle 6"/>
          <p:cNvSpPr>
            <a:spLocks noGrp="1" noChangeArrowheads="1"/>
          </p:cNvSpPr>
          <p:nvPr>
            <p:ph type="sldNum" sz="quarter" idx="4"/>
          </p:nvPr>
        </p:nvSpPr>
        <p:spPr bwMode="auto">
          <a:xfrm>
            <a:off x="8737600" y="4855373"/>
            <a:ext cx="406400" cy="17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Tx/>
              <a:buNone/>
              <a:defRPr sz="1000">
                <a:solidFill>
                  <a:schemeClr val="accent1"/>
                </a:solidFill>
              </a:defRPr>
            </a:lvl1pPr>
          </a:lstStyle>
          <a:p>
            <a:pPr fontAlgn="base">
              <a:spcBef>
                <a:spcPct val="0"/>
              </a:spcBef>
              <a:spcAft>
                <a:spcPct val="0"/>
              </a:spcAft>
              <a:defRPr/>
            </a:pPr>
            <a:fld id="{EDB1CEB0-146D-41E0-B6B4-7C5A5D6A1FA2}" type="slidenum">
              <a:rPr lang="en-US" smtClean="0">
                <a:solidFill>
                  <a:srgbClr val="00877C"/>
                </a:solidFill>
                <a:ea typeface="ＭＳ Ｐゴシック" pitchFamily="34" charset="-128"/>
              </a:rPr>
              <a:pPr fontAlgn="base">
                <a:spcBef>
                  <a:spcPct val="0"/>
                </a:spcBef>
                <a:spcAft>
                  <a:spcPct val="0"/>
                </a:spcAft>
                <a:defRPr/>
              </a:pPr>
              <a:t>‹#›</a:t>
            </a:fld>
            <a:endParaRPr lang="en-US" dirty="0">
              <a:solidFill>
                <a:srgbClr val="00877C"/>
              </a:solidFill>
              <a:ea typeface="ＭＳ Ｐゴシック" pitchFamily="34" charset="-128"/>
            </a:endParaRPr>
          </a:p>
        </p:txBody>
      </p:sp>
    </p:spTree>
    <p:extLst>
      <p:ext uri="{BB962C8B-B14F-4D97-AF65-F5344CB8AC3E}">
        <p14:creationId xmlns:p14="http://schemas.microsoft.com/office/powerpoint/2010/main" val="144332413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timing>
    <p:tnLst>
      <p:par>
        <p:cTn id="1" dur="indefinite" restart="never" nodeType="tmRoot"/>
      </p:par>
    </p:tnLst>
  </p:timing>
  <p:hf hdr="0" ftr="0" dt="0"/>
  <p:txStyles>
    <p:titleStyle>
      <a:lvl1pPr algn="l" rtl="0" eaLnBrk="1" fontAlgn="base" hangingPunct="1">
        <a:lnSpc>
          <a:spcPct val="95000"/>
        </a:lnSpc>
        <a:spcBef>
          <a:spcPct val="0"/>
        </a:spcBef>
        <a:spcAft>
          <a:spcPct val="0"/>
        </a:spcAft>
        <a:defRPr sz="2600" b="1">
          <a:solidFill>
            <a:srgbClr val="003E77"/>
          </a:solidFill>
          <a:latin typeface="+mj-lt"/>
          <a:ea typeface="+mj-ea"/>
          <a:cs typeface="+mj-cs"/>
        </a:defRPr>
      </a:lvl1pPr>
      <a:lvl2pPr algn="l" rtl="0" eaLnBrk="1" fontAlgn="base" hangingPunct="1">
        <a:spcBef>
          <a:spcPct val="0"/>
        </a:spcBef>
        <a:spcAft>
          <a:spcPct val="0"/>
        </a:spcAft>
        <a:defRPr sz="3200" b="1">
          <a:solidFill>
            <a:schemeClr val="bg1"/>
          </a:solidFill>
          <a:latin typeface="Arial Narrow" pitchFamily="34" charset="0"/>
          <a:cs typeface="Arial" charset="0"/>
        </a:defRPr>
      </a:lvl2pPr>
      <a:lvl3pPr algn="l" rtl="0" eaLnBrk="1" fontAlgn="base" hangingPunct="1">
        <a:spcBef>
          <a:spcPct val="0"/>
        </a:spcBef>
        <a:spcAft>
          <a:spcPct val="0"/>
        </a:spcAft>
        <a:defRPr sz="3200" b="1">
          <a:solidFill>
            <a:schemeClr val="bg1"/>
          </a:solidFill>
          <a:latin typeface="Arial Narrow" pitchFamily="34" charset="0"/>
          <a:cs typeface="Arial" charset="0"/>
        </a:defRPr>
      </a:lvl3pPr>
      <a:lvl4pPr algn="l" rtl="0" eaLnBrk="1" fontAlgn="base" hangingPunct="1">
        <a:spcBef>
          <a:spcPct val="0"/>
        </a:spcBef>
        <a:spcAft>
          <a:spcPct val="0"/>
        </a:spcAft>
        <a:defRPr sz="3200" b="1">
          <a:solidFill>
            <a:schemeClr val="bg1"/>
          </a:solidFill>
          <a:latin typeface="Arial Narrow" pitchFamily="34" charset="0"/>
          <a:cs typeface="Arial" charset="0"/>
        </a:defRPr>
      </a:lvl4pPr>
      <a:lvl5pPr algn="l" rtl="0" eaLnBrk="1" fontAlgn="base" hangingPunct="1">
        <a:spcBef>
          <a:spcPct val="0"/>
        </a:spcBef>
        <a:spcAft>
          <a:spcPct val="0"/>
        </a:spcAft>
        <a:defRPr sz="3200" b="1">
          <a:solidFill>
            <a:schemeClr val="bg1"/>
          </a:solidFill>
          <a:latin typeface="Arial Narrow" pitchFamily="34" charset="0"/>
          <a:cs typeface="Arial" charset="0"/>
        </a:defRPr>
      </a:lvl5pPr>
      <a:lvl6pPr marL="457200" algn="l" rtl="0" eaLnBrk="1" fontAlgn="base" hangingPunct="1">
        <a:spcBef>
          <a:spcPct val="0"/>
        </a:spcBef>
        <a:spcAft>
          <a:spcPct val="0"/>
        </a:spcAft>
        <a:defRPr sz="3200" b="1">
          <a:solidFill>
            <a:schemeClr val="bg1"/>
          </a:solidFill>
          <a:latin typeface="Arial Narrow" pitchFamily="34" charset="0"/>
          <a:cs typeface="Arial" charset="0"/>
        </a:defRPr>
      </a:lvl6pPr>
      <a:lvl7pPr marL="914400" algn="l" rtl="0" eaLnBrk="1" fontAlgn="base" hangingPunct="1">
        <a:spcBef>
          <a:spcPct val="0"/>
        </a:spcBef>
        <a:spcAft>
          <a:spcPct val="0"/>
        </a:spcAft>
        <a:defRPr sz="3200" b="1">
          <a:solidFill>
            <a:schemeClr val="bg1"/>
          </a:solidFill>
          <a:latin typeface="Arial Narrow" pitchFamily="34" charset="0"/>
          <a:cs typeface="Arial" charset="0"/>
        </a:defRPr>
      </a:lvl7pPr>
      <a:lvl8pPr marL="1371600" algn="l" rtl="0" eaLnBrk="1" fontAlgn="base" hangingPunct="1">
        <a:spcBef>
          <a:spcPct val="0"/>
        </a:spcBef>
        <a:spcAft>
          <a:spcPct val="0"/>
        </a:spcAft>
        <a:defRPr sz="3200" b="1">
          <a:solidFill>
            <a:schemeClr val="bg1"/>
          </a:solidFill>
          <a:latin typeface="Arial Narrow" pitchFamily="34" charset="0"/>
          <a:cs typeface="Arial" charset="0"/>
        </a:defRPr>
      </a:lvl8pPr>
      <a:lvl9pPr marL="1828800" algn="l" rtl="0" eaLnBrk="1" fontAlgn="base" hangingPunct="1">
        <a:spcBef>
          <a:spcPct val="0"/>
        </a:spcBef>
        <a:spcAft>
          <a:spcPct val="0"/>
        </a:spcAft>
        <a:defRPr sz="3200" b="1">
          <a:solidFill>
            <a:schemeClr val="bg1"/>
          </a:solidFill>
          <a:latin typeface="Arial Narrow" pitchFamily="34" charset="0"/>
          <a:cs typeface="Arial" charset="0"/>
        </a:defRPr>
      </a:lvl9pPr>
    </p:titleStyle>
    <p:bodyStyle>
      <a:lvl1pPr marL="342900" indent="-342900" algn="l" rtl="0" eaLnBrk="1" fontAlgn="base" hangingPunct="1">
        <a:lnSpc>
          <a:spcPct val="110000"/>
        </a:lnSpc>
        <a:spcBef>
          <a:spcPts val="1200"/>
        </a:spcBef>
        <a:spcAft>
          <a:spcPts val="0"/>
        </a:spcAft>
        <a:buClr>
          <a:schemeClr val="accent1"/>
        </a:buClr>
        <a:buFont typeface="Wingdings" panose="05000000000000000000" pitchFamily="2" charset="2"/>
        <a:buChar char="§"/>
        <a:tabLst/>
        <a:defRPr sz="1400">
          <a:solidFill>
            <a:schemeClr val="tx1">
              <a:lumMod val="65000"/>
              <a:lumOff val="35000"/>
            </a:schemeClr>
          </a:solidFill>
          <a:latin typeface="+mn-lt"/>
          <a:ea typeface="+mn-ea"/>
          <a:cs typeface="+mn-cs"/>
        </a:defRPr>
      </a:lvl1pPr>
      <a:lvl2pPr marL="648000" indent="-285750" algn="l" rtl="0" eaLnBrk="1" fontAlgn="base" hangingPunct="1">
        <a:lnSpc>
          <a:spcPct val="110000"/>
        </a:lnSpc>
        <a:spcBef>
          <a:spcPts val="600"/>
        </a:spcBef>
        <a:spcAft>
          <a:spcPts val="0"/>
        </a:spcAft>
        <a:buClr>
          <a:schemeClr val="accent2">
            <a:lumMod val="75000"/>
          </a:schemeClr>
        </a:buClr>
        <a:buFont typeface="Wingdings" panose="05000000000000000000" pitchFamily="2" charset="2"/>
        <a:buChar char="§"/>
        <a:tabLst/>
        <a:defRPr sz="1400">
          <a:solidFill>
            <a:schemeClr val="tx1">
              <a:lumMod val="65000"/>
              <a:lumOff val="35000"/>
            </a:schemeClr>
          </a:solidFill>
          <a:latin typeface="+mn-lt"/>
          <a:cs typeface="+mn-cs"/>
        </a:defRPr>
      </a:lvl2pPr>
      <a:lvl3pPr marL="1166813" indent="-252413" algn="l" rtl="0" eaLnBrk="1" fontAlgn="base" hangingPunct="1">
        <a:lnSpc>
          <a:spcPct val="95000"/>
        </a:lnSpc>
        <a:spcBef>
          <a:spcPts val="300"/>
        </a:spcBef>
        <a:spcAft>
          <a:spcPts val="0"/>
        </a:spcAft>
        <a:buClr>
          <a:schemeClr val="accent2">
            <a:lumMod val="75000"/>
          </a:schemeClr>
        </a:buClr>
        <a:buFont typeface="Wingdings" panose="05000000000000000000" pitchFamily="2" charset="2"/>
        <a:buChar char="§"/>
        <a:tabLst>
          <a:tab pos="114300" algn="l"/>
        </a:tabLst>
        <a:defRPr sz="1400">
          <a:solidFill>
            <a:schemeClr val="tx1">
              <a:lumMod val="65000"/>
              <a:lumOff val="35000"/>
            </a:schemeClr>
          </a:solidFill>
          <a:latin typeface="+mn-lt"/>
          <a:cs typeface="+mn-cs"/>
        </a:defRPr>
      </a:lvl3pPr>
      <a:lvl4pPr marL="1600200" indent="-228600" algn="l" rtl="0" eaLnBrk="1" fontAlgn="base" hangingPunct="1">
        <a:lnSpc>
          <a:spcPct val="95000"/>
        </a:lnSpc>
        <a:spcBef>
          <a:spcPts val="300"/>
        </a:spcBef>
        <a:spcAft>
          <a:spcPts val="0"/>
        </a:spcAft>
        <a:buClrTx/>
        <a:buFont typeface="Wingdings" panose="05000000000000000000" pitchFamily="2" charset="2"/>
        <a:buChar char="§"/>
        <a:tabLst>
          <a:tab pos="114300" algn="l"/>
        </a:tabLst>
        <a:defRPr sz="1400">
          <a:solidFill>
            <a:schemeClr val="tx1">
              <a:lumMod val="65000"/>
              <a:lumOff val="35000"/>
            </a:schemeClr>
          </a:solidFill>
          <a:latin typeface="+mn-lt"/>
          <a:cs typeface="+mn-cs"/>
        </a:defRPr>
      </a:lvl4pPr>
      <a:lvl5pPr marL="2057400" indent="-228600" algn="l" rtl="0" eaLnBrk="1" fontAlgn="base" hangingPunct="1">
        <a:spcBef>
          <a:spcPct val="20000"/>
        </a:spcBef>
        <a:spcAft>
          <a:spcPct val="0"/>
        </a:spcAft>
        <a:buChar char="»"/>
        <a:tabLst>
          <a:tab pos="114300" algn="l"/>
        </a:tabLst>
        <a:defRPr sz="2000">
          <a:solidFill>
            <a:schemeClr val="tx1"/>
          </a:solidFill>
          <a:latin typeface="+mn-lt"/>
          <a:cs typeface="+mn-cs"/>
        </a:defRPr>
      </a:lvl5pPr>
      <a:lvl6pPr marL="2514600" indent="-228600" algn="l" rtl="0" eaLnBrk="1" fontAlgn="base" hangingPunct="1">
        <a:spcBef>
          <a:spcPct val="20000"/>
        </a:spcBef>
        <a:spcAft>
          <a:spcPct val="0"/>
        </a:spcAft>
        <a:buChar char="»"/>
        <a:tabLst>
          <a:tab pos="114300" algn="l"/>
        </a:tabLst>
        <a:defRPr sz="2000">
          <a:solidFill>
            <a:schemeClr val="tx1"/>
          </a:solidFill>
          <a:latin typeface="+mn-lt"/>
          <a:cs typeface="+mn-cs"/>
        </a:defRPr>
      </a:lvl6pPr>
      <a:lvl7pPr marL="2971800" indent="-228600" algn="l" rtl="0" eaLnBrk="1" fontAlgn="base" hangingPunct="1">
        <a:spcBef>
          <a:spcPct val="20000"/>
        </a:spcBef>
        <a:spcAft>
          <a:spcPct val="0"/>
        </a:spcAft>
        <a:buChar char="»"/>
        <a:tabLst>
          <a:tab pos="114300" algn="l"/>
        </a:tabLst>
        <a:defRPr sz="2000">
          <a:solidFill>
            <a:schemeClr val="tx1"/>
          </a:solidFill>
          <a:latin typeface="+mn-lt"/>
          <a:cs typeface="+mn-cs"/>
        </a:defRPr>
      </a:lvl7pPr>
      <a:lvl8pPr marL="3429000" indent="-228600" algn="l" rtl="0" eaLnBrk="1" fontAlgn="base" hangingPunct="1">
        <a:spcBef>
          <a:spcPct val="20000"/>
        </a:spcBef>
        <a:spcAft>
          <a:spcPct val="0"/>
        </a:spcAft>
        <a:buChar char="»"/>
        <a:tabLst>
          <a:tab pos="114300" algn="l"/>
        </a:tabLst>
        <a:defRPr sz="2000">
          <a:solidFill>
            <a:schemeClr val="tx1"/>
          </a:solidFill>
          <a:latin typeface="+mn-lt"/>
          <a:cs typeface="+mn-cs"/>
        </a:defRPr>
      </a:lvl8pPr>
      <a:lvl9pPr marL="3886200" indent="-228600" algn="l" rtl="0" eaLnBrk="1" fontAlgn="base" hangingPunct="1">
        <a:spcBef>
          <a:spcPct val="20000"/>
        </a:spcBef>
        <a:spcAft>
          <a:spcPct val="0"/>
        </a:spcAft>
        <a:buChar char="»"/>
        <a:tabLst>
          <a:tab pos="114300" algn="l"/>
        </a:tabLs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AmK26-MzNAhXIGD4KHc0PAe4QjRwIBA&amp;url=http://www.brandsoftheworld.com/logo/msd-0&amp;psig=AFQjCNG9Tessdsj9m6qH1D_9ggEwubMzBw&amp;ust=146727956298832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hyperlink" Target="http://www.nice.org.uk/guidance/ng28" TargetMode="External"/><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67546" y="1809750"/>
            <a:ext cx="8131175" cy="467820"/>
          </a:xfrm>
        </p:spPr>
        <p:txBody>
          <a:bodyPr/>
          <a:lstStyle/>
          <a:p>
            <a:r>
              <a:rPr lang="en-GB" dirty="0">
                <a:solidFill>
                  <a:schemeClr val="accent1">
                    <a:lumMod val="75000"/>
                  </a:schemeClr>
                </a:solidFill>
              </a:rPr>
              <a:t>RAMADAN AND TYPE 2 DIABETES </a:t>
            </a:r>
          </a:p>
        </p:txBody>
      </p:sp>
      <p:sp>
        <p:nvSpPr>
          <p:cNvPr id="6" name="TextBox 5"/>
          <p:cNvSpPr txBox="1"/>
          <p:nvPr/>
        </p:nvSpPr>
        <p:spPr>
          <a:xfrm>
            <a:off x="4126679" y="4928059"/>
            <a:ext cx="5017343" cy="215409"/>
          </a:xfrm>
          <a:prstGeom prst="rect">
            <a:avLst/>
          </a:prstGeom>
          <a:noFill/>
        </p:spPr>
        <p:txBody>
          <a:bodyPr wrap="square" lIns="91406" tIns="45703" rIns="91406" bIns="45703" rtlCol="0">
            <a:spAutoFit/>
          </a:bodyPr>
          <a:lstStyle/>
          <a:p>
            <a:r>
              <a:rPr lang="en-GB" sz="800" dirty="0">
                <a:solidFill>
                  <a:srgbClr val="000000">
                    <a:lumMod val="65000"/>
                    <a:lumOff val="35000"/>
                  </a:srgbClr>
                </a:solidFill>
                <a:cs typeface="Arial" charset="0"/>
              </a:rPr>
              <a:t>Merck Sharp &amp; Dohme Limited. Registered office: Hertford Road, Hoddesdon, Hertfordshire, EN11 9BU</a:t>
            </a:r>
          </a:p>
        </p:txBody>
      </p:sp>
      <p:sp>
        <p:nvSpPr>
          <p:cNvPr id="7" name="TextBox 6"/>
          <p:cNvSpPr txBox="1"/>
          <p:nvPr/>
        </p:nvSpPr>
        <p:spPr>
          <a:xfrm>
            <a:off x="228600" y="4604910"/>
            <a:ext cx="2736304" cy="430853"/>
          </a:xfrm>
          <a:prstGeom prst="rect">
            <a:avLst/>
          </a:prstGeom>
          <a:noFill/>
        </p:spPr>
        <p:txBody>
          <a:bodyPr wrap="square" lIns="91406" tIns="45703" rIns="91406" bIns="45703" rtlCol="0">
            <a:spAutoFit/>
          </a:bodyPr>
          <a:lstStyle/>
          <a:p>
            <a:r>
              <a:rPr lang="en-US" sz="1100" dirty="0" smtClean="0">
                <a:effectLst/>
              </a:rPr>
              <a:t>DIAB-1250789-0001</a:t>
            </a:r>
          </a:p>
          <a:p>
            <a:r>
              <a:rPr lang="en-US" sz="1100" dirty="0" smtClean="0">
                <a:solidFill>
                  <a:srgbClr val="000000"/>
                </a:solidFill>
                <a:cs typeface="Arial" charset="0"/>
              </a:rPr>
              <a:t>Date of preparation March 2018</a:t>
            </a:r>
            <a:endParaRPr lang="en-US" sz="1100" dirty="0">
              <a:solidFill>
                <a:srgbClr val="000000"/>
              </a:solidFill>
              <a:cs typeface="Arial" charset="0"/>
            </a:endParaRPr>
          </a:p>
        </p:txBody>
      </p:sp>
      <p:pic>
        <p:nvPicPr>
          <p:cNvPr id="11" name="Picture 2" descr="https://encrypted-tbn2.gstatic.com/images?q=tbn:ANd9GcSjl6thGGt4Kg7N54EfSzUOMSM6hfLl6zm-qEBcbVKNK6EdGWgkQPr6T1aKr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019" y="2488911"/>
            <a:ext cx="996330" cy="9963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67546" y="2859789"/>
            <a:ext cx="6765600" cy="1169517"/>
          </a:xfrm>
          <a:prstGeom prst="rect">
            <a:avLst/>
          </a:prstGeom>
          <a:noFill/>
        </p:spPr>
        <p:txBody>
          <a:bodyPr wrap="none" lIns="0" tIns="45703" rIns="91406" bIns="45703" rtlCol="0">
            <a:spAutoFit/>
          </a:bodyPr>
          <a:lstStyle/>
          <a:p>
            <a:r>
              <a:rPr lang="en-GB" sz="1400" dirty="0">
                <a:solidFill>
                  <a:srgbClr val="000000">
                    <a:lumMod val="65000"/>
                    <a:lumOff val="35000"/>
                  </a:srgbClr>
                </a:solidFill>
                <a:cs typeface="Arial" charset="0"/>
              </a:rPr>
              <a:t>This meeting has been fully organised and funded by MSD.</a:t>
            </a:r>
          </a:p>
          <a:p>
            <a:endParaRPr lang="en-GB" sz="1400" dirty="0">
              <a:solidFill>
                <a:srgbClr val="000000">
                  <a:lumMod val="65000"/>
                  <a:lumOff val="35000"/>
                </a:srgbClr>
              </a:solidFill>
              <a:cs typeface="Arial" charset="0"/>
            </a:endParaRPr>
          </a:p>
          <a:p>
            <a:r>
              <a:rPr lang="en-GB" sz="1400" dirty="0">
                <a:solidFill>
                  <a:srgbClr val="000000">
                    <a:lumMod val="65000"/>
                    <a:lumOff val="35000"/>
                  </a:srgbClr>
                </a:solidFill>
                <a:cs typeface="Arial" charset="0"/>
              </a:rPr>
              <a:t>Prescribing and adverse event reporting information can be found on the final slide.</a:t>
            </a:r>
          </a:p>
          <a:p>
            <a:endParaRPr lang="en-GB" sz="1400" dirty="0">
              <a:solidFill>
                <a:srgbClr val="000000">
                  <a:lumMod val="65000"/>
                  <a:lumOff val="35000"/>
                </a:srgbClr>
              </a:solidFill>
              <a:cs typeface="Arial" charset="0"/>
            </a:endParaRPr>
          </a:p>
          <a:p>
            <a:r>
              <a:rPr lang="en-GB" sz="1400" dirty="0">
                <a:solidFill>
                  <a:srgbClr val="000000">
                    <a:lumMod val="65000"/>
                    <a:lumOff val="35000"/>
                  </a:srgbClr>
                </a:solidFill>
                <a:cs typeface="Arial" charset="0"/>
              </a:rPr>
              <a:t>The views of the speaker are their own and may not represent the opinions of MSD. </a:t>
            </a:r>
          </a:p>
        </p:txBody>
      </p:sp>
    </p:spTree>
    <p:extLst>
      <p:ext uri="{BB962C8B-B14F-4D97-AF65-F5344CB8AC3E}">
        <p14:creationId xmlns:p14="http://schemas.microsoft.com/office/powerpoint/2010/main" val="4152906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8222065" cy="8642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fontAlgn="base">
              <a:spcAft>
                <a:spcPct val="0"/>
              </a:spcAft>
            </a:pPr>
            <a:r>
              <a:rPr lang="en-GB" sz="2800" b="1" dirty="0">
                <a:solidFill>
                  <a:srgbClr val="003E77"/>
                </a:solidFill>
                <a:latin typeface="Arial" panose="020B0604020202020204" pitchFamily="34" charset="0"/>
                <a:cs typeface="Arial" panose="020B0604020202020204" pitchFamily="34" charset="0"/>
              </a:rPr>
              <a:t>Major risks associated with fasting in </a:t>
            </a:r>
            <a:r>
              <a:rPr lang="en-GB" sz="2800" b="1" dirty="0" smtClean="0">
                <a:solidFill>
                  <a:srgbClr val="003E77"/>
                </a:solidFill>
                <a:latin typeface="Arial" panose="020B0604020202020204" pitchFamily="34" charset="0"/>
                <a:cs typeface="Arial" panose="020B0604020202020204" pitchFamily="34" charset="0"/>
              </a:rPr>
              <a:t>people with diabetes</a:t>
            </a:r>
            <a:r>
              <a:rPr lang="en-GB" sz="2800" b="1" baseline="30000" dirty="0" smtClean="0">
                <a:solidFill>
                  <a:srgbClr val="003E77"/>
                </a:solidFill>
                <a:latin typeface="Arial" panose="020B0604020202020204" pitchFamily="34" charset="0"/>
                <a:cs typeface="Arial" panose="020B0604020202020204" pitchFamily="34" charset="0"/>
              </a:rPr>
              <a:t>1</a:t>
            </a:r>
            <a:endParaRPr lang="en-GB" sz="2800" b="1" baseline="30000" dirty="0">
              <a:solidFill>
                <a:srgbClr val="003E77"/>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8864600" y="4826000"/>
            <a:ext cx="279400" cy="217488"/>
          </a:xfrm>
        </p:spPr>
        <p:txBody>
          <a:bodyPr/>
          <a:lstStyle/>
          <a:p>
            <a:fld id="{74D97F68-CC38-3C48-B083-3B4A1457065E}" type="slidenum">
              <a:rPr lang="en-US" smtClean="0"/>
              <a:pPr/>
              <a:t>10</a:t>
            </a:fld>
            <a:endParaRPr lang="en-US"/>
          </a:p>
        </p:txBody>
      </p:sp>
      <p:sp>
        <p:nvSpPr>
          <p:cNvPr id="8" name="Isosceles Triangle 7"/>
          <p:cNvSpPr/>
          <p:nvPr/>
        </p:nvSpPr>
        <p:spPr>
          <a:xfrm>
            <a:off x="3129052" y="2740374"/>
            <a:ext cx="2947737" cy="1727062"/>
          </a:xfrm>
          <a:prstGeom prst="triangle">
            <a:avLst/>
          </a:prstGeom>
          <a:solidFill>
            <a:srgbClr val="C00000"/>
          </a:solidFill>
          <a:ln w="1143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800" b="1" kern="600" spc="30" dirty="0">
                <a:solidFill>
                  <a:srgbClr val="FFFF00"/>
                </a:solidFill>
              </a:rPr>
              <a:t>RISKS</a:t>
            </a:r>
          </a:p>
        </p:txBody>
      </p:sp>
      <p:sp>
        <p:nvSpPr>
          <p:cNvPr id="9" name="Rounded Rectangle 8"/>
          <p:cNvSpPr/>
          <p:nvPr/>
        </p:nvSpPr>
        <p:spPr>
          <a:xfrm>
            <a:off x="685800" y="2740372"/>
            <a:ext cx="2206352" cy="965534"/>
          </a:xfrm>
          <a:prstGeom prst="roundRect">
            <a:avLst/>
          </a:prstGeom>
          <a:solidFill>
            <a:srgbClr val="F3900B"/>
          </a:solidFill>
          <a:ln w="57150" cap="flat" cmpd="sng" algn="ctr">
            <a:solidFill>
              <a:srgbClr val="00206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b="1" kern="600" spc="30" dirty="0">
                <a:solidFill>
                  <a:schemeClr val="bg1"/>
                </a:solidFill>
              </a:rPr>
              <a:t>Diabetic ketoacidosis</a:t>
            </a:r>
          </a:p>
        </p:txBody>
      </p:sp>
      <p:sp>
        <p:nvSpPr>
          <p:cNvPr id="10" name="Rounded Rectangle 9"/>
          <p:cNvSpPr/>
          <p:nvPr/>
        </p:nvSpPr>
        <p:spPr>
          <a:xfrm>
            <a:off x="1905000" y="1423918"/>
            <a:ext cx="2206352" cy="965534"/>
          </a:xfrm>
          <a:prstGeom prst="roundRect">
            <a:avLst/>
          </a:prstGeom>
          <a:solidFill>
            <a:srgbClr val="F3900B"/>
          </a:solidFill>
          <a:ln w="57150" cap="flat" cmpd="sng" algn="ctr">
            <a:solidFill>
              <a:srgbClr val="00206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b="1" kern="600" spc="30" dirty="0">
                <a:solidFill>
                  <a:schemeClr val="bg1"/>
                </a:solidFill>
              </a:rPr>
              <a:t>Hypoglycaemia</a:t>
            </a:r>
          </a:p>
        </p:txBody>
      </p:sp>
      <p:sp>
        <p:nvSpPr>
          <p:cNvPr id="11" name="Rounded Rectangle 10"/>
          <p:cNvSpPr/>
          <p:nvPr/>
        </p:nvSpPr>
        <p:spPr>
          <a:xfrm>
            <a:off x="4973613" y="1398671"/>
            <a:ext cx="2206352" cy="965534"/>
          </a:xfrm>
          <a:prstGeom prst="roundRect">
            <a:avLst/>
          </a:prstGeom>
          <a:solidFill>
            <a:srgbClr val="F3900B"/>
          </a:solidFill>
          <a:ln w="57150" cap="flat" cmpd="sng" algn="ctr">
            <a:solidFill>
              <a:srgbClr val="00206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b="1" kern="600" spc="30" dirty="0">
                <a:solidFill>
                  <a:schemeClr val="bg1"/>
                </a:solidFill>
              </a:rPr>
              <a:t>Hyperglycaemia</a:t>
            </a:r>
          </a:p>
        </p:txBody>
      </p:sp>
      <p:sp>
        <p:nvSpPr>
          <p:cNvPr id="12" name="Rounded Rectangle 11"/>
          <p:cNvSpPr/>
          <p:nvPr/>
        </p:nvSpPr>
        <p:spPr>
          <a:xfrm>
            <a:off x="6209332" y="2740372"/>
            <a:ext cx="2206352" cy="965534"/>
          </a:xfrm>
          <a:prstGeom prst="roundRect">
            <a:avLst/>
          </a:prstGeom>
          <a:solidFill>
            <a:srgbClr val="F3900B"/>
          </a:solidFill>
          <a:ln w="57150" cap="flat" cmpd="sng" algn="ctr">
            <a:solidFill>
              <a:srgbClr val="00206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b="1" kern="600" spc="30" dirty="0">
                <a:solidFill>
                  <a:schemeClr val="bg1"/>
                </a:solidFill>
              </a:rPr>
              <a:t>Dehydration and thrombosis</a:t>
            </a:r>
          </a:p>
        </p:txBody>
      </p:sp>
    </p:spTree>
    <p:extLst>
      <p:ext uri="{BB962C8B-B14F-4D97-AF65-F5344CB8AC3E}">
        <p14:creationId xmlns:p14="http://schemas.microsoft.com/office/powerpoint/2010/main" val="2803386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53000" y="1087223"/>
            <a:ext cx="4114800" cy="3465731"/>
          </a:xfrm>
          <a:prstGeom prst="rect">
            <a:avLst/>
          </a:prstGeom>
          <a:solidFill>
            <a:schemeClr val="bg2">
              <a:lumMod val="20000"/>
              <a:lumOff val="80000"/>
            </a:schemeClr>
          </a:solidFill>
          <a:ln w="6350" cap="flat" cmpd="sng" algn="ctr">
            <a:solidFill>
              <a:srgbClr val="002060"/>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600" spc="30" dirty="0" err="1" smtClean="0"/>
          </a:p>
        </p:txBody>
      </p:sp>
      <p:sp>
        <p:nvSpPr>
          <p:cNvPr id="2" name="Title 1"/>
          <p:cNvSpPr>
            <a:spLocks noGrp="1"/>
          </p:cNvSpPr>
          <p:nvPr>
            <p:ph type="title"/>
          </p:nvPr>
        </p:nvSpPr>
        <p:spPr>
          <a:xfrm>
            <a:off x="83735" y="-28575"/>
            <a:ext cx="8222065" cy="8642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fontAlgn="base">
              <a:spcAft>
                <a:spcPct val="0"/>
              </a:spcAft>
            </a:pPr>
            <a:r>
              <a:rPr lang="en-GB" sz="2800" b="1" dirty="0">
                <a:solidFill>
                  <a:srgbClr val="003E77"/>
                </a:solidFill>
                <a:latin typeface="Arial" panose="020B0604020202020204" pitchFamily="34" charset="0"/>
                <a:cs typeface="Arial" panose="020B0604020202020204" pitchFamily="34" charset="0"/>
              </a:rPr>
              <a:t>Possible Metabolic </a:t>
            </a:r>
            <a:r>
              <a:rPr lang="en-GB" sz="2800" b="1" dirty="0" smtClean="0">
                <a:solidFill>
                  <a:srgbClr val="003E77"/>
                </a:solidFill>
                <a:latin typeface="Arial" panose="020B0604020202020204" pitchFamily="34" charset="0"/>
                <a:cs typeface="Arial" panose="020B0604020202020204" pitchFamily="34" charset="0"/>
              </a:rPr>
              <a:t>Complications</a:t>
            </a:r>
            <a:r>
              <a:rPr lang="en-GB" sz="2800" b="1" baseline="30000" dirty="0" smtClean="0">
                <a:solidFill>
                  <a:srgbClr val="003E77"/>
                </a:solidFill>
                <a:latin typeface="Arial" panose="020B0604020202020204" pitchFamily="34" charset="0"/>
                <a:cs typeface="Arial" panose="020B0604020202020204" pitchFamily="34" charset="0"/>
              </a:rPr>
              <a:t>5</a:t>
            </a:r>
            <a:endParaRPr lang="en-GB" sz="2800" b="1" baseline="30000" dirty="0">
              <a:solidFill>
                <a:srgbClr val="003E77"/>
              </a:solidFill>
              <a:latin typeface="Arial" panose="020B0604020202020204" pitchFamily="34" charset="0"/>
              <a:cs typeface="Arial" panose="020B0604020202020204" pitchFamily="34" charset="0"/>
            </a:endParaRPr>
          </a:p>
        </p:txBody>
      </p:sp>
      <p:sp>
        <p:nvSpPr>
          <p:cNvPr id="3" name="Content Placeholder 2"/>
          <p:cNvSpPr>
            <a:spLocks noGrp="1"/>
          </p:cNvSpPr>
          <p:nvPr>
            <p:ph type="body" sz="quarter" idx="11"/>
          </p:nvPr>
        </p:nvSpPr>
        <p:spPr>
          <a:xfrm>
            <a:off x="244486" y="1253817"/>
            <a:ext cx="4572000" cy="3132534"/>
          </a:xfrm>
        </p:spPr>
        <p:txBody>
          <a:bodyPr/>
          <a:lstStyle/>
          <a:p>
            <a:r>
              <a:rPr lang="en-GB" sz="1200" b="1" dirty="0" smtClean="0">
                <a:solidFill>
                  <a:srgbClr val="C00000"/>
                </a:solidFill>
                <a:latin typeface="Arial" panose="020B0604020202020204" pitchFamily="34" charset="0"/>
                <a:cs typeface="Arial" panose="020B0604020202020204" pitchFamily="34" charset="0"/>
              </a:rPr>
              <a:t>HYPOGLCAEMIA</a:t>
            </a: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Risk is increased for patients with diabetes during fasting</a:t>
            </a: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Maybe under-reported as mild to moderate hypoglycaemia does not require medical assistance</a:t>
            </a: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Precipitating factors - long fasting hours, missing </a:t>
            </a:r>
            <a:r>
              <a:rPr lang="en-GB" sz="1200" dirty="0" err="1" smtClean="0">
                <a:latin typeface="Arial" panose="020B0604020202020204" pitchFamily="34" charset="0"/>
                <a:cs typeface="Arial" panose="020B0604020202020204" pitchFamily="34" charset="0"/>
              </a:rPr>
              <a:t>Suhur</a:t>
            </a:r>
            <a:r>
              <a:rPr lang="en-GB" sz="1200" dirty="0" smtClean="0">
                <a:latin typeface="Arial" panose="020B0604020202020204" pitchFamily="34" charset="0"/>
                <a:cs typeface="Arial" panose="020B0604020202020204" pitchFamily="34" charset="0"/>
              </a:rPr>
              <a:t> (dawn) meal and failure to modify drug dosage and timing</a:t>
            </a:r>
          </a:p>
          <a:p>
            <a:endParaRPr lang="en-GB" sz="1200" dirty="0" smtClean="0">
              <a:latin typeface="Arial" panose="020B0604020202020204" pitchFamily="34" charset="0"/>
              <a:cs typeface="Arial" panose="020B0604020202020204" pitchFamily="34" charset="0"/>
            </a:endParaRPr>
          </a:p>
          <a:p>
            <a:r>
              <a:rPr lang="en-GB" sz="1200" b="1" dirty="0" smtClean="0">
                <a:solidFill>
                  <a:srgbClr val="C00000"/>
                </a:solidFill>
                <a:latin typeface="Arial" panose="020B0604020202020204" pitchFamily="34" charset="0"/>
                <a:cs typeface="Arial" panose="020B0604020202020204" pitchFamily="34" charset="0"/>
              </a:rPr>
              <a:t>HYPERGLYCAEMIA</a:t>
            </a: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Risk is </a:t>
            </a:r>
            <a:r>
              <a:rPr lang="en-GB" sz="1200" dirty="0">
                <a:latin typeface="Arial" panose="020B0604020202020204" pitchFamily="34" charset="0"/>
                <a:cs typeface="Arial" panose="020B0604020202020204" pitchFamily="34" charset="0"/>
              </a:rPr>
              <a:t>i</a:t>
            </a:r>
            <a:r>
              <a:rPr lang="en-GB" sz="1200" dirty="0" smtClean="0">
                <a:latin typeface="Arial" panose="020B0604020202020204" pitchFamily="34" charset="0"/>
                <a:cs typeface="Arial" panose="020B0604020202020204" pitchFamily="34" charset="0"/>
              </a:rPr>
              <a:t>ncreased (x3.2 in T1DM and x5 in T2DM)</a:t>
            </a: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Precipitating factors – lack of diet control during </a:t>
            </a:r>
            <a:r>
              <a:rPr lang="en-GB" sz="1200" dirty="0" err="1" smtClean="0">
                <a:latin typeface="Arial" panose="020B0604020202020204" pitchFamily="34" charset="0"/>
                <a:cs typeface="Arial" panose="020B0604020202020204" pitchFamily="34" charset="0"/>
              </a:rPr>
              <a:t>Iftar</a:t>
            </a:r>
            <a:r>
              <a:rPr lang="en-GB" sz="1200" dirty="0" smtClean="0">
                <a:latin typeface="Arial" panose="020B0604020202020204" pitchFamily="34" charset="0"/>
                <a:cs typeface="Arial" panose="020B0604020202020204" pitchFamily="34" charset="0"/>
              </a:rPr>
              <a:t> meal and excessive reduction of drug dosages due to fear of hypoglycaemia</a:t>
            </a:r>
          </a:p>
          <a:p>
            <a:pPr marL="342900" indent="-34290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8864600" y="4826000"/>
            <a:ext cx="279400" cy="217488"/>
          </a:xfrm>
        </p:spPr>
        <p:txBody>
          <a:bodyPr/>
          <a:lstStyle/>
          <a:p>
            <a:fld id="{74D97F68-CC38-3C48-B083-3B4A1457065E}" type="slidenum">
              <a:rPr lang="en-US" smtClean="0"/>
              <a:pPr/>
              <a:t>11</a:t>
            </a:fld>
            <a:endParaRPr lang="en-US"/>
          </a:p>
        </p:txBody>
      </p:sp>
      <p:sp>
        <p:nvSpPr>
          <p:cNvPr id="6" name="Oval 5"/>
          <p:cNvSpPr/>
          <p:nvPr/>
        </p:nvSpPr>
        <p:spPr>
          <a:xfrm>
            <a:off x="5486400" y="1885950"/>
            <a:ext cx="2971800" cy="2514600"/>
          </a:xfrm>
          <a:prstGeom prst="ellipse">
            <a:avLst/>
          </a:prstGeom>
          <a:solidFill>
            <a:srgbClr val="F3900B"/>
          </a:solidFill>
          <a:ln w="6350" cap="flat" cmpd="sng" algn="ctr">
            <a:solidFill>
              <a:srgbClr val="00206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kern="600" spc="30" dirty="0" smtClean="0">
                <a:latin typeface="Arial" panose="020B0604020202020204" pitchFamily="34" charset="0"/>
                <a:cs typeface="Arial" panose="020B0604020202020204" pitchFamily="34" charset="0"/>
              </a:rPr>
              <a:t>In T2DM during Ramadan risk of</a:t>
            </a:r>
            <a:r>
              <a:rPr lang="en-US" sz="1400" kern="600" spc="30" baseline="30000" dirty="0" smtClean="0">
                <a:latin typeface="Arial" panose="020B0604020202020204" pitchFamily="34" charset="0"/>
                <a:cs typeface="Arial" panose="020B0604020202020204" pitchFamily="34" charset="0"/>
              </a:rPr>
              <a:t>6</a:t>
            </a:r>
            <a:r>
              <a:rPr lang="en-US" sz="1400" kern="600" spc="30" dirty="0" smtClean="0">
                <a:latin typeface="Arial" panose="020B0604020202020204" pitchFamily="34" charset="0"/>
                <a:cs typeface="Arial" panose="020B0604020202020204" pitchFamily="34" charset="0"/>
              </a:rPr>
              <a:t>:</a:t>
            </a:r>
          </a:p>
          <a:p>
            <a:pPr algn="ctr"/>
            <a:endParaRPr lang="en-US" sz="1200" kern="600" spc="3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100" kern="600" spc="30" dirty="0" smtClean="0">
                <a:latin typeface="Arial" panose="020B0604020202020204" pitchFamily="34" charset="0"/>
                <a:cs typeface="Arial" panose="020B0604020202020204" pitchFamily="34" charset="0"/>
              </a:rPr>
              <a:t>severe </a:t>
            </a:r>
            <a:r>
              <a:rPr lang="en-US" sz="1100" kern="600" spc="30" dirty="0" err="1" smtClean="0">
                <a:latin typeface="Arial" panose="020B0604020202020204" pitchFamily="34" charset="0"/>
                <a:cs typeface="Arial" panose="020B0604020202020204" pitchFamily="34" charset="0"/>
              </a:rPr>
              <a:t>hypoglycaemia</a:t>
            </a:r>
            <a:r>
              <a:rPr lang="en-US" sz="1100" kern="600" spc="30" dirty="0" smtClean="0">
                <a:latin typeface="Arial" panose="020B0604020202020204" pitchFamily="34" charset="0"/>
                <a:cs typeface="Arial" panose="020B0604020202020204" pitchFamily="34" charset="0"/>
              </a:rPr>
              <a:t> increased </a:t>
            </a:r>
            <a:r>
              <a:rPr lang="en-US" sz="1100" b="1" kern="600" spc="30" dirty="0" smtClean="0">
                <a:latin typeface="Arial" panose="020B0604020202020204" pitchFamily="34" charset="0"/>
                <a:cs typeface="Arial" panose="020B0604020202020204" pitchFamily="34" charset="0"/>
              </a:rPr>
              <a:t>about 7.5 fold</a:t>
            </a:r>
          </a:p>
          <a:p>
            <a:endParaRPr lang="en-US" sz="1100" b="1" kern="600" spc="3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100" kern="600" spc="30" dirty="0" smtClean="0">
                <a:latin typeface="Arial" panose="020B0604020202020204" pitchFamily="34" charset="0"/>
                <a:cs typeface="Arial" panose="020B0604020202020204" pitchFamily="34" charset="0"/>
              </a:rPr>
              <a:t>severe </a:t>
            </a:r>
            <a:r>
              <a:rPr lang="en-US" sz="1100" kern="600" spc="30" dirty="0" err="1" smtClean="0">
                <a:latin typeface="Arial" panose="020B0604020202020204" pitchFamily="34" charset="0"/>
                <a:cs typeface="Arial" panose="020B0604020202020204" pitchFamily="34" charset="0"/>
              </a:rPr>
              <a:t>hyperglycaemia</a:t>
            </a:r>
            <a:r>
              <a:rPr lang="en-US" sz="1100" kern="600" spc="30" dirty="0" smtClean="0">
                <a:latin typeface="Arial" panose="020B0604020202020204" pitchFamily="34" charset="0"/>
                <a:cs typeface="Arial" panose="020B0604020202020204" pitchFamily="34" charset="0"/>
              </a:rPr>
              <a:t> increased </a:t>
            </a:r>
            <a:r>
              <a:rPr lang="en-US" sz="1100" b="1" kern="600" spc="30" dirty="0" smtClean="0">
                <a:latin typeface="Arial" panose="020B0604020202020204" pitchFamily="34" charset="0"/>
                <a:cs typeface="Arial" panose="020B0604020202020204" pitchFamily="34" charset="0"/>
              </a:rPr>
              <a:t>about 5 fold</a:t>
            </a:r>
          </a:p>
        </p:txBody>
      </p:sp>
      <p:sp>
        <p:nvSpPr>
          <p:cNvPr id="8" name="Rectangle 7"/>
          <p:cNvSpPr/>
          <p:nvPr/>
        </p:nvSpPr>
        <p:spPr>
          <a:xfrm>
            <a:off x="4939553" y="1092976"/>
            <a:ext cx="4114800" cy="523220"/>
          </a:xfrm>
          <a:prstGeom prst="rect">
            <a:avLst/>
          </a:prstGeom>
        </p:spPr>
        <p:txBody>
          <a:bodyPr wrap="square">
            <a:spAutoFit/>
          </a:bodyPr>
          <a:lstStyle/>
          <a:p>
            <a:pPr algn="ctr"/>
            <a:r>
              <a:rPr lang="en-US" sz="1400" b="1" kern="600" spc="30" dirty="0">
                <a:solidFill>
                  <a:srgbClr val="C00000"/>
                </a:solidFill>
                <a:latin typeface="Arial" panose="020B0604020202020204" pitchFamily="34" charset="0"/>
                <a:cs typeface="Arial" panose="020B0604020202020204" pitchFamily="34" charset="0"/>
              </a:rPr>
              <a:t>From the Epidemiology of Diabetes and Ramadan (EPIDIAR) study</a:t>
            </a:r>
            <a:r>
              <a:rPr lang="en-US" sz="1400" b="1" kern="600" spc="30" baseline="30000" dirty="0">
                <a:solidFill>
                  <a:srgbClr val="C00000"/>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581719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7151"/>
            <a:ext cx="8222065" cy="8642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fontAlgn="base">
              <a:spcAft>
                <a:spcPct val="0"/>
              </a:spcAft>
            </a:pPr>
            <a:r>
              <a:rPr lang="en-GB" sz="2800" b="1" dirty="0" smtClean="0">
                <a:solidFill>
                  <a:srgbClr val="003E77"/>
                </a:solidFill>
                <a:latin typeface="Arial" panose="020B0604020202020204" pitchFamily="34" charset="0"/>
                <a:cs typeface="Arial" panose="020B0604020202020204" pitchFamily="34" charset="0"/>
              </a:rPr>
              <a:t>Other possible </a:t>
            </a:r>
            <a:r>
              <a:rPr lang="en-GB" sz="2800" b="1" dirty="0">
                <a:solidFill>
                  <a:srgbClr val="003E77"/>
                </a:solidFill>
                <a:latin typeface="Arial" panose="020B0604020202020204" pitchFamily="34" charset="0"/>
                <a:cs typeface="Arial" panose="020B0604020202020204" pitchFamily="34" charset="0"/>
              </a:rPr>
              <a:t>Metabolic </a:t>
            </a:r>
            <a:r>
              <a:rPr lang="en-GB" sz="2800" b="1" dirty="0" smtClean="0">
                <a:solidFill>
                  <a:srgbClr val="003E77"/>
                </a:solidFill>
                <a:latin typeface="Arial" panose="020B0604020202020204" pitchFamily="34" charset="0"/>
                <a:cs typeface="Arial" panose="020B0604020202020204" pitchFamily="34" charset="0"/>
              </a:rPr>
              <a:t>Complications</a:t>
            </a:r>
            <a:r>
              <a:rPr lang="en-GB" sz="2800" b="1" baseline="30000" dirty="0" smtClean="0">
                <a:solidFill>
                  <a:srgbClr val="003E77"/>
                </a:solidFill>
                <a:latin typeface="Arial" panose="020B0604020202020204" pitchFamily="34" charset="0"/>
                <a:cs typeface="Arial" panose="020B0604020202020204" pitchFamily="34" charset="0"/>
              </a:rPr>
              <a:t>5</a:t>
            </a:r>
            <a:endParaRPr lang="en-GB" sz="2800" b="1" baseline="30000" dirty="0">
              <a:solidFill>
                <a:srgbClr val="003E77"/>
              </a:solidFill>
              <a:latin typeface="Arial" panose="020B0604020202020204" pitchFamily="34" charset="0"/>
              <a:cs typeface="Arial" panose="020B0604020202020204" pitchFamily="34" charset="0"/>
            </a:endParaRPr>
          </a:p>
        </p:txBody>
      </p:sp>
      <p:sp>
        <p:nvSpPr>
          <p:cNvPr id="4" name="Content Placeholder 3"/>
          <p:cNvSpPr>
            <a:spLocks noGrp="1"/>
          </p:cNvSpPr>
          <p:nvPr>
            <p:ph type="body" sz="quarter" idx="11"/>
          </p:nvPr>
        </p:nvSpPr>
        <p:spPr/>
        <p:txBody>
          <a:bodyPr/>
          <a:lstStyle/>
          <a:p>
            <a:r>
              <a:rPr lang="en-GB" b="1" cap="all" dirty="0">
                <a:solidFill>
                  <a:srgbClr val="C00000"/>
                </a:solidFill>
              </a:rPr>
              <a:t>Diabetic ketoacidosis</a:t>
            </a:r>
          </a:p>
          <a:p>
            <a:pPr marL="342900" indent="-342900">
              <a:buFont typeface="Arial" panose="020B0604020202020204" pitchFamily="34" charset="0"/>
              <a:buChar char="•"/>
            </a:pPr>
            <a:r>
              <a:rPr lang="en-GB" dirty="0" smtClean="0"/>
              <a:t>Precipitated </a:t>
            </a:r>
            <a:r>
              <a:rPr lang="en-GB" dirty="0"/>
              <a:t>by lack of diet control during </a:t>
            </a:r>
            <a:r>
              <a:rPr lang="en-GB" dirty="0" err="1" smtClean="0"/>
              <a:t>Iftar</a:t>
            </a:r>
            <a:r>
              <a:rPr lang="en-GB" dirty="0" smtClean="0"/>
              <a:t> (sunset) </a:t>
            </a:r>
            <a:r>
              <a:rPr lang="en-GB" dirty="0"/>
              <a:t>meal</a:t>
            </a:r>
          </a:p>
          <a:p>
            <a:pPr marL="342900" indent="-342900">
              <a:buFont typeface="Arial" panose="020B0604020202020204" pitchFamily="34" charset="0"/>
              <a:buChar char="•"/>
            </a:pPr>
            <a:r>
              <a:rPr lang="en-GB" dirty="0"/>
              <a:t>Excessive reduction of insulin </a:t>
            </a:r>
            <a:r>
              <a:rPr lang="en-GB" dirty="0" smtClean="0"/>
              <a:t>dosage </a:t>
            </a:r>
            <a:r>
              <a:rPr lang="en-US" dirty="0"/>
              <a:t>due to fear of </a:t>
            </a:r>
            <a:r>
              <a:rPr lang="en-US" dirty="0" err="1"/>
              <a:t>hypoglycaemia</a:t>
            </a:r>
            <a:r>
              <a:rPr lang="en-GB" dirty="0" smtClean="0"/>
              <a:t>, </a:t>
            </a:r>
            <a:r>
              <a:rPr lang="en-GB" dirty="0"/>
              <a:t>acute stress and </a:t>
            </a:r>
            <a:r>
              <a:rPr lang="en-GB" dirty="0" smtClean="0"/>
              <a:t>illness/infection</a:t>
            </a:r>
          </a:p>
          <a:p>
            <a:pPr marL="342900" indent="-342900">
              <a:buFont typeface="Arial" panose="020B0604020202020204" pitchFamily="34" charset="0"/>
              <a:buChar char="•"/>
            </a:pPr>
            <a:endParaRPr lang="en-GB" dirty="0"/>
          </a:p>
          <a:p>
            <a:r>
              <a:rPr lang="en-GB" b="1" cap="all" dirty="0">
                <a:solidFill>
                  <a:srgbClr val="C00000"/>
                </a:solidFill>
              </a:rPr>
              <a:t>Dehydration and thrombosis</a:t>
            </a:r>
          </a:p>
          <a:p>
            <a:pPr marL="342900" indent="-342900">
              <a:buFont typeface="Arial" panose="020B0604020202020204" pitchFamily="34" charset="0"/>
              <a:buChar char="•"/>
            </a:pPr>
            <a:r>
              <a:rPr lang="en-GB" dirty="0"/>
              <a:t>Increased risk of dehydration through sweating in hot weather, physical exercise and osmotic diuresis in poorly controlled diabetes</a:t>
            </a:r>
          </a:p>
          <a:p>
            <a:pPr marL="342900" indent="-342900">
              <a:buFont typeface="Arial" panose="020B0604020202020204" pitchFamily="34" charset="0"/>
              <a:buChar char="•"/>
            </a:pPr>
            <a:r>
              <a:rPr lang="en-GB" dirty="0"/>
              <a:t>Diabetes is a procoagulant condition and dehydration increases risk of thrombosis</a:t>
            </a:r>
          </a:p>
          <a:p>
            <a:endParaRPr lang="en-GB" dirty="0"/>
          </a:p>
        </p:txBody>
      </p:sp>
      <p:sp>
        <p:nvSpPr>
          <p:cNvPr id="5" name="Slide Number Placeholder 4"/>
          <p:cNvSpPr>
            <a:spLocks noGrp="1"/>
          </p:cNvSpPr>
          <p:nvPr>
            <p:ph type="sldNum" sz="quarter" idx="4294967295"/>
          </p:nvPr>
        </p:nvSpPr>
        <p:spPr>
          <a:xfrm>
            <a:off x="8864600" y="4826000"/>
            <a:ext cx="279400" cy="217488"/>
          </a:xfrm>
        </p:spPr>
        <p:txBody>
          <a:bodyPr/>
          <a:lstStyle/>
          <a:p>
            <a:fld id="{74D97F68-CC38-3C48-B083-3B4A1457065E}" type="slidenum">
              <a:rPr lang="en-US" smtClean="0"/>
              <a:pPr/>
              <a:t>12</a:t>
            </a:fld>
            <a:endParaRPr lang="en-US"/>
          </a:p>
        </p:txBody>
      </p:sp>
    </p:spTree>
    <p:extLst>
      <p:ext uri="{BB962C8B-B14F-4D97-AF65-F5344CB8AC3E}">
        <p14:creationId xmlns:p14="http://schemas.microsoft.com/office/powerpoint/2010/main" val="3268987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13" y="133351"/>
            <a:ext cx="8222065" cy="864266"/>
          </a:xfrm>
        </p:spPr>
        <p:txBody>
          <a:bodyPr>
            <a:normAutofit/>
          </a:bodyPr>
          <a:lstStyle/>
          <a:p>
            <a:r>
              <a:rPr lang="en-GB" sz="2800" b="1" dirty="0">
                <a:solidFill>
                  <a:srgbClr val="003E77"/>
                </a:solidFill>
                <a:latin typeface="Arial" panose="020B0604020202020204" pitchFamily="34" charset="0"/>
                <a:cs typeface="Arial" panose="020B0604020202020204" pitchFamily="34" charset="0"/>
              </a:rPr>
              <a:t>Risk stratification for fasting in people with </a:t>
            </a:r>
            <a:r>
              <a:rPr lang="en-GB" sz="2800" b="1" dirty="0" smtClean="0">
                <a:solidFill>
                  <a:srgbClr val="003E77"/>
                </a:solidFill>
                <a:latin typeface="Arial" panose="020B0604020202020204" pitchFamily="34" charset="0"/>
                <a:cs typeface="Arial" panose="020B0604020202020204" pitchFamily="34" charset="0"/>
              </a:rPr>
              <a:t>diabetes</a:t>
            </a:r>
            <a:r>
              <a:rPr lang="en-GB" sz="2800" b="1" baseline="30000" dirty="0" smtClean="0">
                <a:solidFill>
                  <a:srgbClr val="003E77"/>
                </a:solidFill>
                <a:latin typeface="Arial" panose="020B0604020202020204" pitchFamily="34" charset="0"/>
                <a:cs typeface="Arial" panose="020B0604020202020204" pitchFamily="34" charset="0"/>
              </a:rPr>
              <a:t>7</a:t>
            </a:r>
            <a:r>
              <a:rPr lang="en-GB" sz="2800" b="1" dirty="0" smtClean="0">
                <a:solidFill>
                  <a:srgbClr val="003E77"/>
                </a:solidFill>
                <a:latin typeface="Arial" panose="020B0604020202020204" pitchFamily="34" charset="0"/>
                <a:cs typeface="Arial" panose="020B0604020202020204" pitchFamily="34" charset="0"/>
              </a:rPr>
              <a:t> </a:t>
            </a:r>
            <a:endParaRPr lang="en-US" sz="2800" b="1" dirty="0">
              <a:solidFill>
                <a:srgbClr val="003E77"/>
              </a:solidFill>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83" y="1733550"/>
            <a:ext cx="406745" cy="72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456" y="4095752"/>
            <a:ext cx="401044" cy="715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61" y="3105152"/>
            <a:ext cx="417989" cy="71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446236915"/>
              </p:ext>
            </p:extLst>
          </p:nvPr>
        </p:nvGraphicFramePr>
        <p:xfrm>
          <a:off x="609600" y="1069156"/>
          <a:ext cx="8458200" cy="3718388"/>
        </p:xfrm>
        <a:graphic>
          <a:graphicData uri="http://schemas.openxmlformats.org/drawingml/2006/table">
            <a:tbl>
              <a:tblPr firstRow="1" bandRow="1">
                <a:tableStyleId>{C4B1156A-380E-4F78-BDF5-A606A8083BF9}</a:tableStyleId>
              </a:tblPr>
              <a:tblGrid>
                <a:gridCol w="1834404"/>
                <a:gridCol w="6623796"/>
              </a:tblGrid>
              <a:tr h="1897380">
                <a:tc>
                  <a:txBody>
                    <a:bodyPr/>
                    <a:lstStyle/>
                    <a:p>
                      <a:pPr algn="ctr"/>
                      <a:r>
                        <a:rPr lang="en-GB" sz="1600" b="1" dirty="0" smtClean="0"/>
                        <a:t>HIGH </a:t>
                      </a:r>
                    </a:p>
                    <a:p>
                      <a:pPr algn="ctr"/>
                      <a:r>
                        <a:rPr lang="en-GB" sz="1400" b="1" dirty="0" smtClean="0"/>
                        <a:t>Advised not</a:t>
                      </a:r>
                      <a:r>
                        <a:rPr lang="en-GB" sz="1400" b="1" baseline="0" dirty="0" smtClean="0"/>
                        <a:t> to fast</a:t>
                      </a:r>
                      <a:endParaRPr lang="en-GB" sz="1400" b="1" dirty="0"/>
                    </a:p>
                  </a:txBody>
                  <a:tcPr marT="34290" marB="34290" anchor="ctr"/>
                </a:tc>
                <a:tc>
                  <a:txBody>
                    <a:bodyPr/>
                    <a:lstStyle/>
                    <a:p>
                      <a:r>
                        <a:rPr lang="en-GB" sz="1200" b="0" u="none" strike="noStrike" kern="1200" baseline="0" dirty="0" smtClean="0"/>
                        <a:t>• Type 1 diabetes</a:t>
                      </a:r>
                    </a:p>
                    <a:p>
                      <a:r>
                        <a:rPr lang="en-GB" sz="1200" b="0" u="none" strike="noStrike" kern="1200" baseline="0" dirty="0" smtClean="0"/>
                        <a:t>• Poor glycaemic control, defined as HbA1c&gt;69 mmol/</a:t>
                      </a:r>
                      <a:r>
                        <a:rPr lang="en-GB" sz="1200" b="0" u="none" strike="noStrike" kern="1200" baseline="0" dirty="0" err="1" smtClean="0"/>
                        <a:t>mol</a:t>
                      </a:r>
                      <a:r>
                        <a:rPr lang="en-GB" sz="1200" b="0" u="none" strike="noStrike" kern="1200" baseline="0" dirty="0" smtClean="0"/>
                        <a:t> (&gt;8.5 %)</a:t>
                      </a:r>
                      <a:endParaRPr lang="en-GB" sz="1200" b="0" dirty="0" smtClean="0"/>
                    </a:p>
                    <a:p>
                      <a:r>
                        <a:rPr lang="en-GB" sz="1200" b="0" u="none" strike="noStrike" kern="1200" baseline="0" dirty="0" smtClean="0"/>
                        <a:t>• Hypoglycaemic unawareness </a:t>
                      </a:r>
                    </a:p>
                    <a:p>
                      <a:r>
                        <a:rPr lang="en-GB" sz="1200" b="0" u="none" strike="noStrike" kern="1200" baseline="0" dirty="0" smtClean="0"/>
                        <a:t>• Severe hypoglycaemia or recurrent hypoglycaemia in the 3 months prior to Ramadan </a:t>
                      </a:r>
                    </a:p>
                    <a:p>
                      <a:r>
                        <a:rPr lang="en-GB" sz="1200" b="0" u="none" strike="noStrike" kern="1200" baseline="0" dirty="0" smtClean="0"/>
                        <a:t>• History of DKA or hyperosmolar hyperglycaemic coma in the 3 months prior to Ramadan </a:t>
                      </a:r>
                    </a:p>
                    <a:p>
                      <a:r>
                        <a:rPr lang="en-GB" sz="1200" b="0" u="none" strike="noStrike" kern="1200" baseline="0" dirty="0" smtClean="0"/>
                        <a:t>• Comorbidities, including advanced macrovascular complications, renal disease, liver disease, cognitive dysfunction, uncontrolled epilepsy (particularly precipitated by hypoglycaemia)</a:t>
                      </a:r>
                    </a:p>
                    <a:p>
                      <a:r>
                        <a:rPr lang="en-GB" sz="1200" b="0" u="none" strike="noStrike" kern="1200" baseline="0" dirty="0" smtClean="0"/>
                        <a:t>• Acute illness (</a:t>
                      </a:r>
                      <a:r>
                        <a:rPr lang="en-GB" sz="1200" b="0" u="none" strike="noStrike" kern="1200" baseline="0" dirty="0" err="1" smtClean="0"/>
                        <a:t>eg</a:t>
                      </a:r>
                      <a:r>
                        <a:rPr lang="en-GB" sz="1200" b="0" u="none" strike="noStrike" kern="1200" baseline="0" dirty="0" smtClean="0"/>
                        <a:t>, diabetic foot, </a:t>
                      </a:r>
                      <a:r>
                        <a:rPr lang="en-GB" sz="1200" b="0" u="none" strike="noStrike" kern="1200" baseline="0" dirty="0" err="1" smtClean="0"/>
                        <a:t>etc</a:t>
                      </a:r>
                      <a:r>
                        <a:rPr lang="en-GB" sz="1200" b="0" u="none" strike="noStrike" kern="1200" baseline="0" dirty="0" smtClean="0"/>
                        <a:t>) </a:t>
                      </a:r>
                    </a:p>
                    <a:p>
                      <a:r>
                        <a:rPr lang="en-GB" sz="1200" b="0" u="none" strike="noStrike" kern="1200" baseline="0" dirty="0" smtClean="0"/>
                        <a:t>• Pregnant women </a:t>
                      </a:r>
                    </a:p>
                    <a:p>
                      <a:r>
                        <a:rPr lang="en-GB" sz="1200" b="0" u="none" strike="noStrike" kern="1200" baseline="0" dirty="0" smtClean="0"/>
                        <a:t>• F</a:t>
                      </a:r>
                      <a:r>
                        <a:rPr lang="en-GB" sz="1200" b="0" dirty="0" smtClean="0"/>
                        <a:t>requent intense physical labour</a:t>
                      </a:r>
                    </a:p>
                  </a:txBody>
                  <a:tcPr marT="34290" marB="34290" anchor="ctr"/>
                </a:tc>
              </a:tr>
              <a:tr h="1002874">
                <a:tc>
                  <a:txBody>
                    <a:bodyPr/>
                    <a:lstStyle/>
                    <a:p>
                      <a:pPr algn="ctr"/>
                      <a:r>
                        <a:rPr lang="en-GB" sz="1600" b="1" dirty="0" smtClean="0"/>
                        <a:t>MODERATE</a:t>
                      </a:r>
                    </a:p>
                    <a:p>
                      <a:pPr algn="ctr"/>
                      <a:r>
                        <a:rPr lang="en-GB" sz="1400" b="1" dirty="0" smtClean="0"/>
                        <a:t>May fast with patient and HCP </a:t>
                      </a:r>
                      <a:r>
                        <a:rPr lang="en-GB" sz="1400" b="1" baseline="0" dirty="0" smtClean="0"/>
                        <a:t> collaboration</a:t>
                      </a:r>
                      <a:endParaRPr lang="en-GB" sz="1400" b="1" dirty="0"/>
                    </a:p>
                  </a:txBody>
                  <a:tcPr marT="34290" marB="34290" anchor="ctr"/>
                </a:tc>
                <a:tc>
                  <a:txBody>
                    <a:bodyPr/>
                    <a:lstStyle/>
                    <a:p>
                      <a:pPr marL="0" indent="0">
                        <a:buFont typeface="Arial" panose="020B0604020202020204" pitchFamily="34" charset="0"/>
                        <a:buNone/>
                      </a:pPr>
                      <a:r>
                        <a:rPr lang="en-GB" sz="1200" b="0" u="none" strike="noStrike" kern="1200" baseline="0" dirty="0" smtClean="0"/>
                        <a:t>• Moderate glycaemic control, defined as </a:t>
                      </a:r>
                      <a:r>
                        <a:rPr lang="en-GB" sz="1200" b="0" u="none" strike="noStrike" kern="1200" baseline="0" dirty="0" err="1" smtClean="0"/>
                        <a:t>HbA</a:t>
                      </a:r>
                      <a:r>
                        <a:rPr lang="en-GB" sz="1200" b="0" u="none" strike="noStrike" kern="1200" baseline="0" dirty="0" smtClean="0"/>
                        <a:t> 1c 58-69mmol/</a:t>
                      </a:r>
                      <a:r>
                        <a:rPr lang="en-GB" sz="1200" b="0" u="none" strike="noStrike" kern="1200" baseline="0" dirty="0" err="1" smtClean="0"/>
                        <a:t>mol</a:t>
                      </a:r>
                      <a:r>
                        <a:rPr lang="en-GB" sz="1200" b="0" u="none" strike="noStrike" kern="1200" baseline="0" dirty="0" smtClean="0"/>
                        <a:t> (7.5–8.5%) and no major diabetic complications</a:t>
                      </a:r>
                    </a:p>
                    <a:p>
                      <a:r>
                        <a:rPr lang="en-GB" sz="1200" b="0" u="none" strike="noStrike" kern="1200" baseline="0" dirty="0" smtClean="0"/>
                        <a:t>• Well-controlled diabetes, defined as HbA1c &lt;58mmol/</a:t>
                      </a:r>
                      <a:r>
                        <a:rPr lang="en-GB" sz="1200" b="0" u="none" strike="noStrike" kern="1200" baseline="0" dirty="0" err="1" smtClean="0"/>
                        <a:t>mol</a:t>
                      </a:r>
                      <a:r>
                        <a:rPr lang="en-GB" sz="1200" b="0" u="none" strike="noStrike" kern="1200" baseline="0" dirty="0" smtClean="0"/>
                        <a:t> (&lt;7.5% ) </a:t>
                      </a:r>
                      <a:r>
                        <a:rPr lang="en-US" sz="1200" b="0" u="none" strike="noStrike" kern="1200" baseline="0" dirty="0" smtClean="0"/>
                        <a:t>treated with </a:t>
                      </a:r>
                      <a:r>
                        <a:rPr lang="en-US" sz="1200" b="0" u="none" strike="noStrike" kern="1200" baseline="0" dirty="0" err="1" smtClean="0"/>
                        <a:t>sulphonylurea</a:t>
                      </a:r>
                      <a:r>
                        <a:rPr lang="en-US" sz="1200" b="0" u="none" strike="noStrike" kern="1200" baseline="0" dirty="0" smtClean="0"/>
                        <a:t>, short-acting insulin </a:t>
                      </a:r>
                      <a:r>
                        <a:rPr lang="en-US" sz="1200" b="0" u="none" strike="noStrike" kern="1200" baseline="0" dirty="0" err="1" smtClean="0"/>
                        <a:t>secretogogue</a:t>
                      </a:r>
                      <a:r>
                        <a:rPr lang="en-US" sz="1200" b="0" u="none" strike="noStrike" kern="1200" baseline="0" dirty="0" smtClean="0"/>
                        <a:t>, insulin, or treated with a combination oral or oral and insulin treatment</a:t>
                      </a:r>
                      <a:endParaRPr lang="en-GB" sz="1200" b="0" dirty="0"/>
                    </a:p>
                  </a:txBody>
                  <a:tcPr marT="34290" marB="34290" anchor="ctr"/>
                </a:tc>
              </a:tr>
              <a:tr h="818134">
                <a:tc>
                  <a:txBody>
                    <a:bodyPr/>
                    <a:lstStyle/>
                    <a:p>
                      <a:pPr algn="ctr"/>
                      <a:r>
                        <a:rPr lang="en-GB" sz="1600" b="1" dirty="0" smtClean="0"/>
                        <a:t>LOW</a:t>
                      </a:r>
                    </a:p>
                    <a:p>
                      <a:pPr algn="ctr"/>
                      <a:r>
                        <a:rPr lang="en-GB" sz="1400" b="1" dirty="0" smtClean="0"/>
                        <a:t>Should be able to fast with advice</a:t>
                      </a:r>
                      <a:endParaRPr lang="en-GB" sz="1400" b="1" dirty="0"/>
                    </a:p>
                  </a:txBody>
                  <a:tcPr marT="34290" marB="34290" anchor="ctr"/>
                </a:tc>
                <a:tc>
                  <a:txBody>
                    <a:bodyPr/>
                    <a:lstStyle/>
                    <a:p>
                      <a:r>
                        <a:rPr lang="en-GB" sz="1200" b="0" u="none" strike="noStrike" kern="1200" baseline="0" dirty="0" smtClean="0"/>
                        <a:t>• Diet-controlled diabetes </a:t>
                      </a:r>
                    </a:p>
                    <a:p>
                      <a:r>
                        <a:rPr lang="en-GB" sz="1200" b="0" u="none" strike="noStrike" kern="1200" baseline="0" dirty="0" smtClean="0"/>
                        <a:t>• Diabetes well-controlled with monotherapy and otherwise healthy (Metformin, dipeptidyl peptidase-4 inhibitors, </a:t>
                      </a:r>
                      <a:r>
                        <a:rPr lang="en-GB" sz="1200" b="0" u="none" strike="noStrike" kern="1200" baseline="0" dirty="0" err="1" smtClean="0"/>
                        <a:t>acarbose</a:t>
                      </a:r>
                      <a:r>
                        <a:rPr lang="en-GB" sz="1200" b="0" u="none" strike="noStrike" kern="1200" baseline="0" dirty="0" smtClean="0"/>
                        <a:t>, GLP-1 agonists, SGLT 2 or </a:t>
                      </a:r>
                      <a:r>
                        <a:rPr lang="en-GB" sz="1200" b="0" u="none" strike="noStrike" kern="1200" baseline="0" dirty="0" err="1" smtClean="0"/>
                        <a:t>thiazolidinediones</a:t>
                      </a:r>
                      <a:r>
                        <a:rPr lang="en-GB" sz="1200" b="0" u="none" strike="noStrike" kern="1200" baseline="0" dirty="0" smtClean="0"/>
                        <a:t>)</a:t>
                      </a:r>
                      <a:endParaRPr lang="en-GB" sz="1200" b="0" dirty="0"/>
                    </a:p>
                  </a:txBody>
                  <a:tcPr marT="34290" marB="34290" anchor="ctr"/>
                </a:tc>
              </a:tr>
            </a:tbl>
          </a:graphicData>
        </a:graphic>
      </p:graphicFrame>
      <p:sp>
        <p:nvSpPr>
          <p:cNvPr id="8" name="Rectangle 7"/>
          <p:cNvSpPr/>
          <p:nvPr/>
        </p:nvSpPr>
        <p:spPr>
          <a:xfrm>
            <a:off x="574694" y="4952891"/>
            <a:ext cx="2473306" cy="215444"/>
          </a:xfrm>
          <a:prstGeom prst="rect">
            <a:avLst/>
          </a:prstGeom>
        </p:spPr>
        <p:txBody>
          <a:bodyPr wrap="none">
            <a:spAutoFit/>
          </a:bodyPr>
          <a:lstStyle/>
          <a:p>
            <a:r>
              <a:rPr lang="da-DK" sz="800" kern="600" spc="30" dirty="0" smtClean="0">
                <a:solidFill>
                  <a:srgbClr val="37424A"/>
                </a:solidFill>
              </a:rPr>
              <a:t>Adapted from Ali </a:t>
            </a:r>
            <a:r>
              <a:rPr lang="da-DK" sz="800" kern="600" spc="30" dirty="0">
                <a:solidFill>
                  <a:srgbClr val="37424A"/>
                </a:solidFill>
              </a:rPr>
              <a:t>et al. Diabet Med 2016; 33: 1315-1329</a:t>
            </a:r>
          </a:p>
        </p:txBody>
      </p:sp>
    </p:spTree>
    <p:extLst>
      <p:ext uri="{BB962C8B-B14F-4D97-AF65-F5344CB8AC3E}">
        <p14:creationId xmlns:p14="http://schemas.microsoft.com/office/powerpoint/2010/main" val="3680200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p:nvPr/>
        </p:nvSpPr>
        <p:spPr>
          <a:xfrm>
            <a:off x="228603" y="922004"/>
            <a:ext cx="8674947" cy="3463506"/>
          </a:xfrm>
          <a:prstGeom prst="wedgeEllipseCallout">
            <a:avLst/>
          </a:prstGeom>
          <a:solidFill>
            <a:srgbClr val="FFC000"/>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600" kern="600" spc="30" dirty="0" err="1">
              <a:solidFill>
                <a:prstClr val="white"/>
              </a:solidFill>
            </a:endParaRPr>
          </a:p>
        </p:txBody>
      </p:sp>
      <p:sp>
        <p:nvSpPr>
          <p:cNvPr id="6" name="Title 5"/>
          <p:cNvSpPr>
            <a:spLocks noGrp="1"/>
          </p:cNvSpPr>
          <p:nvPr>
            <p:ph type="title"/>
          </p:nvPr>
        </p:nvSpPr>
        <p:spPr>
          <a:xfrm>
            <a:off x="132347" y="57738"/>
            <a:ext cx="8859253" cy="8642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fontAlgn="base">
              <a:spcAft>
                <a:spcPct val="0"/>
              </a:spcAft>
            </a:pPr>
            <a:r>
              <a:rPr lang="en-GB" sz="2800" b="1" dirty="0">
                <a:solidFill>
                  <a:srgbClr val="003E77"/>
                </a:solidFill>
                <a:latin typeface="Arial" panose="020B0604020202020204" pitchFamily="34" charset="0"/>
                <a:cs typeface="Arial" panose="020B0604020202020204" pitchFamily="34" charset="0"/>
              </a:rPr>
              <a:t>The Muslim Council of </a:t>
            </a:r>
            <a:r>
              <a:rPr lang="en-GB" sz="2800" b="1" dirty="0" smtClean="0">
                <a:solidFill>
                  <a:srgbClr val="003E77"/>
                </a:solidFill>
                <a:latin typeface="Arial" panose="020B0604020202020204" pitchFamily="34" charset="0"/>
                <a:cs typeface="Arial" panose="020B0604020202020204" pitchFamily="34" charset="0"/>
              </a:rPr>
              <a:t>Britain: </a:t>
            </a:r>
            <a:r>
              <a:rPr lang="en-GB" sz="2800" b="1" dirty="0">
                <a:solidFill>
                  <a:srgbClr val="003E77"/>
                </a:solidFill>
                <a:latin typeface="Arial" panose="020B0604020202020204" pitchFamily="34" charset="0"/>
                <a:cs typeface="Arial" panose="020B0604020202020204" pitchFamily="34" charset="0"/>
              </a:rPr>
              <a:t>Ramadan </a:t>
            </a:r>
            <a:r>
              <a:rPr lang="en-GB" sz="2800" b="1" dirty="0" smtClean="0">
                <a:solidFill>
                  <a:srgbClr val="003E77"/>
                </a:solidFill>
                <a:latin typeface="Arial" panose="020B0604020202020204" pitchFamily="34" charset="0"/>
                <a:cs typeface="Arial" panose="020B0604020202020204" pitchFamily="34" charset="0"/>
              </a:rPr>
              <a:t>and people with </a:t>
            </a:r>
            <a:r>
              <a:rPr lang="en-GB" sz="2800" b="1" dirty="0">
                <a:solidFill>
                  <a:srgbClr val="003E77"/>
                </a:solidFill>
                <a:latin typeface="Arial" panose="020B0604020202020204" pitchFamily="34" charset="0"/>
                <a:cs typeface="Arial" panose="020B0604020202020204" pitchFamily="34" charset="0"/>
              </a:rPr>
              <a:t>diabetes</a:t>
            </a:r>
          </a:p>
        </p:txBody>
      </p:sp>
      <p:sp>
        <p:nvSpPr>
          <p:cNvPr id="7" name="Content Placeholder 6"/>
          <p:cNvSpPr>
            <a:spLocks noGrp="1"/>
          </p:cNvSpPr>
          <p:nvPr>
            <p:ph type="body" sz="quarter" idx="11"/>
          </p:nvPr>
        </p:nvSpPr>
        <p:spPr/>
        <p:txBody>
          <a:bodyPr/>
          <a:lstStyle/>
          <a:p>
            <a:pPr algn="ctr"/>
            <a:endParaRPr lang="en-GB" sz="1800" dirty="0" smtClean="0">
              <a:solidFill>
                <a:schemeClr val="bg1"/>
              </a:solidFill>
            </a:endParaRPr>
          </a:p>
          <a:p>
            <a:pPr algn="ctr"/>
            <a:endParaRPr lang="en-GB" sz="1800" dirty="0">
              <a:solidFill>
                <a:schemeClr val="bg1"/>
              </a:solidFill>
            </a:endParaRPr>
          </a:p>
          <a:p>
            <a:pPr algn="ctr"/>
            <a:endParaRPr lang="en-GB" sz="1800" dirty="0">
              <a:solidFill>
                <a:schemeClr val="bg1"/>
              </a:solidFill>
            </a:endParaRPr>
          </a:p>
        </p:txBody>
      </p:sp>
      <p:sp>
        <p:nvSpPr>
          <p:cNvPr id="5" name="Slide Number Placeholder 4"/>
          <p:cNvSpPr>
            <a:spLocks noGrp="1"/>
          </p:cNvSpPr>
          <p:nvPr>
            <p:ph type="sldNum" sz="quarter" idx="4294967295"/>
          </p:nvPr>
        </p:nvSpPr>
        <p:spPr>
          <a:xfrm>
            <a:off x="8864600" y="4826000"/>
            <a:ext cx="279400" cy="217488"/>
          </a:xfrm>
        </p:spPr>
        <p:txBody>
          <a:bodyPr/>
          <a:lstStyle/>
          <a:p>
            <a:fld id="{74D97F68-CC38-3C48-B083-3B4A1457065E}" type="slidenum">
              <a:rPr lang="en-US" smtClean="0"/>
              <a:pPr/>
              <a:t>14</a:t>
            </a:fld>
            <a:endParaRPr lang="en-US"/>
          </a:p>
        </p:txBody>
      </p:sp>
      <p:sp>
        <p:nvSpPr>
          <p:cNvPr id="10" name="TextBox 9"/>
          <p:cNvSpPr txBox="1"/>
          <p:nvPr/>
        </p:nvSpPr>
        <p:spPr>
          <a:xfrm>
            <a:off x="1219200" y="1268765"/>
            <a:ext cx="6858000" cy="2769989"/>
          </a:xfrm>
          <a:prstGeom prst="rect">
            <a:avLst/>
          </a:prstGeom>
          <a:noFill/>
        </p:spPr>
        <p:txBody>
          <a:bodyPr wrap="square" lIns="0" tIns="0" rIns="0" bIns="0" rtlCol="0" anchor="t" anchorCtr="0">
            <a:spAutoFit/>
          </a:bodyPr>
          <a:lstStyle/>
          <a:p>
            <a:pPr algn="ctr" defTabSz="457200"/>
            <a:r>
              <a:rPr lang="en-GB" sz="1500" dirty="0"/>
              <a:t>“Fasting in Ramadan has many spiritual and health benefits.</a:t>
            </a:r>
          </a:p>
          <a:p>
            <a:pPr algn="ctr" defTabSz="457200"/>
            <a:r>
              <a:rPr lang="en-GB" sz="1500" dirty="0"/>
              <a:t>Ramadan gives us the opportunity to fulfil our duty to Allah (SWT), cleanse our bodies and souls, and practice self-restraint.</a:t>
            </a:r>
          </a:p>
          <a:p>
            <a:pPr algn="ctr" defTabSz="457200"/>
            <a:endParaRPr lang="en-GB" sz="1500" dirty="0"/>
          </a:p>
          <a:p>
            <a:pPr algn="ctr" defTabSz="457200"/>
            <a:r>
              <a:rPr lang="en-GB" sz="1500" dirty="0"/>
              <a:t>For some people with diabetes, fasting can be dangerous or can cause problems to your health.</a:t>
            </a:r>
          </a:p>
          <a:p>
            <a:pPr algn="ctr" defTabSz="457200"/>
            <a:endParaRPr lang="en-GB" sz="1500" dirty="0"/>
          </a:p>
          <a:p>
            <a:pPr algn="ctr" defTabSz="457200"/>
            <a:r>
              <a:rPr lang="en-GB" sz="1500" b="1" u="sng" dirty="0"/>
              <a:t>In the UK, Ramadan is now in the summer months. With long hours of fasting, this can also cause additional health problems, especially if you have diabetes.</a:t>
            </a:r>
          </a:p>
          <a:p>
            <a:pPr algn="ctr" defTabSz="457200"/>
            <a:endParaRPr lang="en-GB" sz="1500" dirty="0"/>
          </a:p>
          <a:p>
            <a:pPr algn="ctr" defTabSz="457200"/>
            <a:r>
              <a:rPr lang="en-GB" sz="1500" b="1" u="sng" dirty="0"/>
              <a:t>Before you choose to fast, please read the advice below and consult your GP, diabetes doctor or diabetes nurse.”</a:t>
            </a:r>
          </a:p>
          <a:p>
            <a:pPr defTabSz="457200"/>
            <a:endParaRPr lang="en-GB" sz="1500" b="1" u="sng" kern="600" spc="30" dirty="0" err="1"/>
          </a:p>
        </p:txBody>
      </p:sp>
      <p:sp>
        <p:nvSpPr>
          <p:cNvPr id="13" name="TextBox 12"/>
          <p:cNvSpPr txBox="1"/>
          <p:nvPr/>
        </p:nvSpPr>
        <p:spPr>
          <a:xfrm>
            <a:off x="132347" y="4819001"/>
            <a:ext cx="6629399" cy="307777"/>
          </a:xfrm>
          <a:prstGeom prst="rect">
            <a:avLst/>
          </a:prstGeom>
          <a:noFill/>
        </p:spPr>
        <p:txBody>
          <a:bodyPr wrap="square" lIns="0" tIns="0" rIns="0" bIns="0" rtlCol="0" anchor="t" anchorCtr="0">
            <a:spAutoFit/>
          </a:bodyPr>
          <a:lstStyle/>
          <a:p>
            <a:pPr defTabSz="457200"/>
            <a:r>
              <a:rPr lang="en-GB" sz="1000" kern="600" spc="30" dirty="0">
                <a:solidFill>
                  <a:srgbClr val="37424A"/>
                </a:solidFill>
              </a:rPr>
              <a:t>The Muslim Council of Britain. Ramadan and diabetes: guide for patients (2013) http://www.mcb.org.uk/wp-content/uploads/2014/06/Ramadan-and-diabetes-A-guide-for-patients-2013.pdf</a:t>
            </a:r>
          </a:p>
        </p:txBody>
      </p:sp>
    </p:spTree>
    <p:extLst>
      <p:ext uri="{BB962C8B-B14F-4D97-AF65-F5344CB8AC3E}">
        <p14:creationId xmlns:p14="http://schemas.microsoft.com/office/powerpoint/2010/main" val="315417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128"/>
            <a:ext cx="8222065" cy="8642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rmAutofit/>
          </a:bodyPr>
          <a:lstStyle/>
          <a:p>
            <a:pPr fontAlgn="base">
              <a:spcAft>
                <a:spcPct val="0"/>
              </a:spcAft>
            </a:pPr>
            <a:r>
              <a:rPr lang="en-GB" sz="2800" b="1" dirty="0">
                <a:solidFill>
                  <a:srgbClr val="003E77"/>
                </a:solidFill>
                <a:latin typeface="+mj-lt"/>
                <a:cs typeface="+mj-cs"/>
              </a:rPr>
              <a:t>NICE NG28: Individualised care</a:t>
            </a:r>
          </a:p>
        </p:txBody>
      </p:sp>
      <p:sp>
        <p:nvSpPr>
          <p:cNvPr id="4" name="Slide Number Placeholder 3"/>
          <p:cNvSpPr>
            <a:spLocks noGrp="1"/>
          </p:cNvSpPr>
          <p:nvPr>
            <p:ph type="sldNum" sz="quarter" idx="4294967295"/>
          </p:nvPr>
        </p:nvSpPr>
        <p:spPr>
          <a:xfrm>
            <a:off x="8864600" y="4826000"/>
            <a:ext cx="279400" cy="217488"/>
          </a:xfrm>
        </p:spPr>
        <p:txBody>
          <a:bodyPr/>
          <a:lstStyle/>
          <a:p>
            <a:fld id="{74D97F68-CC38-3C48-B083-3B4A1457065E}" type="slidenum">
              <a:rPr lang="en-US" smtClean="0"/>
              <a:pPr/>
              <a:t>15</a:t>
            </a:fld>
            <a:endParaRPr lang="en-US"/>
          </a:p>
        </p:txBody>
      </p:sp>
      <p:sp>
        <p:nvSpPr>
          <p:cNvPr id="5" name="Rectangle 4"/>
          <p:cNvSpPr/>
          <p:nvPr/>
        </p:nvSpPr>
        <p:spPr>
          <a:xfrm>
            <a:off x="329065" y="909869"/>
            <a:ext cx="8357616" cy="3693319"/>
          </a:xfrm>
          <a:prstGeom prst="rect">
            <a:avLst/>
          </a:prstGeom>
        </p:spPr>
        <p:txBody>
          <a:bodyPr wrap="square">
            <a:spAutoFit/>
          </a:bodyPr>
          <a:lstStyle/>
          <a:p>
            <a:pPr marL="285750" indent="-285750" defTabSz="457200">
              <a:buFont typeface="Arial" panose="020B0604020202020204" pitchFamily="34" charset="0"/>
              <a:buChar char="•"/>
            </a:pPr>
            <a:endParaRPr lang="en-GB" dirty="0">
              <a:solidFill>
                <a:srgbClr val="37424A"/>
              </a:solidFill>
            </a:endParaRPr>
          </a:p>
          <a:p>
            <a:pPr marL="285750" indent="-285750" defTabSz="457200">
              <a:buFont typeface="Arial" panose="020B0604020202020204" pitchFamily="34" charset="0"/>
              <a:buChar char="•"/>
            </a:pPr>
            <a:r>
              <a:rPr lang="en-GB" dirty="0">
                <a:solidFill>
                  <a:srgbClr val="37424A"/>
                </a:solidFill>
              </a:rPr>
              <a:t>Adopt an </a:t>
            </a:r>
            <a:r>
              <a:rPr lang="en-GB" b="1" dirty="0">
                <a:solidFill>
                  <a:srgbClr val="F3900B"/>
                </a:solidFill>
              </a:rPr>
              <a:t>individualised approach </a:t>
            </a:r>
            <a:r>
              <a:rPr lang="en-GB" dirty="0">
                <a:solidFill>
                  <a:srgbClr val="37424A"/>
                </a:solidFill>
              </a:rPr>
              <a:t>to diabetes care that is tailored to the needs and circumstances of adults with type 2 diabetes, taking into account their personal preferences, comorbidities, risks from polypharmacy, and their ability to benefit from long - term interventions because of reduced life expectancy.</a:t>
            </a:r>
          </a:p>
          <a:p>
            <a:pPr marL="285750" indent="-285750" defTabSz="457200">
              <a:buFont typeface="Arial" panose="020B0604020202020204" pitchFamily="34" charset="0"/>
              <a:buChar char="•"/>
            </a:pPr>
            <a:endParaRPr lang="en-GB" dirty="0">
              <a:solidFill>
                <a:srgbClr val="37424A"/>
              </a:solidFill>
            </a:endParaRPr>
          </a:p>
          <a:p>
            <a:pPr marL="285750" indent="-285750" defTabSz="457200">
              <a:buFont typeface="Arial" panose="020B0604020202020204" pitchFamily="34" charset="0"/>
              <a:buChar char="•"/>
            </a:pPr>
            <a:r>
              <a:rPr lang="en-GB" dirty="0">
                <a:solidFill>
                  <a:srgbClr val="37424A"/>
                </a:solidFill>
              </a:rPr>
              <a:t>Such an approach is especially </a:t>
            </a:r>
            <a:r>
              <a:rPr lang="en-GB" b="1" dirty="0">
                <a:solidFill>
                  <a:srgbClr val="F3900B"/>
                </a:solidFill>
              </a:rPr>
              <a:t>important in the context of </a:t>
            </a:r>
            <a:r>
              <a:rPr lang="en-GB" b="1" dirty="0" err="1">
                <a:solidFill>
                  <a:srgbClr val="F3900B"/>
                </a:solidFill>
              </a:rPr>
              <a:t>multimorbidity</a:t>
            </a:r>
            <a:r>
              <a:rPr lang="en-GB" dirty="0" smtClean="0">
                <a:solidFill>
                  <a:srgbClr val="37424A"/>
                </a:solidFill>
              </a:rPr>
              <a:t>. Reassess </a:t>
            </a:r>
            <a:r>
              <a:rPr lang="en-GB" dirty="0">
                <a:solidFill>
                  <a:srgbClr val="37424A"/>
                </a:solidFill>
              </a:rPr>
              <a:t>the person's needs and circumstances at each review and think </a:t>
            </a:r>
            <a:r>
              <a:rPr lang="en-GB" dirty="0" smtClean="0">
                <a:solidFill>
                  <a:srgbClr val="37424A"/>
                </a:solidFill>
              </a:rPr>
              <a:t>about whether </a:t>
            </a:r>
            <a:r>
              <a:rPr lang="en-GB" dirty="0">
                <a:solidFill>
                  <a:srgbClr val="37424A"/>
                </a:solidFill>
              </a:rPr>
              <a:t>to stop any medicines that are not effective.</a:t>
            </a:r>
          </a:p>
          <a:p>
            <a:pPr marL="285750" indent="-285750" defTabSz="457200">
              <a:buFont typeface="Arial" panose="020B0604020202020204" pitchFamily="34" charset="0"/>
              <a:buChar char="•"/>
            </a:pPr>
            <a:endParaRPr lang="en-GB" dirty="0">
              <a:solidFill>
                <a:srgbClr val="37424A"/>
              </a:solidFill>
            </a:endParaRPr>
          </a:p>
          <a:p>
            <a:pPr marL="285750" indent="-285750" defTabSz="457200">
              <a:buFont typeface="Arial" panose="020B0604020202020204" pitchFamily="34" charset="0"/>
              <a:buChar char="•"/>
            </a:pPr>
            <a:r>
              <a:rPr lang="en-GB" dirty="0">
                <a:solidFill>
                  <a:srgbClr val="37424A"/>
                </a:solidFill>
              </a:rPr>
              <a:t>Take into account any disabilities, including visual impairment, when </a:t>
            </a:r>
            <a:r>
              <a:rPr lang="en-GB" dirty="0" smtClean="0">
                <a:solidFill>
                  <a:srgbClr val="37424A"/>
                </a:solidFill>
              </a:rPr>
              <a:t>planning and </a:t>
            </a:r>
            <a:r>
              <a:rPr lang="en-GB" dirty="0">
                <a:solidFill>
                  <a:srgbClr val="37424A"/>
                </a:solidFill>
              </a:rPr>
              <a:t>delivering care for adults with type 2 diabetes.</a:t>
            </a:r>
          </a:p>
          <a:p>
            <a:pPr defTabSz="457200"/>
            <a:endParaRPr lang="en-GB" dirty="0">
              <a:solidFill>
                <a:srgbClr val="37424A"/>
              </a:solidFill>
            </a:endParaRPr>
          </a:p>
        </p:txBody>
      </p:sp>
      <p:sp>
        <p:nvSpPr>
          <p:cNvPr id="6" name="TextBox 5"/>
          <p:cNvSpPr txBox="1"/>
          <p:nvPr/>
        </p:nvSpPr>
        <p:spPr>
          <a:xfrm>
            <a:off x="329067" y="4890362"/>
            <a:ext cx="3085781" cy="153888"/>
          </a:xfrm>
          <a:prstGeom prst="rect">
            <a:avLst/>
          </a:prstGeom>
          <a:noFill/>
        </p:spPr>
        <p:txBody>
          <a:bodyPr wrap="none" lIns="0" tIns="0" rIns="0" bIns="0" rtlCol="0" anchor="t" anchorCtr="0">
            <a:spAutoFit/>
          </a:bodyPr>
          <a:lstStyle/>
          <a:p>
            <a:pPr defTabSz="457200"/>
            <a:r>
              <a:rPr lang="en-GB" sz="1000" kern="600" spc="30" dirty="0">
                <a:solidFill>
                  <a:srgbClr val="37424A"/>
                </a:solidFill>
              </a:rPr>
              <a:t>NICE NG28 </a:t>
            </a:r>
            <a:r>
              <a:rPr lang="en-GB" sz="1000" kern="600" spc="30" dirty="0">
                <a:solidFill>
                  <a:srgbClr val="37424A"/>
                </a:solidFill>
                <a:hlinkClick r:id="rId3"/>
              </a:rPr>
              <a:t>www.</a:t>
            </a:r>
            <a:r>
              <a:rPr lang="en-GB" sz="1000" dirty="0">
                <a:solidFill>
                  <a:srgbClr val="37424A"/>
                </a:solidFill>
                <a:hlinkClick r:id="rId3"/>
              </a:rPr>
              <a:t>nice.org.uk/guidance/ng28</a:t>
            </a:r>
            <a:r>
              <a:rPr lang="en-GB" sz="1000" dirty="0">
                <a:solidFill>
                  <a:srgbClr val="37424A"/>
                </a:solidFill>
              </a:rPr>
              <a:t> published Dec 2015 </a:t>
            </a:r>
          </a:p>
        </p:txBody>
      </p:sp>
    </p:spTree>
    <p:extLst>
      <p:ext uri="{BB962C8B-B14F-4D97-AF65-F5344CB8AC3E}">
        <p14:creationId xmlns:p14="http://schemas.microsoft.com/office/powerpoint/2010/main" val="2518554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575"/>
            <a:ext cx="8222065" cy="8642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rmAutofit/>
          </a:bodyPr>
          <a:lstStyle/>
          <a:p>
            <a:pPr fontAlgn="base">
              <a:spcAft>
                <a:spcPct val="0"/>
              </a:spcAft>
            </a:pPr>
            <a:r>
              <a:rPr lang="en-GB" sz="2800" b="1" dirty="0" smtClean="0">
                <a:solidFill>
                  <a:srgbClr val="003E77"/>
                </a:solidFill>
                <a:latin typeface="+mj-lt"/>
                <a:cs typeface="+mj-cs"/>
              </a:rPr>
              <a:t>Fasting </a:t>
            </a:r>
            <a:r>
              <a:rPr lang="en-GB" sz="2800" b="1" dirty="0">
                <a:solidFill>
                  <a:srgbClr val="003E77"/>
                </a:solidFill>
                <a:latin typeface="+mj-lt"/>
                <a:cs typeface="+mj-cs"/>
              </a:rPr>
              <a:t>Considerations for Ramadan</a:t>
            </a:r>
            <a:r>
              <a:rPr lang="en-GB" sz="2800" b="1" baseline="30000" dirty="0">
                <a:solidFill>
                  <a:srgbClr val="003E77"/>
                </a:solidFill>
                <a:latin typeface="+mj-lt"/>
                <a:cs typeface="+mj-cs"/>
              </a:rPr>
              <a:t>1</a:t>
            </a:r>
          </a:p>
        </p:txBody>
      </p:sp>
      <p:sp>
        <p:nvSpPr>
          <p:cNvPr id="3" name="Text Placeholder 2"/>
          <p:cNvSpPr>
            <a:spLocks noGrp="1"/>
          </p:cNvSpPr>
          <p:nvPr>
            <p:ph type="body" sz="quarter" idx="11"/>
          </p:nvPr>
        </p:nvSpPr>
        <p:spPr>
          <a:xfrm>
            <a:off x="202928" y="895350"/>
            <a:ext cx="8864872" cy="3132534"/>
          </a:xfrm>
        </p:spPr>
        <p:txBody>
          <a:bodyPr>
            <a:normAutofit/>
          </a:bodyPr>
          <a:lstStyle/>
          <a:p>
            <a:r>
              <a:rPr lang="en-GB" sz="1800" dirty="0" smtClean="0">
                <a:solidFill>
                  <a:schemeClr val="tx1">
                    <a:lumMod val="75000"/>
                  </a:schemeClr>
                </a:solidFill>
              </a:rPr>
              <a:t>During </a:t>
            </a:r>
            <a:r>
              <a:rPr lang="en-GB" sz="1800" dirty="0">
                <a:solidFill>
                  <a:schemeClr val="tx1">
                    <a:lumMod val="75000"/>
                  </a:schemeClr>
                </a:solidFill>
              </a:rPr>
              <a:t>Ramadan it is important for the patient to monitor their </a:t>
            </a:r>
            <a:r>
              <a:rPr lang="en-GB" sz="1800" dirty="0" smtClean="0">
                <a:solidFill>
                  <a:schemeClr val="tx1">
                    <a:lumMod val="75000"/>
                  </a:schemeClr>
                </a:solidFill>
              </a:rPr>
              <a:t>condition, specifically </a:t>
            </a:r>
            <a:r>
              <a:rPr lang="en-GB" sz="1800" dirty="0">
                <a:solidFill>
                  <a:schemeClr val="tx1">
                    <a:lumMod val="75000"/>
                  </a:schemeClr>
                </a:solidFill>
              </a:rPr>
              <a:t>looking at</a:t>
            </a:r>
            <a:r>
              <a:rPr lang="en-GB" sz="1800" dirty="0" smtClean="0">
                <a:solidFill>
                  <a:schemeClr val="tx1">
                    <a:lumMod val="75000"/>
                  </a:schemeClr>
                </a:solidFill>
              </a:rPr>
              <a:t>:</a:t>
            </a:r>
            <a:endParaRPr lang="en-GB" sz="1800" baseline="30000" dirty="0">
              <a:solidFill>
                <a:schemeClr val="tx1">
                  <a:lumMod val="7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22" y="1463993"/>
            <a:ext cx="8517902" cy="257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4616" y="4096195"/>
            <a:ext cx="8949384" cy="584775"/>
          </a:xfrm>
          <a:prstGeom prst="rect">
            <a:avLst/>
          </a:prstGeom>
          <a:noFill/>
        </p:spPr>
        <p:txBody>
          <a:bodyPr wrap="square" rtlCol="0">
            <a:spAutoFit/>
          </a:bodyPr>
          <a:lstStyle/>
          <a:p>
            <a:pPr algn="ctr"/>
            <a:r>
              <a:rPr lang="en-GB" sz="1600" dirty="0">
                <a:solidFill>
                  <a:schemeClr val="tx1">
                    <a:lumMod val="75000"/>
                  </a:schemeClr>
                </a:solidFill>
              </a:rPr>
              <a:t>Patients should be encouraged to schedule a follow-up consultation </a:t>
            </a:r>
            <a:r>
              <a:rPr lang="en-GB" sz="1600" dirty="0" smtClean="0">
                <a:solidFill>
                  <a:schemeClr val="tx1">
                    <a:lumMod val="75000"/>
                  </a:schemeClr>
                </a:solidFill>
              </a:rPr>
              <a:t>after  Ramadan </a:t>
            </a:r>
            <a:r>
              <a:rPr lang="en-GB" sz="1600" dirty="0">
                <a:solidFill>
                  <a:schemeClr val="tx1">
                    <a:lumMod val="75000"/>
                  </a:schemeClr>
                </a:solidFill>
              </a:rPr>
              <a:t>to discuss any necessary readjustment of medicine</a:t>
            </a:r>
          </a:p>
        </p:txBody>
      </p:sp>
      <p:sp>
        <p:nvSpPr>
          <p:cNvPr id="7" name="Rectangle 6"/>
          <p:cNvSpPr/>
          <p:nvPr/>
        </p:nvSpPr>
        <p:spPr>
          <a:xfrm>
            <a:off x="298622" y="1463993"/>
            <a:ext cx="1758778" cy="2577465"/>
          </a:xfrm>
          <a:prstGeom prst="rect">
            <a:avLst/>
          </a:prstGeom>
          <a:noFill/>
          <a:ln w="76200" cap="flat" cmpd="sng" algn="ctr">
            <a:solidFill>
              <a:srgbClr val="FFC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600" spc="30" dirty="0" err="1" smtClean="0"/>
          </a:p>
        </p:txBody>
      </p:sp>
      <p:sp>
        <p:nvSpPr>
          <p:cNvPr id="6" name="Rectangle 5"/>
          <p:cNvSpPr/>
          <p:nvPr/>
        </p:nvSpPr>
        <p:spPr>
          <a:xfrm>
            <a:off x="9524" y="4900431"/>
            <a:ext cx="7762875" cy="215444"/>
          </a:xfrm>
          <a:prstGeom prst="rect">
            <a:avLst/>
          </a:prstGeom>
        </p:spPr>
        <p:txBody>
          <a:bodyPr wrap="square">
            <a:spAutoFit/>
          </a:bodyPr>
          <a:lstStyle/>
          <a:p>
            <a:r>
              <a:rPr lang="en-US" sz="800" dirty="0" smtClean="0"/>
              <a:t>* if </a:t>
            </a:r>
            <a:r>
              <a:rPr lang="en-US" sz="800" dirty="0"/>
              <a:t>blood glucose reaches 70 mg/dl (3.9 </a:t>
            </a:r>
            <a:r>
              <a:rPr lang="en-US" sz="800" dirty="0" err="1"/>
              <a:t>mmol</a:t>
            </a:r>
            <a:r>
              <a:rPr lang="en-US" sz="800" dirty="0"/>
              <a:t>/l) in the first few hours after the start of the fast, especially if insulin, sulfonylurea drugs, or </a:t>
            </a:r>
            <a:r>
              <a:rPr lang="en-US" sz="800" dirty="0" err="1"/>
              <a:t>meglitinide</a:t>
            </a:r>
            <a:r>
              <a:rPr lang="en-US" sz="800" dirty="0"/>
              <a:t> are taken at predawn.</a:t>
            </a:r>
          </a:p>
        </p:txBody>
      </p:sp>
      <p:sp>
        <p:nvSpPr>
          <p:cNvPr id="9" name="Rectangle 8"/>
          <p:cNvSpPr/>
          <p:nvPr/>
        </p:nvSpPr>
        <p:spPr>
          <a:xfrm>
            <a:off x="7620000" y="3000375"/>
            <a:ext cx="1057275" cy="338554"/>
          </a:xfrm>
          <a:prstGeom prst="rect">
            <a:avLst/>
          </a:prstGeom>
        </p:spPr>
        <p:txBody>
          <a:bodyPr wrap="square">
            <a:spAutoFit/>
          </a:bodyPr>
          <a:lstStyle/>
          <a:p>
            <a:r>
              <a:rPr lang="en-US" sz="1600" dirty="0">
                <a:solidFill>
                  <a:schemeClr val="bg1"/>
                </a:solidFill>
              </a:rPr>
              <a:t>*</a:t>
            </a:r>
          </a:p>
        </p:txBody>
      </p:sp>
    </p:spTree>
    <p:extLst>
      <p:ext uri="{BB962C8B-B14F-4D97-AF65-F5344CB8AC3E}">
        <p14:creationId xmlns:p14="http://schemas.microsoft.com/office/powerpoint/2010/main" val="219552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8222065" cy="864266"/>
          </a:xfrm>
        </p:spPr>
        <p:txBody>
          <a:bodyPr>
            <a:normAutofit/>
          </a:bodyPr>
          <a:lstStyle/>
          <a:p>
            <a:r>
              <a:rPr lang="en-GB" sz="2800" b="1" dirty="0">
                <a:solidFill>
                  <a:srgbClr val="003E77"/>
                </a:solidFill>
                <a:latin typeface="+mj-lt"/>
                <a:cs typeface="+mj-cs"/>
              </a:rPr>
              <a:t>Recommendations for adjusting diabetes medications during Ramadan </a:t>
            </a:r>
            <a:r>
              <a:rPr lang="en-GB" sz="2800" b="1" dirty="0" smtClean="0">
                <a:solidFill>
                  <a:srgbClr val="003E77"/>
                </a:solidFill>
                <a:latin typeface="+mj-lt"/>
                <a:cs typeface="+mj-cs"/>
              </a:rPr>
              <a:t>fasting</a:t>
            </a:r>
            <a:r>
              <a:rPr lang="en-GB" sz="2800" b="1" baseline="30000" dirty="0" smtClean="0">
                <a:solidFill>
                  <a:srgbClr val="003E77"/>
                </a:solidFill>
                <a:latin typeface="+mj-lt"/>
                <a:cs typeface="+mj-cs"/>
              </a:rPr>
              <a:t>7</a:t>
            </a:r>
            <a:endParaRPr lang="en-GB" sz="2800" b="1" baseline="30000" dirty="0">
              <a:solidFill>
                <a:srgbClr val="003E77"/>
              </a:solidFill>
              <a:latin typeface="+mj-lt"/>
              <a:cs typeface="+mj-cs"/>
            </a:endParaRPr>
          </a:p>
        </p:txBody>
      </p:sp>
      <p:sp>
        <p:nvSpPr>
          <p:cNvPr id="6" name="Text Placeholder 5"/>
          <p:cNvSpPr>
            <a:spLocks noGrp="1"/>
          </p:cNvSpPr>
          <p:nvPr>
            <p:ph type="body" sz="quarter" idx="11"/>
          </p:nvPr>
        </p:nvSpPr>
        <p:spPr/>
        <p:txBody>
          <a:bodyPr/>
          <a:lstStyle/>
          <a:p>
            <a:endParaRPr lang="en-US"/>
          </a:p>
        </p:txBody>
      </p:sp>
      <p:sp>
        <p:nvSpPr>
          <p:cNvPr id="4" name="Slide Number Placeholder 3"/>
          <p:cNvSpPr>
            <a:spLocks noGrp="1"/>
          </p:cNvSpPr>
          <p:nvPr>
            <p:ph type="sldNum" sz="quarter" idx="4294967295"/>
          </p:nvPr>
        </p:nvSpPr>
        <p:spPr>
          <a:xfrm>
            <a:off x="8864600" y="4826000"/>
            <a:ext cx="279400" cy="217488"/>
          </a:xfrm>
        </p:spPr>
        <p:txBody>
          <a:bodyPr/>
          <a:lstStyle/>
          <a:p>
            <a:fld id="{74D97F68-CC38-3C48-B083-3B4A1457065E}" type="slidenum">
              <a:rPr lang="en-US" smtClean="0"/>
              <a:pPr/>
              <a:t>17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16089924"/>
              </p:ext>
            </p:extLst>
          </p:nvPr>
        </p:nvGraphicFramePr>
        <p:xfrm>
          <a:off x="533404" y="1200151"/>
          <a:ext cx="7990029" cy="3287780"/>
        </p:xfrm>
        <a:graphic>
          <a:graphicData uri="http://schemas.openxmlformats.org/drawingml/2006/table">
            <a:tbl>
              <a:tblPr firstRow="1" bandRow="1">
                <a:tableStyleId>{00A15C55-8517-42AA-B614-E9B94910E393}</a:tableStyleId>
              </a:tblPr>
              <a:tblGrid>
                <a:gridCol w="2205355"/>
                <a:gridCol w="1909441"/>
                <a:gridCol w="3875233"/>
              </a:tblGrid>
              <a:tr h="227693">
                <a:tc>
                  <a:txBody>
                    <a:bodyPr/>
                    <a:lstStyle/>
                    <a:p>
                      <a:r>
                        <a:rPr lang="en-GB" sz="1200" dirty="0" smtClean="0"/>
                        <a:t>Medication</a:t>
                      </a:r>
                      <a:endParaRPr lang="en-GB" sz="1200" dirty="0"/>
                    </a:p>
                  </a:txBody>
                  <a:tcPr marT="34290" marB="34290"/>
                </a:tc>
                <a:tc>
                  <a:txBody>
                    <a:bodyPr/>
                    <a:lstStyle/>
                    <a:p>
                      <a:r>
                        <a:rPr lang="en-GB" sz="1200" dirty="0" smtClean="0"/>
                        <a:t>Risk</a:t>
                      </a:r>
                      <a:r>
                        <a:rPr lang="en-GB" sz="1200" baseline="0" dirty="0" smtClean="0"/>
                        <a:t> of Hypoglycaemia</a:t>
                      </a:r>
                      <a:endParaRPr lang="en-GB" sz="1200" dirty="0"/>
                    </a:p>
                  </a:txBody>
                  <a:tcPr marT="34290" marB="34290"/>
                </a:tc>
                <a:tc>
                  <a:txBody>
                    <a:bodyPr/>
                    <a:lstStyle/>
                    <a:p>
                      <a:r>
                        <a:rPr lang="en-GB" sz="1200" dirty="0" smtClean="0"/>
                        <a:t>Recommendations</a:t>
                      </a:r>
                      <a:endParaRPr lang="en-GB" sz="1200" dirty="0"/>
                    </a:p>
                  </a:txBody>
                  <a:tcPr marT="34290" marB="34290"/>
                </a:tc>
              </a:tr>
              <a:tr h="450582">
                <a:tc>
                  <a:txBody>
                    <a:bodyPr/>
                    <a:lstStyle/>
                    <a:p>
                      <a:r>
                        <a:rPr lang="en-GB" sz="1600" b="1" dirty="0" smtClean="0"/>
                        <a:t>Metformin</a:t>
                      </a:r>
                      <a:endParaRPr lang="en-GB" sz="1600" b="1" dirty="0"/>
                    </a:p>
                  </a:txBody>
                  <a:tcPr marT="34290" marB="34290"/>
                </a:tc>
                <a:tc>
                  <a:txBody>
                    <a:bodyPr/>
                    <a:lstStyle/>
                    <a:p>
                      <a:r>
                        <a:rPr lang="en-GB" sz="1200" dirty="0" smtClean="0"/>
                        <a:t>Low</a:t>
                      </a:r>
                      <a:endParaRPr lang="en-GB" sz="1200" dirty="0"/>
                    </a:p>
                  </a:txBody>
                  <a:tcPr marT="34290" marB="34290"/>
                </a:tc>
                <a:tc>
                  <a:txBody>
                    <a:bodyPr/>
                    <a:lstStyle/>
                    <a:p>
                      <a:r>
                        <a:rPr lang="en-GB" sz="1200" dirty="0" smtClean="0"/>
                        <a:t>Usually</a:t>
                      </a:r>
                      <a:r>
                        <a:rPr lang="en-GB" sz="1200" baseline="0" dirty="0" smtClean="0"/>
                        <a:t> no dosage modification required. Split the dose: one-third predawn, the rest at sunset</a:t>
                      </a:r>
                      <a:endParaRPr lang="en-GB" sz="1200" baseline="30000" dirty="0"/>
                    </a:p>
                  </a:txBody>
                  <a:tcPr marT="34290" marB="34290"/>
                </a:tc>
              </a:tr>
              <a:tr h="1785638">
                <a:tc>
                  <a:txBody>
                    <a:bodyPr/>
                    <a:lstStyle/>
                    <a:p>
                      <a:r>
                        <a:rPr lang="en-GB" sz="1600" b="1" dirty="0" smtClean="0"/>
                        <a:t>Sulfonylurea</a:t>
                      </a:r>
                      <a:endParaRPr lang="en-GB" sz="1600" b="1" dirty="0"/>
                    </a:p>
                  </a:txBody>
                  <a:tcPr marT="34290" marB="34290"/>
                </a:tc>
                <a:tc>
                  <a:txBody>
                    <a:bodyPr/>
                    <a:lstStyle/>
                    <a:p>
                      <a:r>
                        <a:rPr lang="en-GB" sz="1200" dirty="0" smtClean="0"/>
                        <a:t>High</a:t>
                      </a:r>
                      <a:endParaRPr lang="en-GB" sz="1200" dirty="0"/>
                    </a:p>
                  </a:txBody>
                  <a:tcPr marT="34290" marB="34290"/>
                </a:tc>
                <a:tc>
                  <a:txBody>
                    <a:bodyPr/>
                    <a:lstStyle/>
                    <a:p>
                      <a:r>
                        <a:rPr lang="en-GB" sz="1200" baseline="0" dirty="0" smtClean="0"/>
                        <a:t>Consider reducing dose for HbA1c &lt;7.5% (58 mmol/</a:t>
                      </a:r>
                      <a:r>
                        <a:rPr lang="en-GB" sz="1200" baseline="0" dirty="0" err="1" smtClean="0"/>
                        <a:t>mol</a:t>
                      </a:r>
                      <a:r>
                        <a:rPr lang="en-GB" sz="1200" baseline="0" dirty="0" smtClean="0"/>
                        <a:t>) or if patient has history of hypoglycaemia. </a:t>
                      </a:r>
                    </a:p>
                    <a:p>
                      <a:r>
                        <a:rPr lang="en-GB" sz="1200" baseline="0" dirty="0" smtClean="0"/>
                        <a:t>Consider switching to an alternative therapy with lower risk of hypoglycaemia  (e.g. DPP-4 inhibitor) in patients with history of hypoglycaemia</a:t>
                      </a:r>
                    </a:p>
                    <a:p>
                      <a:r>
                        <a:rPr lang="en-GB" sz="1200" baseline="0" dirty="0" smtClean="0"/>
                        <a:t>With short-acting </a:t>
                      </a:r>
                      <a:r>
                        <a:rPr lang="en-GB" sz="1200" baseline="0" dirty="0" err="1" smtClean="0"/>
                        <a:t>gliclazide</a:t>
                      </a:r>
                      <a:r>
                        <a:rPr lang="en-GB" sz="1200" baseline="0" dirty="0" smtClean="0"/>
                        <a:t> recommend reducing morning dose and larger dose be taken at evening meal (</a:t>
                      </a:r>
                      <a:r>
                        <a:rPr lang="en-GB" sz="1200" baseline="0" dirty="0" err="1" smtClean="0"/>
                        <a:t>Iftar</a:t>
                      </a:r>
                      <a:r>
                        <a:rPr lang="en-GB" sz="1200" baseline="0" dirty="0" smtClean="0"/>
                        <a:t>)</a:t>
                      </a:r>
                      <a:endParaRPr lang="en-GB" sz="1200" dirty="0"/>
                    </a:p>
                  </a:txBody>
                  <a:tcPr marT="34290" marB="34290"/>
                </a:tc>
              </a:tr>
              <a:tr h="584087">
                <a:tc>
                  <a:txBody>
                    <a:bodyPr/>
                    <a:lstStyle/>
                    <a:p>
                      <a:r>
                        <a:rPr lang="en-GB" sz="1600" b="1" dirty="0" err="1" smtClean="0"/>
                        <a:t>Thiazolidinediones</a:t>
                      </a:r>
                      <a:r>
                        <a:rPr lang="en-GB" sz="1600" b="1" baseline="0" dirty="0" smtClean="0"/>
                        <a:t> (TZD)</a:t>
                      </a:r>
                      <a:endParaRPr lang="en-GB" sz="1600" b="1" dirty="0"/>
                    </a:p>
                  </a:txBody>
                  <a:tcPr marT="34290" marB="34290"/>
                </a:tc>
                <a:tc>
                  <a:txBody>
                    <a:bodyPr/>
                    <a:lstStyle/>
                    <a:p>
                      <a:r>
                        <a:rPr lang="en-GB" sz="1200" dirty="0" smtClean="0"/>
                        <a:t>Low</a:t>
                      </a:r>
                    </a:p>
                    <a:p>
                      <a:r>
                        <a:rPr lang="en-GB" sz="1200" dirty="0" smtClean="0"/>
                        <a:t>(May augment hypoglycaemia caused by other medications when used in combination)</a:t>
                      </a:r>
                      <a:endParaRPr lang="en-GB" sz="1200" dirty="0"/>
                    </a:p>
                  </a:txBody>
                  <a:tcPr marT="34290" marB="34290"/>
                </a:tc>
                <a:tc>
                  <a:txBody>
                    <a:bodyPr/>
                    <a:lstStyle/>
                    <a:p>
                      <a:r>
                        <a:rPr lang="en-GB" sz="1200" dirty="0" smtClean="0"/>
                        <a:t>No</a:t>
                      </a:r>
                      <a:r>
                        <a:rPr lang="en-GB" sz="1200" baseline="0" dirty="0" smtClean="0"/>
                        <a:t> dosage modification</a:t>
                      </a:r>
                    </a:p>
                    <a:p>
                      <a:r>
                        <a:rPr lang="en-GB" sz="1200" baseline="0" dirty="0" smtClean="0"/>
                        <a:t>May cause unwanted weight gain and increase in appetite</a:t>
                      </a:r>
                      <a:endParaRPr lang="en-GB" sz="1200" dirty="0"/>
                    </a:p>
                  </a:txBody>
                  <a:tcPr marT="34290" marB="34290"/>
                </a:tc>
              </a:tr>
            </a:tbl>
          </a:graphicData>
        </a:graphic>
      </p:graphicFrame>
    </p:spTree>
    <p:extLst>
      <p:ext uri="{BB962C8B-B14F-4D97-AF65-F5344CB8AC3E}">
        <p14:creationId xmlns:p14="http://schemas.microsoft.com/office/powerpoint/2010/main" val="147960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
            <a:ext cx="8222065" cy="864266"/>
          </a:xfrm>
        </p:spPr>
        <p:txBody>
          <a:bodyPr>
            <a:normAutofit/>
          </a:bodyPr>
          <a:lstStyle/>
          <a:p>
            <a:r>
              <a:rPr lang="en-GB" sz="2800" b="1" dirty="0">
                <a:solidFill>
                  <a:srgbClr val="003E77"/>
                </a:solidFill>
                <a:latin typeface="+mj-lt"/>
                <a:cs typeface="+mj-cs"/>
              </a:rPr>
              <a:t>Recommendations for adjusting diabetes medications during Ramadan </a:t>
            </a:r>
            <a:r>
              <a:rPr lang="en-GB" sz="2800" b="1" dirty="0" smtClean="0">
                <a:solidFill>
                  <a:srgbClr val="003E77"/>
                </a:solidFill>
                <a:latin typeface="+mj-lt"/>
                <a:cs typeface="+mj-cs"/>
              </a:rPr>
              <a:t>fasting</a:t>
            </a:r>
            <a:r>
              <a:rPr lang="en-GB" sz="2800" b="1" baseline="30000" dirty="0" smtClean="0">
                <a:solidFill>
                  <a:srgbClr val="003E77"/>
                </a:solidFill>
                <a:latin typeface="+mj-lt"/>
                <a:cs typeface="+mj-cs"/>
              </a:rPr>
              <a:t>3,5,7</a:t>
            </a:r>
            <a:endParaRPr lang="en-GB" sz="2800" b="1" baseline="30000" dirty="0">
              <a:solidFill>
                <a:srgbClr val="003E77"/>
              </a:solidFill>
              <a:latin typeface="+mj-lt"/>
              <a:cs typeface="+mj-cs"/>
            </a:endParaRPr>
          </a:p>
        </p:txBody>
      </p:sp>
      <p:sp>
        <p:nvSpPr>
          <p:cNvPr id="10" name="Text Placeholder 9"/>
          <p:cNvSpPr>
            <a:spLocks noGrp="1"/>
          </p:cNvSpPr>
          <p:nvPr>
            <p:ph type="body" sz="quarter" idx="11"/>
          </p:nvPr>
        </p:nvSpPr>
        <p:spPr/>
        <p:txBody>
          <a:bodyPr/>
          <a:lstStyle/>
          <a:p>
            <a:endParaRPr lang="en-US"/>
          </a:p>
        </p:txBody>
      </p:sp>
      <p:sp>
        <p:nvSpPr>
          <p:cNvPr id="4" name="Slide Number Placeholder 3"/>
          <p:cNvSpPr>
            <a:spLocks noGrp="1"/>
          </p:cNvSpPr>
          <p:nvPr>
            <p:ph type="sldNum" sz="quarter" idx="4294967295"/>
          </p:nvPr>
        </p:nvSpPr>
        <p:spPr>
          <a:xfrm>
            <a:off x="8864600" y="4826000"/>
            <a:ext cx="279400" cy="217488"/>
          </a:xfrm>
        </p:spPr>
        <p:txBody>
          <a:bodyPr/>
          <a:lstStyle/>
          <a:p>
            <a:fld id="{74D97F68-CC38-3C48-B083-3B4A1457065E}" type="slidenum">
              <a:rPr lang="en-US" smtClean="0"/>
              <a:pPr/>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23776352"/>
              </p:ext>
            </p:extLst>
          </p:nvPr>
        </p:nvGraphicFramePr>
        <p:xfrm>
          <a:off x="304801" y="1200150"/>
          <a:ext cx="8403745" cy="3573642"/>
        </p:xfrm>
        <a:graphic>
          <a:graphicData uri="http://schemas.openxmlformats.org/drawingml/2006/table">
            <a:tbl>
              <a:tblPr firstRow="1" bandRow="1">
                <a:tableStyleId>{00A15C55-8517-42AA-B614-E9B94910E393}</a:tableStyleId>
              </a:tblPr>
              <a:tblGrid>
                <a:gridCol w="2010528"/>
                <a:gridCol w="1781503"/>
                <a:gridCol w="4611714"/>
              </a:tblGrid>
              <a:tr h="434340">
                <a:tc>
                  <a:txBody>
                    <a:bodyPr/>
                    <a:lstStyle/>
                    <a:p>
                      <a:r>
                        <a:rPr lang="en-GB" sz="1200" dirty="0" smtClean="0"/>
                        <a:t>Medication</a:t>
                      </a:r>
                      <a:endParaRPr lang="en-GB" sz="1200" dirty="0"/>
                    </a:p>
                  </a:txBody>
                  <a:tcPr marT="34290" marB="34290"/>
                </a:tc>
                <a:tc>
                  <a:txBody>
                    <a:bodyPr/>
                    <a:lstStyle/>
                    <a:p>
                      <a:r>
                        <a:rPr lang="en-GB" sz="1200" dirty="0" smtClean="0"/>
                        <a:t>Risk</a:t>
                      </a:r>
                      <a:r>
                        <a:rPr lang="en-GB" sz="1200" baseline="0" dirty="0" smtClean="0"/>
                        <a:t> of Hypoglycaemia</a:t>
                      </a:r>
                      <a:endParaRPr lang="en-GB" sz="1200" dirty="0"/>
                    </a:p>
                  </a:txBody>
                  <a:tcPr marT="34290" marB="34290"/>
                </a:tc>
                <a:tc>
                  <a:txBody>
                    <a:bodyPr/>
                    <a:lstStyle/>
                    <a:p>
                      <a:r>
                        <a:rPr lang="en-GB" sz="1200" dirty="0" smtClean="0"/>
                        <a:t>Recommendations</a:t>
                      </a:r>
                      <a:endParaRPr lang="en-GB" sz="1200" dirty="0"/>
                    </a:p>
                  </a:txBody>
                  <a:tcPr marT="34290" marB="34290"/>
                </a:tc>
              </a:tr>
              <a:tr h="713648">
                <a:tc>
                  <a:txBody>
                    <a:bodyPr/>
                    <a:lstStyle/>
                    <a:p>
                      <a:r>
                        <a:rPr lang="en-GB" sz="1600" b="1" dirty="0" smtClean="0"/>
                        <a:t>DPP-4 inhibitors</a:t>
                      </a:r>
                      <a:endParaRPr lang="en-GB" sz="1600" b="1" dirty="0"/>
                    </a:p>
                  </a:txBody>
                  <a:tcPr/>
                </a:tc>
                <a:tc>
                  <a:txBody>
                    <a:bodyPr/>
                    <a:lstStyle/>
                    <a:p>
                      <a:r>
                        <a:rPr lang="en-GB" sz="1200" dirty="0" smtClean="0"/>
                        <a:t>Low</a:t>
                      </a:r>
                      <a:endParaRPr lang="en-GB" sz="1200" dirty="0"/>
                    </a:p>
                  </a:txBody>
                  <a:tcPr marT="34290" marB="34290"/>
                </a:tc>
                <a:tc>
                  <a:txBody>
                    <a:bodyPr/>
                    <a:lstStyle/>
                    <a:p>
                      <a:r>
                        <a:rPr lang="en-GB" sz="1200" dirty="0" smtClean="0"/>
                        <a:t>No</a:t>
                      </a:r>
                      <a:r>
                        <a:rPr lang="en-GB" sz="1200" baseline="0" dirty="0" smtClean="0"/>
                        <a:t> change required</a:t>
                      </a:r>
                      <a:endParaRPr lang="en-GB" sz="1200" dirty="0"/>
                    </a:p>
                  </a:txBody>
                  <a:tcPr marT="34290" marB="34290"/>
                </a:tc>
              </a:tr>
              <a:tr h="1273629">
                <a:tc>
                  <a:txBody>
                    <a:bodyPr/>
                    <a:lstStyle/>
                    <a:p>
                      <a:r>
                        <a:rPr lang="en-GB" sz="1600" b="1" dirty="0" smtClean="0"/>
                        <a:t>SGLT-2 inhibitors</a:t>
                      </a:r>
                      <a:endParaRPr lang="en-GB" sz="1600" b="1" dirty="0"/>
                    </a:p>
                  </a:txBody>
                  <a:tcPr/>
                </a:tc>
                <a:tc>
                  <a:txBody>
                    <a:bodyPr/>
                    <a:lstStyle/>
                    <a:p>
                      <a:r>
                        <a:rPr lang="en-GB" sz="1200" dirty="0" smtClean="0"/>
                        <a:t>Low</a:t>
                      </a:r>
                      <a:endParaRPr lang="en-GB" sz="1200" dirty="0"/>
                    </a:p>
                  </a:txBody>
                  <a:tcPr marT="34290" marB="34290"/>
                </a:tc>
                <a:tc>
                  <a:txBody>
                    <a:bodyPr/>
                    <a:lstStyle/>
                    <a:p>
                      <a:r>
                        <a:rPr lang="en-GB" sz="1200" dirty="0" smtClean="0"/>
                        <a:t>Avoid during Ramadan fasting due to risk of osmotic diuresis, dehydration and ketoacidosis</a:t>
                      </a:r>
                      <a:r>
                        <a:rPr lang="en-GB" sz="1200" baseline="30000" dirty="0" smtClean="0"/>
                        <a:t>2</a:t>
                      </a:r>
                    </a:p>
                    <a:p>
                      <a:r>
                        <a:rPr lang="en-GB" sz="1200" baseline="0" dirty="0" smtClean="0"/>
                        <a:t>Increased risk of urinary tract infection and postural hypotension due to lack of fluids during fasting hours</a:t>
                      </a:r>
                    </a:p>
                  </a:txBody>
                  <a:tcPr marT="34290" marB="34290"/>
                </a:tc>
              </a:tr>
              <a:tr h="1152025">
                <a:tc>
                  <a:txBody>
                    <a:bodyPr/>
                    <a:lstStyle/>
                    <a:p>
                      <a:r>
                        <a:rPr lang="en-GB" sz="1600" b="1" dirty="0" smtClean="0"/>
                        <a:t>GLP-1 RA</a:t>
                      </a:r>
                      <a:endParaRPr lang="en-GB" sz="1600" b="1" dirty="0"/>
                    </a:p>
                  </a:txBody>
                  <a:tcPr/>
                </a:tc>
                <a:tc>
                  <a:txBody>
                    <a:bodyPr/>
                    <a:lstStyle/>
                    <a:p>
                      <a:r>
                        <a:rPr lang="en-GB" sz="1200" dirty="0" smtClean="0"/>
                        <a:t>Low</a:t>
                      </a:r>
                      <a:endParaRPr lang="en-GB" sz="1200" dirty="0"/>
                    </a:p>
                  </a:txBody>
                  <a:tcPr marT="34290" marB="34290"/>
                </a:tc>
                <a:tc>
                  <a:txBody>
                    <a:bodyPr/>
                    <a:lstStyle/>
                    <a:p>
                      <a:r>
                        <a:rPr lang="en-GB" sz="1200" dirty="0" smtClean="0"/>
                        <a:t>No dosage</a:t>
                      </a:r>
                      <a:r>
                        <a:rPr lang="en-GB" sz="1200" baseline="0" dirty="0" smtClean="0"/>
                        <a:t> modification if taken alone.</a:t>
                      </a:r>
                    </a:p>
                    <a:p>
                      <a:r>
                        <a:rPr lang="en-GB" sz="1200" baseline="0" dirty="0" smtClean="0"/>
                        <a:t>Dose reduction required when taken with sulfonlyurea</a:t>
                      </a:r>
                      <a:r>
                        <a:rPr lang="en-GB" sz="1200" baseline="30000" dirty="0" smtClean="0"/>
                        <a:t>3</a:t>
                      </a:r>
                    </a:p>
                    <a:p>
                      <a:r>
                        <a:rPr lang="en-GB" sz="1200" dirty="0" smtClean="0"/>
                        <a:t>Dose reduction</a:t>
                      </a:r>
                      <a:r>
                        <a:rPr lang="en-GB" sz="1200" baseline="0" dirty="0" smtClean="0"/>
                        <a:t> recommended if severe nausea</a:t>
                      </a:r>
                      <a:r>
                        <a:rPr lang="en-GB" sz="1200" baseline="30000" dirty="0" smtClean="0"/>
                        <a:t>3</a:t>
                      </a:r>
                      <a:endParaRPr lang="en-GB" sz="1200" baseline="30000" dirty="0"/>
                    </a:p>
                  </a:txBody>
                  <a:tcPr marT="34290" marB="34290"/>
                </a:tc>
              </a:tr>
            </a:tbl>
          </a:graphicData>
        </a:graphic>
      </p:graphicFrame>
      <p:sp>
        <p:nvSpPr>
          <p:cNvPr id="8" name="TextBox 7"/>
          <p:cNvSpPr txBox="1"/>
          <p:nvPr/>
        </p:nvSpPr>
        <p:spPr>
          <a:xfrm>
            <a:off x="334962" y="6435611"/>
            <a:ext cx="6078033" cy="307777"/>
          </a:xfrm>
          <a:prstGeom prst="rect">
            <a:avLst/>
          </a:prstGeom>
          <a:noFill/>
        </p:spPr>
        <p:txBody>
          <a:bodyPr wrap="square" lIns="0" tIns="0" rIns="0" bIns="0" rtlCol="0" anchor="t" anchorCtr="0">
            <a:spAutoFit/>
          </a:bodyPr>
          <a:lstStyle/>
          <a:p>
            <a:r>
              <a:rPr lang="en-GB" sz="1000" kern="600" spc="30" dirty="0" smtClean="0"/>
              <a:t>1. Ali  et al. </a:t>
            </a:r>
            <a:r>
              <a:rPr lang="en-GB" sz="1000" kern="600" spc="30" dirty="0" err="1" smtClean="0"/>
              <a:t>Diabet</a:t>
            </a:r>
            <a:r>
              <a:rPr lang="en-GB" sz="1000" kern="600" spc="30" dirty="0" smtClean="0"/>
              <a:t>. Med. (2016); 33</a:t>
            </a:r>
            <a:r>
              <a:rPr lang="en-GB" sz="1000" kern="600" spc="30" dirty="0"/>
              <a:t>: 1315-1329  2. </a:t>
            </a:r>
            <a:r>
              <a:rPr lang="en-GB" sz="1000" kern="600" spc="30" dirty="0" err="1"/>
              <a:t>Raveendran</a:t>
            </a:r>
            <a:r>
              <a:rPr lang="en-GB" sz="1000" kern="600" spc="30" dirty="0"/>
              <a:t> and </a:t>
            </a:r>
            <a:r>
              <a:rPr lang="en-GB" sz="1000" kern="600" spc="30" dirty="0" err="1"/>
              <a:t>Zargar</a:t>
            </a:r>
            <a:r>
              <a:rPr lang="en-GB" sz="1000" kern="600" spc="30" dirty="0"/>
              <a:t> Cleveland </a:t>
            </a:r>
            <a:r>
              <a:rPr lang="en-GB" sz="1000" kern="600" spc="30" dirty="0" err="1"/>
              <a:t>Clin</a:t>
            </a:r>
            <a:r>
              <a:rPr lang="en-GB" sz="1000" kern="600" spc="30" dirty="0"/>
              <a:t> J Med 2017 84(5): </a:t>
            </a:r>
            <a:r>
              <a:rPr lang="en-GB" sz="1000" kern="600" spc="30" dirty="0" smtClean="0"/>
              <a:t>352-356</a:t>
            </a:r>
          </a:p>
          <a:p>
            <a:r>
              <a:rPr lang="en-GB" sz="1000" kern="600" spc="30" dirty="0" smtClean="0"/>
              <a:t>3. </a:t>
            </a:r>
            <a:r>
              <a:rPr lang="en-GB" sz="1000" kern="600" spc="30" dirty="0" err="1"/>
              <a:t>Karamat</a:t>
            </a:r>
            <a:r>
              <a:rPr lang="en-GB" sz="1000" kern="600" spc="30" dirty="0"/>
              <a:t> et al.(</a:t>
            </a:r>
            <a:r>
              <a:rPr lang="da-DK" sz="1000" i="1" dirty="0"/>
              <a:t>J R Soc Med 2010: </a:t>
            </a:r>
            <a:r>
              <a:rPr lang="da-DK" sz="1000" b="1" i="1" dirty="0"/>
              <a:t>103: </a:t>
            </a:r>
            <a:r>
              <a:rPr lang="da-DK" sz="1000" i="1" dirty="0"/>
              <a:t>139–147</a:t>
            </a:r>
            <a:endParaRPr lang="en-GB" sz="1000" kern="600" spc="30" dirty="0"/>
          </a:p>
        </p:txBody>
      </p:sp>
      <p:sp>
        <p:nvSpPr>
          <p:cNvPr id="9" name="TextBox 8"/>
          <p:cNvSpPr txBox="1"/>
          <p:nvPr/>
        </p:nvSpPr>
        <p:spPr>
          <a:xfrm>
            <a:off x="487361" y="6588011"/>
            <a:ext cx="6078033" cy="307777"/>
          </a:xfrm>
          <a:prstGeom prst="rect">
            <a:avLst/>
          </a:prstGeom>
          <a:noFill/>
        </p:spPr>
        <p:txBody>
          <a:bodyPr wrap="square" lIns="0" tIns="0" rIns="0" bIns="0" rtlCol="0" anchor="t" anchorCtr="0">
            <a:spAutoFit/>
          </a:bodyPr>
          <a:lstStyle/>
          <a:p>
            <a:r>
              <a:rPr lang="en-GB" sz="1000" kern="600" spc="30" dirty="0" smtClean="0"/>
              <a:t>1. Ali  et al. </a:t>
            </a:r>
            <a:r>
              <a:rPr lang="en-GB" sz="1000" kern="600" spc="30" dirty="0" err="1" smtClean="0"/>
              <a:t>Diabet</a:t>
            </a:r>
            <a:r>
              <a:rPr lang="en-GB" sz="1000" kern="600" spc="30" dirty="0" smtClean="0"/>
              <a:t>. Med. (2016); 33</a:t>
            </a:r>
            <a:r>
              <a:rPr lang="en-GB" sz="1000" kern="600" spc="30" dirty="0"/>
              <a:t>: 1315-1329  2. </a:t>
            </a:r>
            <a:r>
              <a:rPr lang="en-GB" sz="1000" kern="600" spc="30" dirty="0" err="1"/>
              <a:t>Raveendran</a:t>
            </a:r>
            <a:r>
              <a:rPr lang="en-GB" sz="1000" kern="600" spc="30" dirty="0"/>
              <a:t> and </a:t>
            </a:r>
            <a:r>
              <a:rPr lang="en-GB" sz="1000" kern="600" spc="30" dirty="0" err="1"/>
              <a:t>Zargar</a:t>
            </a:r>
            <a:r>
              <a:rPr lang="en-GB" sz="1000" kern="600" spc="30" dirty="0"/>
              <a:t> Cleveland </a:t>
            </a:r>
            <a:r>
              <a:rPr lang="en-GB" sz="1000" kern="600" spc="30" dirty="0" err="1"/>
              <a:t>Clin</a:t>
            </a:r>
            <a:r>
              <a:rPr lang="en-GB" sz="1000" kern="600" spc="30" dirty="0"/>
              <a:t> J Med 2017 84(5): </a:t>
            </a:r>
            <a:r>
              <a:rPr lang="en-GB" sz="1000" kern="600" spc="30" dirty="0" smtClean="0"/>
              <a:t>352-356</a:t>
            </a:r>
          </a:p>
          <a:p>
            <a:r>
              <a:rPr lang="en-GB" sz="1000" kern="600" spc="30" dirty="0" smtClean="0"/>
              <a:t>3. </a:t>
            </a:r>
            <a:r>
              <a:rPr lang="en-GB" sz="1000" kern="600" spc="30" dirty="0" err="1"/>
              <a:t>Karamat</a:t>
            </a:r>
            <a:r>
              <a:rPr lang="en-GB" sz="1000" kern="600" spc="30" dirty="0"/>
              <a:t> et al.(</a:t>
            </a:r>
            <a:r>
              <a:rPr lang="da-DK" sz="1000" i="1" dirty="0"/>
              <a:t>J R Soc Med 2010: </a:t>
            </a:r>
            <a:r>
              <a:rPr lang="da-DK" sz="1000" b="1" i="1" dirty="0"/>
              <a:t>103: </a:t>
            </a:r>
            <a:r>
              <a:rPr lang="da-DK" sz="1000" i="1" dirty="0"/>
              <a:t>139–147</a:t>
            </a:r>
            <a:endParaRPr lang="en-GB" sz="1000" kern="600" spc="30" dirty="0"/>
          </a:p>
        </p:txBody>
      </p:sp>
    </p:spTree>
    <p:extLst>
      <p:ext uri="{BB962C8B-B14F-4D97-AF65-F5344CB8AC3E}">
        <p14:creationId xmlns:p14="http://schemas.microsoft.com/office/powerpoint/2010/main" val="2923157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p:txBody>
          <a:bodyPr/>
          <a:lstStyle/>
          <a:p>
            <a:endParaRPr lang="en-US"/>
          </a:p>
        </p:txBody>
      </p:sp>
      <p:sp>
        <p:nvSpPr>
          <p:cNvPr id="4" name="Slide Number Placeholder 3"/>
          <p:cNvSpPr>
            <a:spLocks noGrp="1"/>
          </p:cNvSpPr>
          <p:nvPr>
            <p:ph type="sldNum" sz="quarter" idx="4294967295"/>
          </p:nvPr>
        </p:nvSpPr>
        <p:spPr>
          <a:xfrm>
            <a:off x="8864600" y="4826000"/>
            <a:ext cx="279400" cy="217488"/>
          </a:xfrm>
        </p:spPr>
        <p:txBody>
          <a:bodyPr/>
          <a:lstStyle/>
          <a:p>
            <a:fld id="{74D97F68-CC38-3C48-B083-3B4A1457065E}" type="slidenum">
              <a:rPr lang="en-US" smtClean="0"/>
              <a:pPr/>
              <a:t>19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60007963"/>
              </p:ext>
            </p:extLst>
          </p:nvPr>
        </p:nvGraphicFramePr>
        <p:xfrm>
          <a:off x="381000" y="1123950"/>
          <a:ext cx="8403745" cy="3499302"/>
        </p:xfrm>
        <a:graphic>
          <a:graphicData uri="http://schemas.openxmlformats.org/drawingml/2006/table">
            <a:tbl>
              <a:tblPr firstRow="1" bandRow="1">
                <a:tableStyleId>{00A15C55-8517-42AA-B614-E9B94910E393}</a:tableStyleId>
              </a:tblPr>
              <a:tblGrid>
                <a:gridCol w="2010528"/>
                <a:gridCol w="1494672"/>
                <a:gridCol w="4898545"/>
              </a:tblGrid>
              <a:tr h="434340">
                <a:tc>
                  <a:txBody>
                    <a:bodyPr/>
                    <a:lstStyle/>
                    <a:p>
                      <a:r>
                        <a:rPr lang="en-GB" sz="1200" dirty="0" smtClean="0"/>
                        <a:t>Medication</a:t>
                      </a:r>
                      <a:endParaRPr lang="en-GB" sz="1200" dirty="0"/>
                    </a:p>
                  </a:txBody>
                  <a:tcPr marT="34290" marB="34290"/>
                </a:tc>
                <a:tc>
                  <a:txBody>
                    <a:bodyPr/>
                    <a:lstStyle/>
                    <a:p>
                      <a:r>
                        <a:rPr lang="en-GB" sz="1200" dirty="0" smtClean="0"/>
                        <a:t>Risk</a:t>
                      </a:r>
                      <a:r>
                        <a:rPr lang="en-GB" sz="1200" baseline="0" dirty="0" smtClean="0"/>
                        <a:t> of Hypoglycaemia</a:t>
                      </a:r>
                      <a:endParaRPr lang="en-GB" sz="1200" dirty="0"/>
                    </a:p>
                  </a:txBody>
                  <a:tcPr marT="34290" marB="34290"/>
                </a:tc>
                <a:tc>
                  <a:txBody>
                    <a:bodyPr/>
                    <a:lstStyle/>
                    <a:p>
                      <a:r>
                        <a:rPr lang="en-GB" sz="1200" dirty="0" smtClean="0"/>
                        <a:t>Recommendations</a:t>
                      </a:r>
                      <a:endParaRPr lang="en-GB" sz="1200" dirty="0"/>
                    </a:p>
                  </a:txBody>
                  <a:tcPr marT="34290" marB="34290"/>
                </a:tc>
              </a:tr>
              <a:tr h="865058">
                <a:tc>
                  <a:txBody>
                    <a:bodyPr/>
                    <a:lstStyle/>
                    <a:p>
                      <a:r>
                        <a:rPr lang="en-GB" sz="1600" b="1" dirty="0" smtClean="0"/>
                        <a:t>Basal insulin</a:t>
                      </a:r>
                      <a:endParaRPr lang="en-GB" sz="1600" b="1" dirty="0"/>
                    </a:p>
                  </a:txBody>
                  <a:tcPr marT="34290" marB="34290"/>
                </a:tc>
                <a:tc>
                  <a:txBody>
                    <a:bodyPr/>
                    <a:lstStyle/>
                    <a:p>
                      <a:r>
                        <a:rPr lang="en-GB" sz="1200" dirty="0" smtClean="0"/>
                        <a:t>High</a:t>
                      </a:r>
                      <a:endParaRPr lang="en-GB" sz="1200" dirty="0"/>
                    </a:p>
                  </a:txBody>
                  <a:tcPr marT="34290" marB="34290"/>
                </a:tc>
                <a:tc>
                  <a:txBody>
                    <a:bodyPr/>
                    <a:lstStyle/>
                    <a:p>
                      <a:r>
                        <a:rPr lang="en-GB" sz="1200" dirty="0" smtClean="0"/>
                        <a:t>Long-acting</a:t>
                      </a:r>
                      <a:r>
                        <a:rPr lang="en-GB" sz="1200" baseline="0" dirty="0" smtClean="0"/>
                        <a:t> insulin dose to be reduced by 20% and taken after </a:t>
                      </a:r>
                      <a:r>
                        <a:rPr lang="en-GB" sz="1200" baseline="0" dirty="0" err="1" smtClean="0"/>
                        <a:t>Iftar</a:t>
                      </a:r>
                      <a:r>
                        <a:rPr lang="en-GB" sz="1200" baseline="0" dirty="0" smtClean="0"/>
                        <a:t> (evening)</a:t>
                      </a:r>
                      <a:endParaRPr lang="en-GB" sz="1200" dirty="0"/>
                    </a:p>
                  </a:txBody>
                  <a:tcPr marT="34290" marB="34290"/>
                </a:tc>
              </a:tr>
              <a:tr h="1070798">
                <a:tc>
                  <a:txBody>
                    <a:bodyPr/>
                    <a:lstStyle/>
                    <a:p>
                      <a:r>
                        <a:rPr lang="en-GB" sz="1600" b="1" dirty="0" smtClean="0"/>
                        <a:t>Rapid-acting (meal-time) insulin</a:t>
                      </a:r>
                      <a:endParaRPr lang="en-GB" sz="1600" b="1" dirty="0"/>
                    </a:p>
                  </a:txBody>
                  <a:tcPr marT="34290" marB="34290"/>
                </a:tc>
                <a:tc>
                  <a:txBody>
                    <a:bodyPr/>
                    <a:lstStyle/>
                    <a:p>
                      <a:r>
                        <a:rPr lang="en-GB" sz="1200" dirty="0" smtClean="0"/>
                        <a:t>High</a:t>
                      </a:r>
                      <a:endParaRPr lang="en-GB" sz="1200" dirty="0"/>
                    </a:p>
                  </a:txBody>
                  <a:tcPr marT="34290" marB="34290"/>
                </a:tc>
                <a:tc>
                  <a:txBody>
                    <a:bodyPr/>
                    <a:lstStyle/>
                    <a:p>
                      <a:r>
                        <a:rPr lang="en-GB" sz="1200" baseline="0" dirty="0" smtClean="0"/>
                        <a:t>Omit lunch dose and take twice daily with meals at </a:t>
                      </a:r>
                      <a:r>
                        <a:rPr lang="en-GB" sz="1200" baseline="0" dirty="0" err="1" smtClean="0"/>
                        <a:t>Suhur</a:t>
                      </a:r>
                      <a:r>
                        <a:rPr lang="en-GB" sz="1200" baseline="0" dirty="0" smtClean="0"/>
                        <a:t> and </a:t>
                      </a:r>
                      <a:r>
                        <a:rPr lang="en-GB" sz="1200" baseline="0" dirty="0" err="1" smtClean="0"/>
                        <a:t>Iftar</a:t>
                      </a:r>
                      <a:endParaRPr lang="en-GB" sz="1200" baseline="0" dirty="0" smtClean="0"/>
                    </a:p>
                  </a:txBody>
                  <a:tcPr marT="34290" marB="34290"/>
                </a:tc>
              </a:tr>
              <a:tr h="1129106">
                <a:tc>
                  <a:txBody>
                    <a:bodyPr/>
                    <a:lstStyle/>
                    <a:p>
                      <a:r>
                        <a:rPr lang="en-GB" sz="1600" b="1" dirty="0" smtClean="0"/>
                        <a:t>Mixed insulin</a:t>
                      </a:r>
                      <a:endParaRPr lang="en-GB" sz="1600" b="1" dirty="0"/>
                    </a:p>
                  </a:txBody>
                  <a:tcPr marT="34290" marB="34290"/>
                </a:tc>
                <a:tc>
                  <a:txBody>
                    <a:bodyPr/>
                    <a:lstStyle/>
                    <a:p>
                      <a:r>
                        <a:rPr lang="en-GB" sz="1200" dirty="0" smtClean="0"/>
                        <a:t>High</a:t>
                      </a:r>
                      <a:endParaRPr lang="en-GB" sz="1200" dirty="0"/>
                    </a:p>
                  </a:txBody>
                  <a:tcPr marT="34290" marB="34290"/>
                </a:tc>
                <a:tc>
                  <a:txBody>
                    <a:bodyPr/>
                    <a:lstStyle/>
                    <a:p>
                      <a:r>
                        <a:rPr lang="en-GB" sz="1200" baseline="0" dirty="0" smtClean="0"/>
                        <a:t>Reverse doses so morning dose taken at </a:t>
                      </a:r>
                      <a:r>
                        <a:rPr lang="en-GB" sz="1200" baseline="0" dirty="0" err="1" smtClean="0"/>
                        <a:t>Iftar</a:t>
                      </a:r>
                      <a:r>
                        <a:rPr lang="en-GB" sz="1200" baseline="0" dirty="0" smtClean="0"/>
                        <a:t> and evening dose taken at </a:t>
                      </a:r>
                      <a:r>
                        <a:rPr lang="en-GB" sz="1200" baseline="0" dirty="0" err="1" smtClean="0"/>
                        <a:t>Suhar</a:t>
                      </a:r>
                      <a:r>
                        <a:rPr lang="en-GB" sz="1200" baseline="0" dirty="0" smtClean="0"/>
                        <a:t> (halve </a:t>
                      </a:r>
                      <a:r>
                        <a:rPr lang="en-GB" sz="1200" baseline="0" dirty="0" err="1" smtClean="0"/>
                        <a:t>Suhar</a:t>
                      </a:r>
                      <a:r>
                        <a:rPr lang="en-GB" sz="1200" baseline="0" dirty="0" smtClean="0"/>
                        <a:t> dose), or consider changing to basal bolus regime</a:t>
                      </a:r>
                      <a:endParaRPr lang="en-GB" sz="1200" baseline="0" dirty="0"/>
                    </a:p>
                  </a:txBody>
                  <a:tcPr marT="34290" marB="34290"/>
                </a:tc>
              </a:tr>
            </a:tbl>
          </a:graphicData>
        </a:graphic>
      </p:graphicFrame>
      <p:sp>
        <p:nvSpPr>
          <p:cNvPr id="8" name="Title 1"/>
          <p:cNvSpPr txBox="1">
            <a:spLocks/>
          </p:cNvSpPr>
          <p:nvPr/>
        </p:nvSpPr>
        <p:spPr>
          <a:xfrm>
            <a:off x="152400" y="38101"/>
            <a:ext cx="8222022" cy="864266"/>
          </a:xfrm>
          <a:prstGeom prst="rect">
            <a:avLst/>
          </a:prstGeom>
        </p:spPr>
        <p:txBody>
          <a:bodyPr vert="horz" lIns="0" tIns="0" rIns="0" bIns="0" rtlCol="0" anchor="t" anchorCtr="0">
            <a:normAutofit/>
          </a:bodyPr>
          <a:lstStyle>
            <a:lvl1pPr algn="l" defTabSz="457200" rtl="0" eaLnBrk="1" latinLnBrk="0" hangingPunct="1">
              <a:lnSpc>
                <a:spcPct val="95000"/>
              </a:lnSpc>
              <a:spcBef>
                <a:spcPct val="0"/>
              </a:spcBef>
              <a:buNone/>
              <a:defRPr sz="2400" kern="600" spc="50">
                <a:solidFill>
                  <a:srgbClr val="00877C"/>
                </a:solidFill>
                <a:latin typeface="Arial Narrow"/>
                <a:ea typeface="+mj-ea"/>
                <a:cs typeface="Arial Narrow"/>
              </a:defRPr>
            </a:lvl1pPr>
          </a:lstStyle>
          <a:p>
            <a:r>
              <a:rPr lang="en-GB" sz="2600" b="1" dirty="0" smtClean="0">
                <a:solidFill>
                  <a:srgbClr val="003E77"/>
                </a:solidFill>
                <a:latin typeface="+mj-lt"/>
                <a:cs typeface="+mj-cs"/>
              </a:rPr>
              <a:t>Recommendations for adjusting diabetes medications during Ramadan fasting</a:t>
            </a:r>
            <a:r>
              <a:rPr lang="en-GB" sz="2600" b="1" baseline="30000" dirty="0" smtClean="0">
                <a:solidFill>
                  <a:srgbClr val="003E77"/>
                </a:solidFill>
                <a:latin typeface="+mj-lt"/>
                <a:cs typeface="+mj-cs"/>
              </a:rPr>
              <a:t>3,5,7</a:t>
            </a:r>
            <a:endParaRPr lang="en-GB" sz="2600" b="1" baseline="30000" dirty="0">
              <a:solidFill>
                <a:srgbClr val="003E77"/>
              </a:solidFill>
              <a:latin typeface="+mj-lt"/>
              <a:cs typeface="+mj-cs"/>
            </a:endParaRPr>
          </a:p>
        </p:txBody>
      </p:sp>
    </p:spTree>
    <p:extLst>
      <p:ext uri="{BB962C8B-B14F-4D97-AF65-F5344CB8AC3E}">
        <p14:creationId xmlns:p14="http://schemas.microsoft.com/office/powerpoint/2010/main" val="2791549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60399" y="1959725"/>
            <a:ext cx="8131175" cy="467820"/>
          </a:xfrm>
        </p:spPr>
        <p:txBody>
          <a:bodyPr/>
          <a:lstStyle/>
          <a:p>
            <a:r>
              <a:rPr lang="en-GB" dirty="0" smtClean="0">
                <a:solidFill>
                  <a:schemeClr val="accent1">
                    <a:lumMod val="75000"/>
                  </a:schemeClr>
                </a:solidFill>
              </a:rPr>
              <a:t>Speaker Disclosures</a:t>
            </a:r>
            <a:endParaRPr lang="en-GB" dirty="0">
              <a:solidFill>
                <a:schemeClr val="accent1">
                  <a:lumMod val="75000"/>
                </a:schemeClr>
              </a:solidFill>
            </a:endParaRPr>
          </a:p>
        </p:txBody>
      </p:sp>
    </p:spTree>
    <p:extLst>
      <p:ext uri="{BB962C8B-B14F-4D97-AF65-F5344CB8AC3E}">
        <p14:creationId xmlns:p14="http://schemas.microsoft.com/office/powerpoint/2010/main" val="510105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87" y="41264"/>
            <a:ext cx="8915913" cy="864266"/>
          </a:xfrm>
        </p:spPr>
        <p:txBody>
          <a:bodyPr>
            <a:noAutofit/>
          </a:bodyPr>
          <a:lstStyle/>
          <a:p>
            <a:r>
              <a:rPr lang="en-US" altLang="en-US" sz="2100" b="1" dirty="0">
                <a:solidFill>
                  <a:srgbClr val="003E77"/>
                </a:solidFill>
                <a:latin typeface="+mj-lt"/>
                <a:cs typeface="+mj-cs"/>
              </a:rPr>
              <a:t>Pilot Study: Nearly 20% of SU-Treated Muslim Patients With Type 2 Diabetes Experienced Symptomatic </a:t>
            </a:r>
            <a:r>
              <a:rPr lang="en-US" altLang="en-US" sz="2100" b="1" dirty="0" err="1">
                <a:solidFill>
                  <a:srgbClr val="003E77"/>
                </a:solidFill>
                <a:latin typeface="+mj-lt"/>
                <a:cs typeface="+mj-cs"/>
              </a:rPr>
              <a:t>Hypoglycaemia</a:t>
            </a:r>
            <a:r>
              <a:rPr lang="en-US" altLang="en-US" sz="2100" b="1" dirty="0">
                <a:solidFill>
                  <a:srgbClr val="003E77"/>
                </a:solidFill>
                <a:latin typeface="+mj-lt"/>
                <a:cs typeface="+mj-cs"/>
              </a:rPr>
              <a:t> During Ramadan Fasting</a:t>
            </a:r>
            <a:r>
              <a:rPr lang="en-US" altLang="en-US" sz="2100" b="1" baseline="30000" dirty="0">
                <a:solidFill>
                  <a:srgbClr val="003E77"/>
                </a:solidFill>
                <a:latin typeface="+mj-lt"/>
                <a:cs typeface="+mj-cs"/>
              </a:rPr>
              <a:t>8</a:t>
            </a:r>
            <a:endParaRPr lang="en-US" sz="2100" b="1" baseline="30000" dirty="0">
              <a:solidFill>
                <a:srgbClr val="003E77"/>
              </a:solidFill>
              <a:latin typeface="+mj-lt"/>
              <a:cs typeface="+mj-cs"/>
            </a:endParaRPr>
          </a:p>
        </p:txBody>
      </p:sp>
      <p:sp>
        <p:nvSpPr>
          <p:cNvPr id="5" name="Slide Number Placeholder 4"/>
          <p:cNvSpPr>
            <a:spLocks noGrp="1"/>
          </p:cNvSpPr>
          <p:nvPr>
            <p:ph type="sldNum" sz="quarter" idx="4294967295"/>
          </p:nvPr>
        </p:nvSpPr>
        <p:spPr>
          <a:xfrm>
            <a:off x="8864600" y="4826000"/>
            <a:ext cx="279400" cy="217488"/>
          </a:xfrm>
        </p:spPr>
        <p:txBody>
          <a:bodyPr/>
          <a:lstStyle/>
          <a:p>
            <a:fld id="{74D97F68-CC38-3C48-B083-3B4A1457065E}" type="slidenum">
              <a:rPr lang="en-US" smtClean="0"/>
              <a:pPr/>
              <a:t>20</a:t>
            </a:fld>
            <a:endParaRPr lang="en-US"/>
          </a:p>
        </p:txBody>
      </p:sp>
      <p:sp>
        <p:nvSpPr>
          <p:cNvPr id="15" name="Rectangle 4"/>
          <p:cNvSpPr txBox="1">
            <a:spLocks noChangeArrowheads="1"/>
          </p:cNvSpPr>
          <p:nvPr/>
        </p:nvSpPr>
        <p:spPr>
          <a:xfrm>
            <a:off x="425450" y="4170363"/>
            <a:ext cx="8347075" cy="977900"/>
          </a:xfrm>
          <a:prstGeom prst="rect">
            <a:avLst/>
          </a:prstGeom>
        </p:spPr>
        <p:txBody>
          <a:bodyPr vert="horz" lIns="0" tIns="0" rIns="0" bIns="0" rtlCol="0" anchor="t" anchorCtr="0">
            <a:noAutofit/>
          </a:bodyPr>
          <a:lstStyle>
            <a:lvl1pPr marL="0" indent="0" algn="l" defTabSz="457200" rtl="0" eaLnBrk="1" latinLnBrk="0" hangingPunct="1">
              <a:lnSpc>
                <a:spcPct val="95000"/>
              </a:lnSpc>
              <a:spcBef>
                <a:spcPts val="1000"/>
              </a:spcBef>
              <a:buFont typeface="Arial"/>
              <a:buNone/>
              <a:defRPr sz="2000" kern="600" spc="30">
                <a:solidFill>
                  <a:schemeClr val="tx1"/>
                </a:solidFill>
                <a:latin typeface="Arial Narrow"/>
                <a:ea typeface="+mn-ea"/>
                <a:cs typeface="Arial Narrow"/>
              </a:defRPr>
            </a:lvl1pPr>
            <a:lvl2pPr marL="184150" indent="-142875" algn="l" defTabSz="457200" rtl="0" eaLnBrk="1" latinLnBrk="0" hangingPunct="1">
              <a:lnSpc>
                <a:spcPct val="95000"/>
              </a:lnSpc>
              <a:spcBef>
                <a:spcPts val="300"/>
              </a:spcBef>
              <a:buSzPct val="95000"/>
              <a:buFont typeface="Arial"/>
              <a:buChar char="•"/>
              <a:defRPr sz="2000" kern="600" spc="30">
                <a:solidFill>
                  <a:schemeClr val="tx1"/>
                </a:solidFill>
                <a:latin typeface="Arial Narrow"/>
                <a:ea typeface="+mn-ea"/>
                <a:cs typeface="Arial Narrow"/>
              </a:defRPr>
            </a:lvl2pPr>
            <a:lvl3pPr marL="393700" indent="-182563" algn="l" defTabSz="457200" rtl="0" eaLnBrk="1" latinLnBrk="0" hangingPunct="1">
              <a:lnSpc>
                <a:spcPct val="95000"/>
              </a:lnSpc>
              <a:spcBef>
                <a:spcPts val="0"/>
              </a:spcBef>
              <a:buFont typeface="Lucida Grande"/>
              <a:buChar char="–"/>
              <a:defRPr sz="1900" kern="600" spc="30">
                <a:solidFill>
                  <a:schemeClr val="tx1"/>
                </a:solidFill>
                <a:latin typeface="Arial Narrow"/>
                <a:ea typeface="+mn-ea"/>
                <a:cs typeface="Arial Narrow"/>
              </a:defRPr>
            </a:lvl3pPr>
            <a:lvl4pPr marL="584200" indent="-168275" algn="l" defTabSz="457200" rtl="0" eaLnBrk="1" latinLnBrk="0" hangingPunct="1">
              <a:lnSpc>
                <a:spcPct val="95000"/>
              </a:lnSpc>
              <a:spcBef>
                <a:spcPts val="0"/>
              </a:spcBef>
              <a:buSzPct val="95000"/>
              <a:buFont typeface="Arial"/>
              <a:buChar char="•"/>
              <a:defRPr sz="1800" kern="600" spc="30">
                <a:solidFill>
                  <a:schemeClr val="tx1"/>
                </a:solidFill>
                <a:latin typeface="Arial Narrow"/>
                <a:ea typeface="+mn-ea"/>
                <a:cs typeface="Arial Narrow"/>
              </a:defRPr>
            </a:lvl4pPr>
            <a:lvl5pPr marL="762000" indent="-171450" algn="l" defTabSz="457200" rtl="0" eaLnBrk="1" latinLnBrk="0" hangingPunct="1">
              <a:lnSpc>
                <a:spcPct val="95000"/>
              </a:lnSpc>
              <a:spcBef>
                <a:spcPts val="0"/>
              </a:spcBef>
              <a:buFont typeface="Lucida Grande"/>
              <a:buChar char="–"/>
              <a:defRPr sz="1700" kern="600" spc="3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90000"/>
              </a:lnSpc>
            </a:pPr>
            <a:r>
              <a:rPr lang="en-US" altLang="en-US" sz="1200" dirty="0" smtClean="0"/>
              <a:t>1095 occurred among the 271 patients who recorded ≥1 symptomatic </a:t>
            </a:r>
            <a:r>
              <a:rPr lang="en-US" altLang="en-US" sz="1200" dirty="0" err="1" smtClean="0"/>
              <a:t>hypoglycaemic</a:t>
            </a:r>
            <a:r>
              <a:rPr lang="en-US" altLang="en-US" sz="1200" dirty="0" smtClean="0"/>
              <a:t> event </a:t>
            </a:r>
          </a:p>
          <a:p>
            <a:pPr algn="ctr">
              <a:lnSpc>
                <a:spcPct val="90000"/>
              </a:lnSpc>
            </a:pPr>
            <a:r>
              <a:rPr lang="en-US" altLang="en-US" sz="1200" dirty="0" smtClean="0"/>
              <a:t>Most common symptoms reported were: headache (14.5%), sweating (10.2%), tremor (8.5%), and palpitations (7.0%)</a:t>
            </a:r>
            <a:endParaRPr lang="en-US" altLang="en-US" sz="1200" dirty="0"/>
          </a:p>
        </p:txBody>
      </p:sp>
      <p:sp>
        <p:nvSpPr>
          <p:cNvPr id="16" name="Text Box 78"/>
          <p:cNvSpPr txBox="1">
            <a:spLocks noChangeArrowheads="1"/>
          </p:cNvSpPr>
          <p:nvPr/>
        </p:nvSpPr>
        <p:spPr bwMode="auto">
          <a:xfrm>
            <a:off x="612775" y="819150"/>
            <a:ext cx="793591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n-US" sz="1400" b="1" dirty="0"/>
              <a:t>Incidence of Symptomatic </a:t>
            </a:r>
            <a:r>
              <a:rPr lang="en-US" altLang="en-US" sz="1400" b="1" dirty="0" err="1" smtClean="0"/>
              <a:t>Hypoglycaemia</a:t>
            </a:r>
            <a:r>
              <a:rPr lang="en-US" altLang="en-US" sz="1400" b="1" dirty="0" smtClean="0"/>
              <a:t> events during </a:t>
            </a:r>
            <a:r>
              <a:rPr lang="en-US" altLang="en-US" sz="1400" b="1" dirty="0"/>
              <a:t>Ramadan in 2009</a:t>
            </a:r>
            <a:br>
              <a:rPr lang="en-US" altLang="en-US" sz="1400" b="1" dirty="0"/>
            </a:br>
            <a:r>
              <a:rPr lang="en-US" altLang="en-US" sz="1400" b="1" dirty="0"/>
              <a:t>by Treatment Group </a:t>
            </a:r>
          </a:p>
        </p:txBody>
      </p:sp>
      <p:sp>
        <p:nvSpPr>
          <p:cNvPr id="17" name="Rectangle 79"/>
          <p:cNvSpPr>
            <a:spLocks noChangeArrowheads="1"/>
          </p:cNvSpPr>
          <p:nvPr/>
        </p:nvSpPr>
        <p:spPr bwMode="auto">
          <a:xfrm>
            <a:off x="38100" y="4781550"/>
            <a:ext cx="91440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04800" indent="-304800" eaLnBrk="0" hangingPunct="0">
              <a:defRPr sz="1600">
                <a:solidFill>
                  <a:schemeClr val="tx1"/>
                </a:solidFill>
                <a:latin typeface="Arial" pitchFamily="34" charset="0"/>
                <a:cs typeface="Arial" pitchFamily="34" charset="0"/>
              </a:defRPr>
            </a:lvl1pPr>
            <a:lvl2pPr marL="762000" indent="-304800" eaLnBrk="0" hangingPunct="0">
              <a:defRPr sz="1600">
                <a:solidFill>
                  <a:schemeClr val="tx1"/>
                </a:solidFill>
                <a:latin typeface="Arial" pitchFamily="34" charset="0"/>
                <a:cs typeface="Arial" pitchFamily="34" charset="0"/>
              </a:defRPr>
            </a:lvl2pPr>
            <a:lvl3pPr marL="1219200" indent="-304800" eaLnBrk="0" hangingPunct="0">
              <a:defRPr sz="1600">
                <a:solidFill>
                  <a:schemeClr val="tx1"/>
                </a:solidFill>
                <a:latin typeface="Arial" pitchFamily="34" charset="0"/>
                <a:cs typeface="Arial" pitchFamily="34" charset="0"/>
              </a:defRPr>
            </a:lvl3pPr>
            <a:lvl4pPr marL="1676400" indent="-304800" eaLnBrk="0" hangingPunct="0">
              <a:defRPr sz="1600">
                <a:solidFill>
                  <a:schemeClr val="tx1"/>
                </a:solidFill>
                <a:latin typeface="Arial" pitchFamily="34" charset="0"/>
                <a:cs typeface="Arial" pitchFamily="34" charset="0"/>
              </a:defRPr>
            </a:lvl4pPr>
            <a:lvl5pPr marL="2133600" indent="-304800" eaLnBrk="0" hangingPunct="0">
              <a:defRPr sz="1600">
                <a:solidFill>
                  <a:schemeClr val="tx1"/>
                </a:solidFill>
                <a:latin typeface="Arial" pitchFamily="34" charset="0"/>
                <a:cs typeface="Arial" pitchFamily="34" charset="0"/>
              </a:defRPr>
            </a:lvl5pPr>
            <a:lvl6pPr marL="2590800" indent="-304800" eaLnBrk="0" fontAlgn="base" hangingPunct="0">
              <a:spcBef>
                <a:spcPct val="0"/>
              </a:spcBef>
              <a:spcAft>
                <a:spcPct val="0"/>
              </a:spcAft>
              <a:defRPr sz="1600">
                <a:solidFill>
                  <a:schemeClr val="tx1"/>
                </a:solidFill>
                <a:latin typeface="Arial" pitchFamily="34" charset="0"/>
                <a:cs typeface="Arial" pitchFamily="34" charset="0"/>
              </a:defRPr>
            </a:lvl6pPr>
            <a:lvl7pPr marL="3048000" indent="-304800" eaLnBrk="0" fontAlgn="base" hangingPunct="0">
              <a:spcBef>
                <a:spcPct val="0"/>
              </a:spcBef>
              <a:spcAft>
                <a:spcPct val="0"/>
              </a:spcAft>
              <a:defRPr sz="1600">
                <a:solidFill>
                  <a:schemeClr val="tx1"/>
                </a:solidFill>
                <a:latin typeface="Arial" pitchFamily="34" charset="0"/>
                <a:cs typeface="Arial" pitchFamily="34" charset="0"/>
              </a:defRPr>
            </a:lvl7pPr>
            <a:lvl8pPr marL="3505200" indent="-304800" eaLnBrk="0" fontAlgn="base" hangingPunct="0">
              <a:spcBef>
                <a:spcPct val="0"/>
              </a:spcBef>
              <a:spcAft>
                <a:spcPct val="0"/>
              </a:spcAft>
              <a:defRPr sz="1600">
                <a:solidFill>
                  <a:schemeClr val="tx1"/>
                </a:solidFill>
                <a:latin typeface="Arial" pitchFamily="34" charset="0"/>
                <a:cs typeface="Arial" pitchFamily="34" charset="0"/>
              </a:defRPr>
            </a:lvl8pPr>
            <a:lvl9pPr marL="3962400" indent="-3048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spcBef>
                <a:spcPts val="13"/>
              </a:spcBef>
            </a:pPr>
            <a:r>
              <a:rPr lang="en-US" altLang="en-US" sz="800" dirty="0">
                <a:latin typeface="Arial Narrow" pitchFamily="34" charset="0"/>
              </a:rPr>
              <a:t>Mean daily doses of SUs were: 2.8 mg for glimepiride, 129.3 mg for </a:t>
            </a:r>
            <a:r>
              <a:rPr lang="en-US" altLang="en-US" sz="800" dirty="0" err="1">
                <a:latin typeface="Arial Narrow" pitchFamily="34" charset="0"/>
              </a:rPr>
              <a:t>gliclazide</a:t>
            </a:r>
            <a:r>
              <a:rPr lang="en-US" altLang="en-US" sz="800" dirty="0">
                <a:latin typeface="Arial Narrow" pitchFamily="34" charset="0"/>
              </a:rPr>
              <a:t>,  10.7 mg for </a:t>
            </a:r>
            <a:r>
              <a:rPr lang="en-US" altLang="en-US" sz="800" dirty="0" err="1">
                <a:latin typeface="Arial Narrow" pitchFamily="34" charset="0"/>
              </a:rPr>
              <a:t>glibenclamide</a:t>
            </a:r>
            <a:r>
              <a:rPr lang="en-US" altLang="en-US" sz="800" dirty="0">
                <a:latin typeface="Arial Narrow" pitchFamily="34" charset="0"/>
              </a:rPr>
              <a:t> (glyburide), and 6.6 mg for glipizide.</a:t>
            </a:r>
          </a:p>
          <a:p>
            <a:pPr eaLnBrk="1" hangingPunct="1">
              <a:spcBef>
                <a:spcPts val="13"/>
              </a:spcBef>
            </a:pPr>
            <a:r>
              <a:rPr lang="en-US" altLang="en-US" sz="800" dirty="0" smtClean="0">
                <a:latin typeface="Arial Narrow" pitchFamily="34" charset="0"/>
              </a:rPr>
              <a:t>SU=</a:t>
            </a:r>
            <a:r>
              <a:rPr lang="en-US" altLang="en-US" sz="800" dirty="0" err="1" smtClean="0">
                <a:latin typeface="Arial Narrow" pitchFamily="34" charset="0"/>
              </a:rPr>
              <a:t>sulphonylurea</a:t>
            </a:r>
            <a:r>
              <a:rPr lang="en-US" altLang="en-US" sz="800" dirty="0" smtClean="0">
                <a:latin typeface="Arial Narrow" pitchFamily="34" charset="0"/>
              </a:rPr>
              <a:t>.</a:t>
            </a:r>
            <a:endParaRPr lang="en-US" altLang="en-US" sz="800" b="1" dirty="0">
              <a:latin typeface="Arial Narrow" pitchFamily="34" charset="0"/>
            </a:endParaRPr>
          </a:p>
        </p:txBody>
      </p:sp>
      <p:graphicFrame>
        <p:nvGraphicFramePr>
          <p:cNvPr id="18" name="Object 80"/>
          <p:cNvGraphicFramePr>
            <a:graphicFrameLocks noChangeAspect="1"/>
          </p:cNvGraphicFramePr>
          <p:nvPr>
            <p:extLst>
              <p:ext uri="{D42A27DB-BD31-4B8C-83A1-F6EECF244321}">
                <p14:modId xmlns:p14="http://schemas.microsoft.com/office/powerpoint/2010/main" val="1467556774"/>
              </p:ext>
            </p:extLst>
          </p:nvPr>
        </p:nvGraphicFramePr>
        <p:xfrm>
          <a:off x="1063625" y="1398587"/>
          <a:ext cx="7075488" cy="292576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81"/>
          <p:cNvSpPr txBox="1">
            <a:spLocks noChangeArrowheads="1"/>
          </p:cNvSpPr>
          <p:nvPr/>
        </p:nvSpPr>
        <p:spPr bwMode="auto">
          <a:xfrm>
            <a:off x="2152710" y="3740150"/>
            <a:ext cx="54694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solidFill>
                  <a:schemeClr val="bg1"/>
                </a:solidFill>
              </a:rPr>
              <a:t>n=428</a:t>
            </a:r>
          </a:p>
        </p:txBody>
      </p:sp>
      <p:sp>
        <p:nvSpPr>
          <p:cNvPr id="20" name="Text Box 82"/>
          <p:cNvSpPr txBox="1">
            <a:spLocks noChangeArrowheads="1"/>
          </p:cNvSpPr>
          <p:nvPr/>
        </p:nvSpPr>
        <p:spPr bwMode="auto">
          <a:xfrm>
            <a:off x="3033773" y="3740150"/>
            <a:ext cx="54694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solidFill>
                  <a:schemeClr val="bg1"/>
                </a:solidFill>
              </a:rPr>
              <a:t>n=386</a:t>
            </a:r>
          </a:p>
        </p:txBody>
      </p:sp>
      <p:sp>
        <p:nvSpPr>
          <p:cNvPr id="21" name="Text Box 83"/>
          <p:cNvSpPr txBox="1">
            <a:spLocks noChangeArrowheads="1"/>
          </p:cNvSpPr>
          <p:nvPr/>
        </p:nvSpPr>
        <p:spPr bwMode="auto">
          <a:xfrm>
            <a:off x="3913248" y="3740150"/>
            <a:ext cx="54694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solidFill>
                  <a:schemeClr val="bg1"/>
                </a:solidFill>
              </a:rPr>
              <a:t>n=535</a:t>
            </a:r>
          </a:p>
        </p:txBody>
      </p:sp>
      <p:sp>
        <p:nvSpPr>
          <p:cNvPr id="22" name="Text Box 84"/>
          <p:cNvSpPr txBox="1">
            <a:spLocks noChangeArrowheads="1"/>
          </p:cNvSpPr>
          <p:nvPr/>
        </p:nvSpPr>
        <p:spPr bwMode="auto">
          <a:xfrm>
            <a:off x="4838760" y="3740150"/>
            <a:ext cx="476412"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solidFill>
                  <a:schemeClr val="bg1"/>
                </a:solidFill>
              </a:rPr>
              <a:t>n=29</a:t>
            </a:r>
          </a:p>
        </p:txBody>
      </p:sp>
      <p:sp>
        <p:nvSpPr>
          <p:cNvPr id="23" name="Text Box 85"/>
          <p:cNvSpPr txBox="1">
            <a:spLocks noChangeArrowheads="1"/>
          </p:cNvSpPr>
          <p:nvPr/>
        </p:nvSpPr>
        <p:spPr bwMode="auto">
          <a:xfrm>
            <a:off x="5630923" y="3740150"/>
            <a:ext cx="61747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solidFill>
                  <a:schemeClr val="bg1"/>
                </a:solidFill>
              </a:rPr>
              <a:t>n=1378</a:t>
            </a:r>
          </a:p>
        </p:txBody>
      </p:sp>
    </p:spTree>
    <p:extLst>
      <p:ext uri="{BB962C8B-B14F-4D97-AF65-F5344CB8AC3E}">
        <p14:creationId xmlns:p14="http://schemas.microsoft.com/office/powerpoint/2010/main" val="937677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8222065" cy="864266"/>
          </a:xfrm>
        </p:spPr>
        <p:txBody>
          <a:bodyPr>
            <a:normAutofit/>
          </a:bodyPr>
          <a:lstStyle/>
          <a:p>
            <a:r>
              <a:rPr lang="en-US" altLang="en-US" sz="2100" b="1" dirty="0">
                <a:solidFill>
                  <a:srgbClr val="003E77"/>
                </a:solidFill>
                <a:latin typeface="+mj-lt"/>
                <a:cs typeface="+mj-cs"/>
              </a:rPr>
              <a:t>Pilot Study: 6.7% of SU-Treated Muslim Patients With Type 2 Diabetes Experienced Severe </a:t>
            </a:r>
            <a:r>
              <a:rPr lang="en-US" altLang="en-US" sz="2100" b="1" dirty="0" err="1">
                <a:solidFill>
                  <a:srgbClr val="003E77"/>
                </a:solidFill>
                <a:latin typeface="+mj-lt"/>
                <a:cs typeface="+mj-cs"/>
              </a:rPr>
              <a:t>Hypoglycaemia</a:t>
            </a:r>
            <a:r>
              <a:rPr lang="en-US" altLang="en-US" sz="2100" b="1" dirty="0">
                <a:solidFill>
                  <a:srgbClr val="003E77"/>
                </a:solidFill>
                <a:latin typeface="+mj-lt"/>
                <a:cs typeface="+mj-cs"/>
              </a:rPr>
              <a:t> During Ramadan </a:t>
            </a:r>
            <a:r>
              <a:rPr lang="en-US" altLang="en-US" sz="2100" b="1" dirty="0" smtClean="0">
                <a:solidFill>
                  <a:srgbClr val="003E77"/>
                </a:solidFill>
                <a:latin typeface="+mj-lt"/>
                <a:cs typeface="+mj-cs"/>
              </a:rPr>
              <a:t>Fasting</a:t>
            </a:r>
            <a:r>
              <a:rPr lang="en-US" altLang="en-US" sz="2100" b="1" baseline="30000" dirty="0" smtClean="0">
                <a:solidFill>
                  <a:srgbClr val="003E77"/>
                </a:solidFill>
                <a:latin typeface="+mj-lt"/>
                <a:cs typeface="+mj-cs"/>
              </a:rPr>
              <a:t>8</a:t>
            </a:r>
            <a:endParaRPr lang="en-US" sz="2100" b="1" baseline="30000" dirty="0">
              <a:solidFill>
                <a:srgbClr val="003E77"/>
              </a:solidFill>
              <a:latin typeface="+mj-lt"/>
              <a:cs typeface="+mj-cs"/>
            </a:endParaRPr>
          </a:p>
        </p:txBody>
      </p:sp>
      <p:sp>
        <p:nvSpPr>
          <p:cNvPr id="12" name="Rectangle 3"/>
          <p:cNvSpPr>
            <a:spLocks noGrp="1" noChangeArrowheads="1"/>
          </p:cNvSpPr>
          <p:nvPr>
            <p:ph type="body" sz="half" idx="4294967295"/>
          </p:nvPr>
        </p:nvSpPr>
        <p:spPr>
          <a:xfrm>
            <a:off x="201612" y="4248150"/>
            <a:ext cx="8866188" cy="1114425"/>
          </a:xfrm>
          <a:prstGeom prst="rect">
            <a:avLst/>
          </a:prstGeom>
        </p:spPr>
        <p:txBody>
          <a:bodyPr/>
          <a:lstStyle/>
          <a:p>
            <a:pPr marL="285750" indent="-285750">
              <a:lnSpc>
                <a:spcPct val="90000"/>
              </a:lnSpc>
              <a:buFont typeface="Arial" panose="020B0604020202020204" pitchFamily="34" charset="0"/>
              <a:buChar char="•"/>
            </a:pPr>
            <a:r>
              <a:rPr lang="en-US" altLang="en-US" sz="1100" dirty="0"/>
              <a:t>No marked differences in the incidence of severe </a:t>
            </a:r>
            <a:r>
              <a:rPr lang="en-US" altLang="en-US" sz="1100" dirty="0" err="1" smtClean="0"/>
              <a:t>hypoglycaemia</a:t>
            </a:r>
            <a:r>
              <a:rPr lang="en-US" altLang="en-US" sz="1100" dirty="0" smtClean="0"/>
              <a:t> </a:t>
            </a:r>
            <a:r>
              <a:rPr lang="en-US" altLang="en-US" sz="1100" dirty="0"/>
              <a:t>between treatment groups  </a:t>
            </a:r>
          </a:p>
          <a:p>
            <a:pPr marL="285750" indent="-285750">
              <a:lnSpc>
                <a:spcPct val="90000"/>
              </a:lnSpc>
              <a:buFont typeface="Arial" panose="020B0604020202020204" pitchFamily="34" charset="0"/>
              <a:buChar char="•"/>
            </a:pPr>
            <a:r>
              <a:rPr lang="en-US" altLang="en-US" sz="1100" dirty="0"/>
              <a:t>The incidence of severe </a:t>
            </a:r>
            <a:r>
              <a:rPr lang="en-US" altLang="en-US" sz="1100" dirty="0" err="1" smtClean="0"/>
              <a:t>hypoglycaemia</a:t>
            </a:r>
            <a:r>
              <a:rPr lang="en-US" altLang="en-US" sz="1100" dirty="0" smtClean="0"/>
              <a:t> </a:t>
            </a:r>
            <a:r>
              <a:rPr lang="en-US" altLang="en-US" sz="1100" dirty="0"/>
              <a:t>requiring medical assistance was </a:t>
            </a:r>
            <a:r>
              <a:rPr lang="en-US" altLang="en-US" sz="1100" dirty="0" smtClean="0"/>
              <a:t>3.7% (n=51) </a:t>
            </a:r>
            <a:r>
              <a:rPr lang="en-US" altLang="en-US" sz="1100" dirty="0"/>
              <a:t>for the entire  patient cohort </a:t>
            </a:r>
          </a:p>
          <a:p>
            <a:pPr marL="285750" indent="-285750">
              <a:lnSpc>
                <a:spcPct val="90000"/>
              </a:lnSpc>
              <a:buFont typeface="Arial" panose="020B0604020202020204" pitchFamily="34" charset="0"/>
              <a:buChar char="•"/>
            </a:pPr>
            <a:r>
              <a:rPr lang="en-US" altLang="en-US" sz="1100" dirty="0"/>
              <a:t>1.2% (n=16) of all subjects experienced </a:t>
            </a:r>
            <a:r>
              <a:rPr lang="en-US" altLang="en-US" sz="1100" dirty="0" smtClean="0"/>
              <a:t>a serious </a:t>
            </a:r>
            <a:r>
              <a:rPr lang="en-US" altLang="en-US" sz="1100" dirty="0"/>
              <a:t>complication (e.g., loss consciousness, seizure</a:t>
            </a:r>
            <a:r>
              <a:rPr lang="en-US" altLang="en-US" sz="1100" dirty="0" smtClean="0"/>
              <a:t>, coma</a:t>
            </a:r>
            <a:r>
              <a:rPr lang="en-US" altLang="en-US" sz="1100" dirty="0"/>
              <a:t>, or physical injury) related to </a:t>
            </a:r>
            <a:r>
              <a:rPr lang="en-US" altLang="en-US" sz="1100" dirty="0" err="1" smtClean="0"/>
              <a:t>hypoglycaemia</a:t>
            </a:r>
            <a:r>
              <a:rPr lang="en-US" altLang="en-US" sz="1100" dirty="0" smtClean="0"/>
              <a:t> during </a:t>
            </a:r>
            <a:r>
              <a:rPr lang="en-US" altLang="en-US" sz="1100" dirty="0"/>
              <a:t>Ramadan.</a:t>
            </a:r>
          </a:p>
        </p:txBody>
      </p:sp>
      <p:sp>
        <p:nvSpPr>
          <p:cNvPr id="13" name="Text Box 4"/>
          <p:cNvSpPr txBox="1">
            <a:spLocks noChangeArrowheads="1"/>
          </p:cNvSpPr>
          <p:nvPr/>
        </p:nvSpPr>
        <p:spPr bwMode="auto">
          <a:xfrm>
            <a:off x="612774" y="971550"/>
            <a:ext cx="793591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ctr">
              <a:spcBef>
                <a:spcPct val="50000"/>
              </a:spcBef>
              <a:defRPr sz="1400" b="1"/>
            </a:lvl1pPr>
          </a:lstStyle>
          <a:p>
            <a:r>
              <a:rPr lang="en-US" altLang="en-US" dirty="0"/>
              <a:t>Incidence of Severe </a:t>
            </a:r>
            <a:r>
              <a:rPr lang="en-US" altLang="en-US" dirty="0" err="1"/>
              <a:t>Hypoglycaemia</a:t>
            </a:r>
            <a:r>
              <a:rPr lang="en-US" altLang="en-US" dirty="0"/>
              <a:t> </a:t>
            </a:r>
            <a:r>
              <a:rPr lang="en-US" altLang="en-US" dirty="0" smtClean="0"/>
              <a:t>event during </a:t>
            </a:r>
            <a:r>
              <a:rPr lang="en-US" altLang="en-US" dirty="0"/>
              <a:t>Ramadan in 2009</a:t>
            </a:r>
            <a:br>
              <a:rPr lang="en-US" altLang="en-US" dirty="0"/>
            </a:br>
            <a:r>
              <a:rPr lang="en-US" altLang="en-US" dirty="0"/>
              <a:t>by Treatment Group </a:t>
            </a:r>
          </a:p>
        </p:txBody>
      </p:sp>
      <p:graphicFrame>
        <p:nvGraphicFramePr>
          <p:cNvPr id="14" name="Object 6"/>
          <p:cNvGraphicFramePr>
            <a:graphicFrameLocks noChangeAspect="1"/>
          </p:cNvGraphicFramePr>
          <p:nvPr>
            <p:extLst>
              <p:ext uri="{D42A27DB-BD31-4B8C-83A1-F6EECF244321}">
                <p14:modId xmlns:p14="http://schemas.microsoft.com/office/powerpoint/2010/main" val="3560417151"/>
              </p:ext>
            </p:extLst>
          </p:nvPr>
        </p:nvGraphicFramePr>
        <p:xfrm>
          <a:off x="1143000" y="1494770"/>
          <a:ext cx="7075488" cy="292576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7"/>
          <p:cNvSpPr txBox="1">
            <a:spLocks noChangeArrowheads="1"/>
          </p:cNvSpPr>
          <p:nvPr/>
        </p:nvSpPr>
        <p:spPr bwMode="auto">
          <a:xfrm>
            <a:off x="2209800" y="3858419"/>
            <a:ext cx="54694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dirty="0">
                <a:solidFill>
                  <a:schemeClr val="bg1"/>
                </a:solidFill>
              </a:rPr>
              <a:t>n=428</a:t>
            </a:r>
          </a:p>
        </p:txBody>
      </p:sp>
      <p:sp>
        <p:nvSpPr>
          <p:cNvPr id="16" name="Text Box 8"/>
          <p:cNvSpPr txBox="1">
            <a:spLocks noChangeArrowheads="1"/>
          </p:cNvSpPr>
          <p:nvPr/>
        </p:nvSpPr>
        <p:spPr bwMode="auto">
          <a:xfrm>
            <a:off x="3090863" y="3858419"/>
            <a:ext cx="54694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solidFill>
                  <a:schemeClr val="bg1"/>
                </a:solidFill>
              </a:rPr>
              <a:t>n=386</a:t>
            </a:r>
          </a:p>
        </p:txBody>
      </p:sp>
      <p:sp>
        <p:nvSpPr>
          <p:cNvPr id="17" name="Text Box 9"/>
          <p:cNvSpPr txBox="1">
            <a:spLocks noChangeArrowheads="1"/>
          </p:cNvSpPr>
          <p:nvPr/>
        </p:nvSpPr>
        <p:spPr bwMode="auto">
          <a:xfrm>
            <a:off x="3970338" y="3858419"/>
            <a:ext cx="54694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solidFill>
                  <a:schemeClr val="bg1"/>
                </a:solidFill>
              </a:rPr>
              <a:t>n=535</a:t>
            </a:r>
          </a:p>
        </p:txBody>
      </p:sp>
      <p:sp>
        <p:nvSpPr>
          <p:cNvPr id="18" name="Text Box 10"/>
          <p:cNvSpPr txBox="1">
            <a:spLocks noChangeArrowheads="1"/>
          </p:cNvSpPr>
          <p:nvPr/>
        </p:nvSpPr>
        <p:spPr bwMode="auto">
          <a:xfrm>
            <a:off x="4895850" y="3858419"/>
            <a:ext cx="476412"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solidFill>
                  <a:schemeClr val="bg1"/>
                </a:solidFill>
              </a:rPr>
              <a:t>n=29</a:t>
            </a:r>
          </a:p>
        </p:txBody>
      </p:sp>
      <p:sp>
        <p:nvSpPr>
          <p:cNvPr id="19" name="Text Box 11"/>
          <p:cNvSpPr txBox="1">
            <a:spLocks noChangeArrowheads="1"/>
          </p:cNvSpPr>
          <p:nvPr/>
        </p:nvSpPr>
        <p:spPr bwMode="auto">
          <a:xfrm>
            <a:off x="5688013" y="3858419"/>
            <a:ext cx="61747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b="1">
                <a:solidFill>
                  <a:schemeClr val="bg1"/>
                </a:solidFill>
              </a:rPr>
              <a:t>n=1378</a:t>
            </a:r>
          </a:p>
        </p:txBody>
      </p:sp>
    </p:spTree>
    <p:extLst>
      <p:ext uri="{BB962C8B-B14F-4D97-AF65-F5344CB8AC3E}">
        <p14:creationId xmlns:p14="http://schemas.microsoft.com/office/powerpoint/2010/main" val="1238745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6038" y="133350"/>
            <a:ext cx="8229600" cy="481013"/>
          </a:xfrm>
        </p:spPr>
        <p:txBody>
          <a:bodyPr>
            <a:noAutofit/>
          </a:bodyPr>
          <a:lstStyle/>
          <a:p>
            <a:r>
              <a:rPr lang="en-US" altLang="en-US" sz="2600" b="1" dirty="0" err="1">
                <a:solidFill>
                  <a:srgbClr val="003E77"/>
                </a:solidFill>
                <a:latin typeface="+mj-lt"/>
                <a:cs typeface="+mj-cs"/>
              </a:rPr>
              <a:t>Sitagliptin</a:t>
            </a:r>
            <a:r>
              <a:rPr lang="en-US" altLang="en-US" sz="2600" b="1" dirty="0">
                <a:solidFill>
                  <a:srgbClr val="003E77"/>
                </a:solidFill>
                <a:latin typeface="+mj-lt"/>
                <a:cs typeface="+mj-cs"/>
              </a:rPr>
              <a:t> vs </a:t>
            </a:r>
            <a:r>
              <a:rPr lang="en-US" altLang="en-US" sz="2600" b="1" dirty="0" err="1">
                <a:solidFill>
                  <a:srgbClr val="003E77"/>
                </a:solidFill>
                <a:latin typeface="+mj-lt"/>
                <a:cs typeface="+mj-cs"/>
              </a:rPr>
              <a:t>Sulphonylurea</a:t>
            </a:r>
            <a:r>
              <a:rPr lang="en-US" altLang="en-US" sz="2600" b="1" dirty="0">
                <a:solidFill>
                  <a:srgbClr val="003E77"/>
                </a:solidFill>
                <a:latin typeface="+mj-lt"/>
                <a:cs typeface="+mj-cs"/>
              </a:rPr>
              <a:t> in Muslim Patients With </a:t>
            </a:r>
            <a:br>
              <a:rPr lang="en-US" altLang="en-US" sz="2600" b="1" dirty="0">
                <a:solidFill>
                  <a:srgbClr val="003E77"/>
                </a:solidFill>
                <a:latin typeface="+mj-lt"/>
                <a:cs typeface="+mj-cs"/>
              </a:rPr>
            </a:br>
            <a:r>
              <a:rPr lang="en-US" altLang="en-US" sz="2600" b="1" dirty="0">
                <a:solidFill>
                  <a:srgbClr val="003E77"/>
                </a:solidFill>
                <a:latin typeface="+mj-lt"/>
                <a:cs typeface="+mj-cs"/>
              </a:rPr>
              <a:t>Type 2 Diabetes Treated During Ramadan: Study </a:t>
            </a:r>
            <a:r>
              <a:rPr lang="en-US" altLang="en-US" sz="2600" b="1" dirty="0" smtClean="0">
                <a:solidFill>
                  <a:srgbClr val="003E77"/>
                </a:solidFill>
                <a:latin typeface="+mj-lt"/>
                <a:cs typeface="+mj-cs"/>
              </a:rPr>
              <a:t>Design</a:t>
            </a:r>
            <a:r>
              <a:rPr lang="en-US" altLang="en-US" sz="2600" b="1" baseline="30000" dirty="0" smtClean="0">
                <a:solidFill>
                  <a:srgbClr val="003E77"/>
                </a:solidFill>
                <a:latin typeface="+mj-lt"/>
                <a:cs typeface="+mj-cs"/>
              </a:rPr>
              <a:t>9</a:t>
            </a:r>
            <a:endParaRPr lang="en-US" altLang="en-US" sz="2600" b="1" baseline="30000" dirty="0">
              <a:solidFill>
                <a:srgbClr val="003E77"/>
              </a:solidFill>
              <a:latin typeface="+mj-lt"/>
              <a:cs typeface="+mj-cs"/>
            </a:endParaRPr>
          </a:p>
        </p:txBody>
      </p:sp>
      <p:sp>
        <p:nvSpPr>
          <p:cNvPr id="19" name="Slide Number Placeholder 3"/>
          <p:cNvSpPr>
            <a:spLocks noGrp="1"/>
          </p:cNvSpPr>
          <p:nvPr>
            <p:ph type="sldNum" sz="quarter" idx="10"/>
          </p:nvPr>
        </p:nvSpPr>
        <p:spPr>
          <a:prstGeom prst="rect">
            <a:avLst/>
          </a:prstGeom>
        </p:spPr>
        <p:txBody>
          <a:bodyPr/>
          <a:lstStyle/>
          <a:p>
            <a:fld id="{CA5FC554-2EDE-4BE0-80A8-D482386A3374}" type="slidenum">
              <a:rPr lang="en-US" altLang="en-US">
                <a:solidFill>
                  <a:srgbClr val="37424A"/>
                </a:solidFill>
              </a:rPr>
              <a:pPr/>
              <a:t>22</a:t>
            </a:fld>
            <a:endParaRPr lang="en-US" altLang="en-US">
              <a:solidFill>
                <a:srgbClr val="37424A"/>
              </a:solidFill>
            </a:endParaRPr>
          </a:p>
        </p:txBody>
      </p:sp>
      <p:sp>
        <p:nvSpPr>
          <p:cNvPr id="110596" name="Line 10"/>
          <p:cNvSpPr>
            <a:spLocks noChangeShapeType="1"/>
          </p:cNvSpPr>
          <p:nvPr/>
        </p:nvSpPr>
        <p:spPr bwMode="auto">
          <a:xfrm>
            <a:off x="508000" y="3585779"/>
            <a:ext cx="42449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defTabSz="457200"/>
            <a:endParaRPr lang="en-GB">
              <a:solidFill>
                <a:srgbClr val="37424A"/>
              </a:solidFill>
            </a:endParaRPr>
          </a:p>
        </p:txBody>
      </p:sp>
      <p:sp>
        <p:nvSpPr>
          <p:cNvPr id="110598" name="Line 12"/>
          <p:cNvSpPr>
            <a:spLocks noChangeShapeType="1"/>
          </p:cNvSpPr>
          <p:nvPr/>
        </p:nvSpPr>
        <p:spPr bwMode="auto">
          <a:xfrm>
            <a:off x="508000" y="3263119"/>
            <a:ext cx="0" cy="514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pPr defTabSz="457200"/>
            <a:endParaRPr lang="en-GB">
              <a:solidFill>
                <a:srgbClr val="37424A"/>
              </a:solidFill>
            </a:endParaRPr>
          </a:p>
        </p:txBody>
      </p:sp>
      <p:sp>
        <p:nvSpPr>
          <p:cNvPr id="110600" name="Line 14"/>
          <p:cNvSpPr>
            <a:spLocks noChangeShapeType="1"/>
          </p:cNvSpPr>
          <p:nvPr/>
        </p:nvSpPr>
        <p:spPr bwMode="auto">
          <a:xfrm>
            <a:off x="3263900" y="3263119"/>
            <a:ext cx="0" cy="514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pPr defTabSz="457200"/>
            <a:endParaRPr lang="en-GB">
              <a:solidFill>
                <a:srgbClr val="37424A"/>
              </a:solidFill>
            </a:endParaRPr>
          </a:p>
        </p:txBody>
      </p:sp>
      <p:sp>
        <p:nvSpPr>
          <p:cNvPr id="110602" name="AutoShape 19"/>
          <p:cNvSpPr>
            <a:spLocks noChangeArrowheads="1"/>
          </p:cNvSpPr>
          <p:nvPr/>
        </p:nvSpPr>
        <p:spPr bwMode="auto">
          <a:xfrm>
            <a:off x="4019551" y="2825046"/>
            <a:ext cx="3463925" cy="989258"/>
          </a:xfrm>
          <a:prstGeom prst="hexagon">
            <a:avLst>
              <a:gd name="adj" fmla="val 95499"/>
              <a:gd name="vf" fmla="val 11547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lIns="0" rIns="0" anchor="ct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defTabSz="457200">
              <a:lnSpc>
                <a:spcPct val="85000"/>
              </a:lnSpc>
              <a:spcBef>
                <a:spcPct val="50000"/>
              </a:spcBef>
            </a:pPr>
            <a:r>
              <a:rPr lang="en-US" altLang="en-US" sz="1400" b="1" dirty="0">
                <a:solidFill>
                  <a:srgbClr val="37424A"/>
                </a:solidFill>
                <a:latin typeface="Arial Narrow" pitchFamily="34" charset="0"/>
                <a:ea typeface="MS PGothic" pitchFamily="34" charset="-128"/>
              </a:rPr>
              <a:t/>
            </a:r>
            <a:br>
              <a:rPr lang="en-US" altLang="en-US" sz="1400" b="1" dirty="0">
                <a:solidFill>
                  <a:srgbClr val="37424A"/>
                </a:solidFill>
                <a:latin typeface="Arial Narrow" pitchFamily="34" charset="0"/>
                <a:ea typeface="MS PGothic" pitchFamily="34" charset="-128"/>
              </a:rPr>
            </a:br>
            <a:r>
              <a:rPr lang="en-US" altLang="en-US" sz="1400" b="1" dirty="0">
                <a:solidFill>
                  <a:srgbClr val="37424A"/>
                </a:solidFill>
                <a:latin typeface="Arial Narrow" pitchFamily="34" charset="0"/>
                <a:ea typeface="MS PGothic" pitchFamily="34" charset="-128"/>
              </a:rPr>
              <a:t>Treatment Period</a:t>
            </a:r>
            <a:br>
              <a:rPr lang="en-US" altLang="en-US" sz="1400" b="1" dirty="0">
                <a:solidFill>
                  <a:srgbClr val="37424A"/>
                </a:solidFill>
                <a:latin typeface="Arial Narrow" pitchFamily="34" charset="0"/>
                <a:ea typeface="MS PGothic" pitchFamily="34" charset="-128"/>
              </a:rPr>
            </a:br>
            <a:r>
              <a:rPr lang="en-US" altLang="en-US" sz="1400" b="1" dirty="0">
                <a:solidFill>
                  <a:srgbClr val="37424A"/>
                </a:solidFill>
                <a:latin typeface="Arial Narrow" pitchFamily="34" charset="0"/>
                <a:ea typeface="MS PGothic" pitchFamily="34" charset="-128"/>
              </a:rPr>
              <a:t>(Ramadan 2010)</a:t>
            </a:r>
          </a:p>
        </p:txBody>
      </p:sp>
      <p:sp>
        <p:nvSpPr>
          <p:cNvPr id="110605" name="Text Box 29"/>
          <p:cNvSpPr txBox="1">
            <a:spLocks noChangeArrowheads="1"/>
          </p:cNvSpPr>
          <p:nvPr/>
        </p:nvSpPr>
        <p:spPr bwMode="auto">
          <a:xfrm>
            <a:off x="519113" y="1183295"/>
            <a:ext cx="2373312" cy="2048253"/>
          </a:xfrm>
          <a:prstGeom prst="rect">
            <a:avLst/>
          </a:prstGeom>
          <a:solidFill>
            <a:schemeClr val="bg1"/>
          </a:solidFill>
          <a:ln w="15875" algn="ctr">
            <a:solidFill>
              <a:schemeClr val="tx1"/>
            </a:solidFill>
            <a:miter lim="800000"/>
            <a:headEnd/>
            <a:tailEnd/>
          </a:ln>
        </p:spPr>
        <p:txBody>
          <a:bodyPr tIns="91440" bIns="91440" anchor="ctr">
            <a:spAutoFit/>
          </a:bodyPr>
          <a:lstStyle>
            <a:lvl1pPr marL="112713" indent="-112713"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defTabSz="457200">
              <a:lnSpc>
                <a:spcPct val="85000"/>
              </a:lnSpc>
              <a:spcBef>
                <a:spcPct val="50000"/>
              </a:spcBef>
              <a:buFontTx/>
              <a:buChar char="•"/>
            </a:pPr>
            <a:r>
              <a:rPr lang="en-US" altLang="en-US" sz="1400" b="1">
                <a:solidFill>
                  <a:srgbClr val="37424A"/>
                </a:solidFill>
                <a:latin typeface="Arial Narrow" pitchFamily="34" charset="0"/>
                <a:ea typeface="MS PGothic" pitchFamily="34" charset="-128"/>
              </a:rPr>
              <a:t> Muslim patients </a:t>
            </a:r>
            <a:br>
              <a:rPr lang="en-US" altLang="en-US" sz="1400" b="1">
                <a:solidFill>
                  <a:srgbClr val="37424A"/>
                </a:solidFill>
                <a:latin typeface="Arial Narrow" pitchFamily="34" charset="0"/>
                <a:ea typeface="MS PGothic" pitchFamily="34" charset="-128"/>
              </a:rPr>
            </a:br>
            <a:r>
              <a:rPr lang="en-US" altLang="en-US" sz="1400" b="1">
                <a:solidFill>
                  <a:srgbClr val="37424A"/>
                </a:solidFill>
                <a:latin typeface="Arial Narrow" pitchFamily="34" charset="0"/>
                <a:ea typeface="MS PGothic" pitchFamily="34" charset="-128"/>
              </a:rPr>
              <a:t>≥18 years of age with T2DM on stable dose of SU for</a:t>
            </a:r>
            <a:br>
              <a:rPr lang="en-US" altLang="en-US" sz="1400" b="1">
                <a:solidFill>
                  <a:srgbClr val="37424A"/>
                </a:solidFill>
                <a:latin typeface="Arial Narrow" pitchFamily="34" charset="0"/>
                <a:ea typeface="MS PGothic" pitchFamily="34" charset="-128"/>
              </a:rPr>
            </a:br>
            <a:r>
              <a:rPr lang="en-US" altLang="en-US" sz="1400" b="1">
                <a:solidFill>
                  <a:srgbClr val="37424A"/>
                </a:solidFill>
                <a:latin typeface="Arial Narrow" pitchFamily="34" charset="0"/>
                <a:ea typeface="MS PGothic" pitchFamily="34" charset="-128"/>
              </a:rPr>
              <a:t>≥3 months with or without metformin (stable dose) before enrollment</a:t>
            </a:r>
            <a:r>
              <a:rPr lang="en-US" altLang="en-US" sz="1400" b="1" baseline="30000">
                <a:solidFill>
                  <a:srgbClr val="37424A"/>
                </a:solidFill>
                <a:latin typeface="Arial Narrow" pitchFamily="34" charset="0"/>
                <a:ea typeface="MS PGothic" pitchFamily="34" charset="-128"/>
              </a:rPr>
              <a:t> </a:t>
            </a:r>
            <a:endParaRPr lang="en-US" altLang="en-US" sz="1400" b="1">
              <a:solidFill>
                <a:srgbClr val="37424A"/>
              </a:solidFill>
              <a:latin typeface="Arial Narrow" pitchFamily="34" charset="0"/>
              <a:ea typeface="MS PGothic" pitchFamily="34" charset="-128"/>
            </a:endParaRPr>
          </a:p>
          <a:p>
            <a:pPr defTabSz="457200">
              <a:lnSpc>
                <a:spcPct val="85000"/>
              </a:lnSpc>
              <a:spcBef>
                <a:spcPct val="50000"/>
              </a:spcBef>
              <a:buFontTx/>
              <a:buChar char="•"/>
            </a:pPr>
            <a:r>
              <a:rPr lang="en-US" altLang="en-US" sz="1400" b="1">
                <a:solidFill>
                  <a:srgbClr val="37424A"/>
                </a:solidFill>
                <a:latin typeface="Arial Narrow" pitchFamily="34" charset="0"/>
                <a:ea typeface="MS PGothic" pitchFamily="34" charset="-128"/>
              </a:rPr>
              <a:t>HbA</a:t>
            </a:r>
            <a:r>
              <a:rPr lang="en-US" altLang="en-US" sz="1400" b="1" baseline="-25000">
                <a:solidFill>
                  <a:srgbClr val="37424A"/>
                </a:solidFill>
                <a:latin typeface="Arial Narrow" pitchFamily="34" charset="0"/>
                <a:ea typeface="MS PGothic" pitchFamily="34" charset="-128"/>
              </a:rPr>
              <a:t>1c </a:t>
            </a:r>
            <a:r>
              <a:rPr lang="en-US" altLang="en-US" sz="1400" b="1">
                <a:solidFill>
                  <a:srgbClr val="37424A"/>
                </a:solidFill>
                <a:latin typeface="Arial Narrow" pitchFamily="34" charset="0"/>
                <a:ea typeface="MS PGothic" pitchFamily="34" charset="-128"/>
              </a:rPr>
              <a:t>&lt;10% at screening</a:t>
            </a:r>
          </a:p>
          <a:p>
            <a:pPr defTabSz="457200">
              <a:lnSpc>
                <a:spcPct val="85000"/>
              </a:lnSpc>
              <a:spcBef>
                <a:spcPct val="50000"/>
              </a:spcBef>
              <a:buFontTx/>
              <a:buChar char="•"/>
            </a:pPr>
            <a:r>
              <a:rPr lang="en-US" altLang="en-US" sz="1400" b="1">
                <a:solidFill>
                  <a:srgbClr val="37424A"/>
                </a:solidFill>
                <a:latin typeface="Arial Narrow" pitchFamily="34" charset="0"/>
                <a:ea typeface="MS PGothic" pitchFamily="34" charset="-128"/>
              </a:rPr>
              <a:t>Intended to fast during Ramadan</a:t>
            </a:r>
          </a:p>
        </p:txBody>
      </p:sp>
      <p:sp>
        <p:nvSpPr>
          <p:cNvPr id="110606" name="Text Box 31"/>
          <p:cNvSpPr txBox="1">
            <a:spLocks noChangeArrowheads="1"/>
          </p:cNvSpPr>
          <p:nvPr/>
        </p:nvSpPr>
        <p:spPr bwMode="auto">
          <a:xfrm>
            <a:off x="3686178" y="2325292"/>
            <a:ext cx="4564063" cy="589359"/>
          </a:xfrm>
          <a:prstGeom prst="rect">
            <a:avLst/>
          </a:prstGeom>
          <a:solidFill>
            <a:schemeClr val="bg2"/>
          </a:solidFill>
          <a:ln w="15875" algn="ctr">
            <a:solidFill>
              <a:schemeClr val="tx1"/>
            </a:solid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defTabSz="457200">
              <a:lnSpc>
                <a:spcPct val="85000"/>
              </a:lnSpc>
              <a:spcBef>
                <a:spcPct val="50000"/>
              </a:spcBef>
            </a:pPr>
            <a:r>
              <a:rPr lang="en-US" altLang="en-US" sz="1800" b="1">
                <a:solidFill>
                  <a:srgbClr val="000000"/>
                </a:solidFill>
                <a:latin typeface="Arial Narrow" pitchFamily="34" charset="0"/>
                <a:ea typeface="MS PGothic" pitchFamily="34" charset="-128"/>
              </a:rPr>
              <a:t>Sulfonylurea</a:t>
            </a:r>
            <a:r>
              <a:rPr lang="en-US" altLang="en-US" sz="1800" b="1" baseline="30000">
                <a:solidFill>
                  <a:srgbClr val="000000"/>
                </a:solidFill>
                <a:latin typeface="Arial Narrow" pitchFamily="34" charset="0"/>
                <a:ea typeface="MS PGothic" pitchFamily="34" charset="-128"/>
              </a:rPr>
              <a:t>a</a:t>
            </a:r>
            <a:r>
              <a:rPr lang="en-US" altLang="en-US" sz="1800" b="1">
                <a:solidFill>
                  <a:srgbClr val="000000"/>
                </a:solidFill>
                <a:latin typeface="Arial Narrow" pitchFamily="34" charset="0"/>
                <a:ea typeface="MS PGothic" pitchFamily="34" charset="-128"/>
              </a:rPr>
              <a:t> ± Metformin (n=537)</a:t>
            </a:r>
          </a:p>
        </p:txBody>
      </p:sp>
      <p:sp>
        <p:nvSpPr>
          <p:cNvPr id="110607" name="Line 37"/>
          <p:cNvSpPr>
            <a:spLocks noChangeShapeType="1"/>
          </p:cNvSpPr>
          <p:nvPr/>
        </p:nvSpPr>
        <p:spPr bwMode="auto">
          <a:xfrm>
            <a:off x="8275638" y="3263119"/>
            <a:ext cx="0" cy="514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pPr defTabSz="457200"/>
            <a:endParaRPr lang="en-GB">
              <a:solidFill>
                <a:srgbClr val="37424A"/>
              </a:solidFill>
            </a:endParaRPr>
          </a:p>
        </p:txBody>
      </p:sp>
      <p:sp>
        <p:nvSpPr>
          <p:cNvPr id="110608" name="Text Box 41"/>
          <p:cNvSpPr txBox="1">
            <a:spLocks noChangeArrowheads="1"/>
          </p:cNvSpPr>
          <p:nvPr/>
        </p:nvSpPr>
        <p:spPr bwMode="auto">
          <a:xfrm>
            <a:off x="3686178" y="1533525"/>
            <a:ext cx="4564063" cy="589360"/>
          </a:xfrm>
          <a:prstGeom prst="rect">
            <a:avLst/>
          </a:prstGeom>
          <a:solidFill>
            <a:srgbClr val="002060"/>
          </a:solidFill>
          <a:ln w="28575" algn="ctr">
            <a:noFill/>
            <a:miter lim="800000"/>
            <a:headEnd/>
            <a:tailEnd/>
          </a:ln>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defTabSz="457200">
              <a:lnSpc>
                <a:spcPct val="85000"/>
              </a:lnSpc>
              <a:spcBef>
                <a:spcPct val="50000"/>
              </a:spcBef>
            </a:pPr>
            <a:r>
              <a:rPr lang="en-US" altLang="en-US" sz="1800" b="1" dirty="0" err="1">
                <a:solidFill>
                  <a:schemeClr val="bg1"/>
                </a:solidFill>
                <a:latin typeface="Arial Narrow" pitchFamily="34" charset="0"/>
                <a:ea typeface="MS PGothic" pitchFamily="34" charset="-128"/>
              </a:rPr>
              <a:t>Sitagliptin</a:t>
            </a:r>
            <a:r>
              <a:rPr lang="en-US" altLang="en-US" sz="1800" b="1" dirty="0">
                <a:solidFill>
                  <a:schemeClr val="bg1"/>
                </a:solidFill>
                <a:latin typeface="Arial Narrow" pitchFamily="34" charset="0"/>
                <a:ea typeface="MS PGothic" pitchFamily="34" charset="-128"/>
              </a:rPr>
              <a:t> 100 mg </a:t>
            </a:r>
            <a:r>
              <a:rPr lang="en-US" altLang="en-US" sz="1800" b="1" dirty="0" smtClean="0">
                <a:solidFill>
                  <a:schemeClr val="bg1"/>
                </a:solidFill>
                <a:latin typeface="Arial Narrow" pitchFamily="34" charset="0"/>
                <a:ea typeface="MS PGothic" pitchFamily="34" charset="-128"/>
              </a:rPr>
              <a:t>od </a:t>
            </a:r>
            <a:r>
              <a:rPr lang="en-US" altLang="en-US" sz="1800" b="1" dirty="0">
                <a:solidFill>
                  <a:schemeClr val="bg1"/>
                </a:solidFill>
                <a:latin typeface="Arial Narrow" pitchFamily="34" charset="0"/>
                <a:ea typeface="MS PGothic" pitchFamily="34" charset="-128"/>
              </a:rPr>
              <a:t>± Metformin (n=529)</a:t>
            </a:r>
          </a:p>
        </p:txBody>
      </p:sp>
      <p:sp>
        <p:nvSpPr>
          <p:cNvPr id="110610" name="Rectangle 43"/>
          <p:cNvSpPr>
            <a:spLocks noChangeArrowheads="1"/>
          </p:cNvSpPr>
          <p:nvPr/>
        </p:nvSpPr>
        <p:spPr bwMode="auto">
          <a:xfrm>
            <a:off x="3059113" y="2062163"/>
            <a:ext cx="381000" cy="285750"/>
          </a:xfrm>
          <a:prstGeom prst="rect">
            <a:avLst/>
          </a:prstGeom>
          <a:solidFill>
            <a:srgbClr val="339966"/>
          </a:solidFill>
          <a:ln w="28575">
            <a:solidFill>
              <a:schemeClr val="tx1"/>
            </a:solidFill>
            <a:miter lim="800000"/>
            <a:headEnd/>
            <a:tailEnd/>
          </a:ln>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defTabSz="457200"/>
            <a:r>
              <a:rPr lang="en-US" altLang="en-US" sz="2000" b="1">
                <a:solidFill>
                  <a:srgbClr val="37424A"/>
                </a:solidFill>
                <a:latin typeface="Arial Narrow" pitchFamily="34" charset="0"/>
                <a:ea typeface="MS PGothic" pitchFamily="34" charset="-128"/>
              </a:rPr>
              <a:t>R</a:t>
            </a:r>
          </a:p>
        </p:txBody>
      </p:sp>
      <p:sp>
        <p:nvSpPr>
          <p:cNvPr id="110611" name="AutoShape 44"/>
          <p:cNvSpPr>
            <a:spLocks noChangeArrowheads="1"/>
          </p:cNvSpPr>
          <p:nvPr/>
        </p:nvSpPr>
        <p:spPr bwMode="auto">
          <a:xfrm>
            <a:off x="625475" y="3486150"/>
            <a:ext cx="2509838" cy="958227"/>
          </a:xfrm>
          <a:prstGeom prst="leftRightArrow">
            <a:avLst>
              <a:gd name="adj1" fmla="val 66565"/>
              <a:gd name="adj2" fmla="val 5071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lIns="0" rIns="0" anchor="ct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defTabSz="457200">
              <a:lnSpc>
                <a:spcPct val="85000"/>
              </a:lnSpc>
              <a:spcBef>
                <a:spcPct val="50000"/>
              </a:spcBef>
            </a:pPr>
            <a:r>
              <a:rPr lang="en-US" altLang="en-US" sz="1400" b="1" dirty="0">
                <a:solidFill>
                  <a:srgbClr val="37424A"/>
                </a:solidFill>
                <a:latin typeface="Arial Narrow" pitchFamily="34" charset="0"/>
                <a:ea typeface="MS PGothic" pitchFamily="34" charset="-128"/>
              </a:rPr>
              <a:t>Screening Visit </a:t>
            </a:r>
            <a:br>
              <a:rPr lang="en-US" altLang="en-US" sz="1400" b="1" dirty="0">
                <a:solidFill>
                  <a:srgbClr val="37424A"/>
                </a:solidFill>
                <a:latin typeface="Arial Narrow" pitchFamily="34" charset="0"/>
                <a:ea typeface="MS PGothic" pitchFamily="34" charset="-128"/>
              </a:rPr>
            </a:br>
            <a:r>
              <a:rPr lang="en-US" altLang="en-US" sz="1400" b="1" dirty="0">
                <a:solidFill>
                  <a:srgbClr val="37424A"/>
                </a:solidFill>
                <a:latin typeface="Arial Narrow" pitchFamily="34" charset="0"/>
                <a:ea typeface="MS PGothic" pitchFamily="34" charset="-128"/>
              </a:rPr>
              <a:t>(≥5 weeks prior to start of Ramadan)</a:t>
            </a:r>
          </a:p>
        </p:txBody>
      </p:sp>
      <p:sp>
        <p:nvSpPr>
          <p:cNvPr id="110612" name="Line 45"/>
          <p:cNvSpPr>
            <a:spLocks noChangeShapeType="1"/>
          </p:cNvSpPr>
          <p:nvPr/>
        </p:nvSpPr>
        <p:spPr bwMode="auto">
          <a:xfrm>
            <a:off x="4411666" y="3586969"/>
            <a:ext cx="38623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defTabSz="457200"/>
            <a:endParaRPr lang="en-GB">
              <a:solidFill>
                <a:srgbClr val="37424A"/>
              </a:solidFill>
            </a:endParaRPr>
          </a:p>
        </p:txBody>
      </p:sp>
      <p:cxnSp>
        <p:nvCxnSpPr>
          <p:cNvPr id="110615" name="AutoShape 48"/>
          <p:cNvCxnSpPr>
            <a:cxnSpLocks noChangeShapeType="1"/>
            <a:stCxn id="110610" idx="3"/>
            <a:endCxn id="110608" idx="1"/>
          </p:cNvCxnSpPr>
          <p:nvPr/>
        </p:nvCxnSpPr>
        <p:spPr bwMode="auto">
          <a:xfrm flipV="1">
            <a:off x="3454400" y="1828801"/>
            <a:ext cx="223838" cy="37623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0616" name="AutoShape 49"/>
          <p:cNvCxnSpPr>
            <a:cxnSpLocks noChangeShapeType="1"/>
            <a:stCxn id="110610" idx="3"/>
            <a:endCxn id="110606" idx="1"/>
          </p:cNvCxnSpPr>
          <p:nvPr/>
        </p:nvCxnSpPr>
        <p:spPr bwMode="auto">
          <a:xfrm>
            <a:off x="3454400" y="2205038"/>
            <a:ext cx="223838" cy="415529"/>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0617" name="AutoShape 50"/>
          <p:cNvCxnSpPr>
            <a:cxnSpLocks noChangeShapeType="1"/>
            <a:stCxn id="110605" idx="3"/>
            <a:endCxn id="110610" idx="1"/>
          </p:cNvCxnSpPr>
          <p:nvPr/>
        </p:nvCxnSpPr>
        <p:spPr bwMode="auto">
          <a:xfrm flipV="1">
            <a:off x="2892425" y="2205038"/>
            <a:ext cx="166688" cy="2384"/>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10618" name="Text Box 4"/>
          <p:cNvSpPr txBox="1">
            <a:spLocks noChangeArrowheads="1"/>
          </p:cNvSpPr>
          <p:nvPr/>
        </p:nvSpPr>
        <p:spPr bwMode="auto">
          <a:xfrm>
            <a:off x="0" y="4562784"/>
            <a:ext cx="8997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defTabSz="457200" eaLnBrk="1" hangingPunct="1">
              <a:spcBef>
                <a:spcPts val="13"/>
              </a:spcBef>
            </a:pPr>
            <a:r>
              <a:rPr lang="en-US" altLang="en-US" sz="1000" dirty="0">
                <a:solidFill>
                  <a:srgbClr val="37424A"/>
                </a:solidFill>
                <a:latin typeface="Arial Narrow" pitchFamily="34" charset="0"/>
              </a:rPr>
              <a:t>o</a:t>
            </a:r>
            <a:r>
              <a:rPr lang="en-US" altLang="en-US" sz="1000" dirty="0" smtClean="0">
                <a:solidFill>
                  <a:srgbClr val="37424A"/>
                </a:solidFill>
                <a:latin typeface="Arial Narrow" pitchFamily="34" charset="0"/>
              </a:rPr>
              <a:t>d=once </a:t>
            </a:r>
            <a:r>
              <a:rPr lang="en-US" altLang="en-US" sz="1000" dirty="0">
                <a:solidFill>
                  <a:srgbClr val="37424A"/>
                </a:solidFill>
                <a:latin typeface="Arial Narrow" pitchFamily="34" charset="0"/>
              </a:rPr>
              <a:t>daily; R=randomization; </a:t>
            </a:r>
            <a:r>
              <a:rPr lang="en-US" altLang="en-US" sz="1000" dirty="0" smtClean="0">
                <a:solidFill>
                  <a:srgbClr val="37424A"/>
                </a:solidFill>
                <a:latin typeface="Arial Narrow" pitchFamily="34" charset="0"/>
              </a:rPr>
              <a:t>SU=</a:t>
            </a:r>
            <a:r>
              <a:rPr lang="en-US" altLang="en-US" sz="1000" dirty="0" err="1" smtClean="0">
                <a:solidFill>
                  <a:srgbClr val="37424A"/>
                </a:solidFill>
                <a:latin typeface="Arial Narrow" pitchFamily="34" charset="0"/>
              </a:rPr>
              <a:t>sulphonylurea</a:t>
            </a:r>
            <a:r>
              <a:rPr lang="en-US" altLang="en-US" sz="1000" dirty="0">
                <a:solidFill>
                  <a:srgbClr val="37424A"/>
                </a:solidFill>
                <a:latin typeface="Arial Narrow" pitchFamily="34" charset="0"/>
              </a:rPr>
              <a:t>;  T2DM=type 2 diabetes mellitus.</a:t>
            </a:r>
            <a:br>
              <a:rPr lang="en-US" altLang="en-US" sz="1000" dirty="0">
                <a:solidFill>
                  <a:srgbClr val="37424A"/>
                </a:solidFill>
                <a:latin typeface="Arial Narrow" pitchFamily="34" charset="0"/>
              </a:rPr>
            </a:br>
            <a:r>
              <a:rPr lang="en-US" altLang="en-US" sz="1000" baseline="30000" dirty="0" err="1" smtClean="0">
                <a:solidFill>
                  <a:srgbClr val="37424A"/>
                </a:solidFill>
                <a:latin typeface="Arial Narrow" pitchFamily="34" charset="0"/>
              </a:rPr>
              <a:t>a</a:t>
            </a:r>
            <a:r>
              <a:rPr lang="en-US" altLang="en-US" sz="1000" dirty="0" err="1" smtClean="0">
                <a:solidFill>
                  <a:srgbClr val="37424A"/>
                </a:solidFill>
                <a:latin typeface="Arial Narrow" pitchFamily="34" charset="0"/>
              </a:rPr>
              <a:t>Sulphonylurea</a:t>
            </a:r>
            <a:r>
              <a:rPr lang="en-US" altLang="en-US" sz="1000" dirty="0" smtClean="0">
                <a:solidFill>
                  <a:srgbClr val="37424A"/>
                </a:solidFill>
                <a:latin typeface="Arial Narrow" pitchFamily="34" charset="0"/>
              </a:rPr>
              <a:t> </a:t>
            </a:r>
            <a:r>
              <a:rPr lang="en-US" altLang="en-US" sz="1000" dirty="0">
                <a:solidFill>
                  <a:srgbClr val="37424A"/>
                </a:solidFill>
                <a:latin typeface="Arial Narrow" pitchFamily="34" charset="0"/>
              </a:rPr>
              <a:t>used by patients in the study  included </a:t>
            </a:r>
            <a:r>
              <a:rPr lang="en-US" altLang="en-US" sz="1000" dirty="0" err="1">
                <a:solidFill>
                  <a:srgbClr val="37424A"/>
                </a:solidFill>
                <a:latin typeface="Arial Narrow" pitchFamily="34" charset="0"/>
              </a:rPr>
              <a:t>glibenclamide</a:t>
            </a:r>
            <a:r>
              <a:rPr lang="en-US" altLang="en-US" sz="1000" dirty="0">
                <a:solidFill>
                  <a:srgbClr val="37424A"/>
                </a:solidFill>
                <a:latin typeface="Arial Narrow" pitchFamily="34" charset="0"/>
              </a:rPr>
              <a:t> (glyburide), glimepiride, and </a:t>
            </a:r>
            <a:r>
              <a:rPr lang="en-US" altLang="en-US" sz="1000" dirty="0" err="1">
                <a:solidFill>
                  <a:srgbClr val="37424A"/>
                </a:solidFill>
                <a:latin typeface="Arial Narrow" pitchFamily="34" charset="0"/>
              </a:rPr>
              <a:t>gliclazide</a:t>
            </a:r>
            <a:r>
              <a:rPr lang="en-US" altLang="en-US" sz="1000" dirty="0">
                <a:solidFill>
                  <a:srgbClr val="37424A"/>
                </a:solidFill>
                <a:latin typeface="Arial Narrow" pitchFamily="34" charset="0"/>
              </a:rPr>
              <a:t>.</a:t>
            </a:r>
            <a:br>
              <a:rPr lang="en-US" altLang="en-US" sz="1000" dirty="0">
                <a:solidFill>
                  <a:srgbClr val="37424A"/>
                </a:solidFill>
                <a:latin typeface="Arial Narrow" pitchFamily="34" charset="0"/>
              </a:rPr>
            </a:br>
            <a:endParaRPr lang="en-US" altLang="en-US" sz="1000" dirty="0">
              <a:solidFill>
                <a:srgbClr val="37424A"/>
              </a:solidFill>
              <a:latin typeface="Arial Narrow" pitchFamily="34" charset="0"/>
            </a:endParaRPr>
          </a:p>
        </p:txBody>
      </p:sp>
      <p:sp>
        <p:nvSpPr>
          <p:cNvPr id="110619" name="AutoShape 44"/>
          <p:cNvSpPr>
            <a:spLocks noChangeArrowheads="1"/>
          </p:cNvSpPr>
          <p:nvPr/>
        </p:nvSpPr>
        <p:spPr bwMode="auto">
          <a:xfrm>
            <a:off x="631825" y="3262841"/>
            <a:ext cx="2509838" cy="411325"/>
          </a:xfrm>
          <a:prstGeom prst="leftRightArrow">
            <a:avLst>
              <a:gd name="adj1" fmla="val 66565"/>
              <a:gd name="adj2" fmla="val 1266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lIns="0" rIns="0" anchor="ct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defTabSz="457200">
              <a:lnSpc>
                <a:spcPct val="85000"/>
              </a:lnSpc>
              <a:spcBef>
                <a:spcPct val="50000"/>
              </a:spcBef>
            </a:pPr>
            <a:r>
              <a:rPr lang="en-US" altLang="en-US" sz="1400" b="1">
                <a:solidFill>
                  <a:srgbClr val="37424A"/>
                </a:solidFill>
                <a:latin typeface="Arial Narrow" pitchFamily="34" charset="0"/>
                <a:ea typeface="MS PGothic" pitchFamily="34" charset="-128"/>
              </a:rPr>
              <a:t>Screening Period</a:t>
            </a:r>
          </a:p>
        </p:txBody>
      </p:sp>
      <p:sp>
        <p:nvSpPr>
          <p:cNvPr id="2" name="TextBox 1"/>
          <p:cNvSpPr txBox="1"/>
          <p:nvPr/>
        </p:nvSpPr>
        <p:spPr>
          <a:xfrm>
            <a:off x="4411663" y="1084007"/>
            <a:ext cx="2151369" cy="369332"/>
          </a:xfrm>
          <a:prstGeom prst="rect">
            <a:avLst/>
          </a:prstGeom>
          <a:noFill/>
        </p:spPr>
        <p:txBody>
          <a:bodyPr wrap="square" rtlCol="0">
            <a:spAutoFit/>
          </a:bodyPr>
          <a:lstStyle/>
          <a:p>
            <a:pPr defTabSz="457200"/>
            <a:r>
              <a:rPr lang="en-GB" dirty="0">
                <a:solidFill>
                  <a:srgbClr val="37424A"/>
                </a:solidFill>
              </a:rPr>
              <a:t>Open-Label study</a:t>
            </a:r>
          </a:p>
        </p:txBody>
      </p:sp>
      <p:sp>
        <p:nvSpPr>
          <p:cNvPr id="3" name="TextBox 2"/>
          <p:cNvSpPr txBox="1"/>
          <p:nvPr/>
        </p:nvSpPr>
        <p:spPr>
          <a:xfrm>
            <a:off x="162232" y="4248150"/>
            <a:ext cx="8672052" cy="276999"/>
          </a:xfrm>
          <a:prstGeom prst="rect">
            <a:avLst/>
          </a:prstGeom>
          <a:noFill/>
        </p:spPr>
        <p:txBody>
          <a:bodyPr wrap="square" rtlCol="0">
            <a:spAutoFit/>
          </a:bodyPr>
          <a:lstStyle/>
          <a:p>
            <a:pPr algn="ctr" defTabSz="457200"/>
            <a:r>
              <a:rPr lang="en-GB" sz="1200" dirty="0">
                <a:solidFill>
                  <a:srgbClr val="37424A"/>
                </a:solidFill>
              </a:rPr>
              <a:t>Patients were randomised in a 1 : 1 ratio to either switch to </a:t>
            </a:r>
            <a:r>
              <a:rPr lang="en-GB" sz="1200" dirty="0" err="1">
                <a:solidFill>
                  <a:srgbClr val="37424A"/>
                </a:solidFill>
              </a:rPr>
              <a:t>sitagliptin</a:t>
            </a:r>
            <a:r>
              <a:rPr lang="en-GB" sz="1200" dirty="0">
                <a:solidFill>
                  <a:srgbClr val="37424A"/>
                </a:solidFill>
              </a:rPr>
              <a:t> 100 mg od or to remain on their </a:t>
            </a:r>
            <a:r>
              <a:rPr lang="en-GB" sz="1200" dirty="0" err="1">
                <a:solidFill>
                  <a:srgbClr val="37424A"/>
                </a:solidFill>
              </a:rPr>
              <a:t>prestudy</a:t>
            </a:r>
            <a:r>
              <a:rPr lang="en-GB" sz="1200" dirty="0">
                <a:solidFill>
                  <a:srgbClr val="37424A"/>
                </a:solidFill>
              </a:rPr>
              <a:t> </a:t>
            </a:r>
            <a:r>
              <a:rPr lang="en-GB" sz="1200" dirty="0" err="1">
                <a:solidFill>
                  <a:srgbClr val="37424A"/>
                </a:solidFill>
              </a:rPr>
              <a:t>sulphonylurea</a:t>
            </a:r>
            <a:r>
              <a:rPr lang="en-GB" sz="1200" dirty="0">
                <a:solidFill>
                  <a:srgbClr val="37424A"/>
                </a:solidFill>
              </a:rPr>
              <a:t> (with or without metformin).</a:t>
            </a:r>
          </a:p>
        </p:txBody>
      </p:sp>
    </p:spTree>
    <p:extLst>
      <p:ext uri="{BB962C8B-B14F-4D97-AF65-F5344CB8AC3E}">
        <p14:creationId xmlns:p14="http://schemas.microsoft.com/office/powerpoint/2010/main" val="1367200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28135" y="38100"/>
            <a:ext cx="9015865" cy="481013"/>
          </a:xfrm>
        </p:spPr>
        <p:txBody>
          <a:bodyPr vert="horz" lIns="0" tIns="0" rIns="0" bIns="0" rtlCol="0" anchor="t" anchorCtr="0">
            <a:noAutofit/>
          </a:bodyPr>
          <a:lstStyle/>
          <a:p>
            <a:r>
              <a:rPr lang="en-US" altLang="en-US" sz="2000" b="1" dirty="0">
                <a:solidFill>
                  <a:srgbClr val="003E77"/>
                </a:solidFill>
                <a:latin typeface="+mj-lt"/>
                <a:cs typeface="+mj-cs"/>
              </a:rPr>
              <a:t>Switching to </a:t>
            </a:r>
            <a:r>
              <a:rPr lang="en-US" altLang="en-US" sz="2000" b="1" dirty="0" err="1">
                <a:solidFill>
                  <a:srgbClr val="003E77"/>
                </a:solidFill>
                <a:latin typeface="+mj-lt"/>
                <a:cs typeface="+mj-cs"/>
              </a:rPr>
              <a:t>Sitagliptin</a:t>
            </a:r>
            <a:r>
              <a:rPr lang="en-US" altLang="en-US" sz="2000" b="1" dirty="0">
                <a:solidFill>
                  <a:srgbClr val="003E77"/>
                </a:solidFill>
                <a:latin typeface="+mj-lt"/>
                <a:cs typeface="+mj-cs"/>
              </a:rPr>
              <a:t> Treatment Was Associated With a Significantly Lower Incidence of Symptomatic </a:t>
            </a:r>
            <a:r>
              <a:rPr lang="en-US" altLang="en-US" sz="2000" b="1" dirty="0" err="1">
                <a:solidFill>
                  <a:srgbClr val="003E77"/>
                </a:solidFill>
                <a:latin typeface="+mj-lt"/>
                <a:cs typeface="+mj-cs"/>
              </a:rPr>
              <a:t>Hypoglycaemia</a:t>
            </a:r>
            <a:r>
              <a:rPr lang="en-US" altLang="en-US" sz="2000" b="1" dirty="0">
                <a:solidFill>
                  <a:srgbClr val="003E77"/>
                </a:solidFill>
                <a:latin typeface="+mj-lt"/>
                <a:cs typeface="+mj-cs"/>
              </a:rPr>
              <a:t> Compared With Remaining on </a:t>
            </a:r>
            <a:r>
              <a:rPr lang="en-US" altLang="en-US" sz="2000" b="1" dirty="0" err="1">
                <a:solidFill>
                  <a:srgbClr val="003E77"/>
                </a:solidFill>
                <a:latin typeface="+mj-lt"/>
                <a:cs typeface="+mj-cs"/>
              </a:rPr>
              <a:t>Sulphonylurea</a:t>
            </a:r>
            <a:r>
              <a:rPr lang="en-US" altLang="en-US" sz="2000" b="1" dirty="0">
                <a:solidFill>
                  <a:srgbClr val="003E77"/>
                </a:solidFill>
                <a:latin typeface="+mj-lt"/>
                <a:cs typeface="+mj-cs"/>
              </a:rPr>
              <a:t> </a:t>
            </a:r>
            <a:r>
              <a:rPr lang="en-US" altLang="en-US" sz="2000" b="1" dirty="0" smtClean="0">
                <a:solidFill>
                  <a:srgbClr val="003E77"/>
                </a:solidFill>
                <a:latin typeface="+mj-lt"/>
                <a:cs typeface="+mj-cs"/>
              </a:rPr>
              <a:t>Treatment</a:t>
            </a:r>
            <a:r>
              <a:rPr lang="en-US" altLang="en-US" sz="2000" b="1" baseline="30000" dirty="0" smtClean="0">
                <a:solidFill>
                  <a:srgbClr val="003E77"/>
                </a:solidFill>
                <a:latin typeface="+mj-lt"/>
                <a:cs typeface="+mj-cs"/>
              </a:rPr>
              <a:t>9</a:t>
            </a:r>
            <a:endParaRPr lang="en-US" altLang="en-US" sz="2000" b="1" baseline="30000" dirty="0">
              <a:solidFill>
                <a:srgbClr val="003E77"/>
              </a:solidFill>
              <a:latin typeface="+mj-lt"/>
              <a:cs typeface="+mj-cs"/>
            </a:endParaRPr>
          </a:p>
        </p:txBody>
      </p:sp>
      <p:sp>
        <p:nvSpPr>
          <p:cNvPr id="113668" name="Rectangle 4"/>
          <p:cNvSpPr>
            <a:spLocks noChangeArrowheads="1"/>
          </p:cNvSpPr>
          <p:nvPr/>
        </p:nvSpPr>
        <p:spPr bwMode="auto">
          <a:xfrm>
            <a:off x="0" y="4747796"/>
            <a:ext cx="91440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defTabSz="457200">
              <a:spcBef>
                <a:spcPts val="13"/>
              </a:spcBef>
            </a:pPr>
            <a:r>
              <a:rPr lang="en-US" altLang="en-US" sz="800" dirty="0">
                <a:solidFill>
                  <a:srgbClr val="37424A"/>
                </a:solidFill>
              </a:rPr>
              <a:t>Mean doses of SUs were: 3.5 mg in the morning and 3.1 mg in the evening for glimepiride; 71.9 mg and 89.0 mg for </a:t>
            </a:r>
            <a:r>
              <a:rPr lang="en-US" altLang="en-US" sz="800" dirty="0" err="1">
                <a:solidFill>
                  <a:srgbClr val="37424A"/>
                </a:solidFill>
              </a:rPr>
              <a:t>gliclazide</a:t>
            </a:r>
            <a:r>
              <a:rPr lang="en-US" altLang="en-US" sz="800" dirty="0">
                <a:solidFill>
                  <a:srgbClr val="37424A"/>
                </a:solidFill>
              </a:rPr>
              <a:t>; and  6.1 mg and 5.9 mg for </a:t>
            </a:r>
            <a:r>
              <a:rPr lang="en-US" altLang="en-US" sz="800" dirty="0" err="1">
                <a:solidFill>
                  <a:srgbClr val="37424A"/>
                </a:solidFill>
              </a:rPr>
              <a:t>glibenclamide</a:t>
            </a:r>
            <a:r>
              <a:rPr lang="en-US" altLang="en-US" sz="800" dirty="0">
                <a:solidFill>
                  <a:srgbClr val="37424A"/>
                </a:solidFill>
              </a:rPr>
              <a:t> (glyburide).</a:t>
            </a:r>
          </a:p>
          <a:p>
            <a:pPr defTabSz="457200">
              <a:spcBef>
                <a:spcPts val="13"/>
              </a:spcBef>
            </a:pPr>
            <a:r>
              <a:rPr lang="en-US" altLang="en-US" sz="800" dirty="0" err="1" smtClean="0">
                <a:solidFill>
                  <a:srgbClr val="37424A"/>
                </a:solidFill>
              </a:rPr>
              <a:t>APaT</a:t>
            </a:r>
            <a:r>
              <a:rPr lang="en-US" altLang="en-US" sz="800" dirty="0" smtClean="0">
                <a:solidFill>
                  <a:srgbClr val="37424A"/>
                </a:solidFill>
              </a:rPr>
              <a:t>=</a:t>
            </a:r>
            <a:r>
              <a:rPr lang="en-US" sz="800" dirty="0"/>
              <a:t>All Patients as Treated</a:t>
            </a:r>
            <a:r>
              <a:rPr lang="en-US" altLang="en-US" sz="800" dirty="0" smtClean="0">
                <a:solidFill>
                  <a:srgbClr val="37424A"/>
                </a:solidFill>
              </a:rPr>
              <a:t>; </a:t>
            </a:r>
            <a:r>
              <a:rPr lang="en-US" altLang="en-US" sz="800" dirty="0">
                <a:solidFill>
                  <a:srgbClr val="37424A"/>
                </a:solidFill>
              </a:rPr>
              <a:t>CI=confidence interval; o</a:t>
            </a:r>
            <a:r>
              <a:rPr lang="en-US" altLang="en-US" sz="800" dirty="0" smtClean="0">
                <a:solidFill>
                  <a:srgbClr val="37424A"/>
                </a:solidFill>
              </a:rPr>
              <a:t>d=once </a:t>
            </a:r>
            <a:r>
              <a:rPr lang="en-US" altLang="en-US" sz="800" dirty="0">
                <a:solidFill>
                  <a:srgbClr val="37424A"/>
                </a:solidFill>
              </a:rPr>
              <a:t>daily; RRR=relative risk ratio; SU=</a:t>
            </a:r>
            <a:r>
              <a:rPr lang="en-US" altLang="en-US" sz="800" dirty="0" err="1">
                <a:solidFill>
                  <a:srgbClr val="37424A"/>
                </a:solidFill>
              </a:rPr>
              <a:t>sulphonylurea</a:t>
            </a:r>
            <a:r>
              <a:rPr lang="en-US" altLang="en-US" sz="800" dirty="0" smtClean="0">
                <a:solidFill>
                  <a:srgbClr val="37424A"/>
                </a:solidFill>
              </a:rPr>
              <a:t>.</a:t>
            </a:r>
            <a:endParaRPr lang="en-US" altLang="en-US" sz="800" dirty="0">
              <a:solidFill>
                <a:srgbClr val="37424A"/>
              </a:solidFill>
            </a:endParaRPr>
          </a:p>
        </p:txBody>
      </p:sp>
      <p:sp>
        <p:nvSpPr>
          <p:cNvPr id="11" name="Rectangle 3"/>
          <p:cNvSpPr>
            <a:spLocks noGrp="1" noChangeArrowheads="1"/>
          </p:cNvSpPr>
          <p:nvPr>
            <p:ph idx="1"/>
          </p:nvPr>
        </p:nvSpPr>
        <p:spPr>
          <a:xfrm>
            <a:off x="-5897" y="1047750"/>
            <a:ext cx="9220200" cy="4606142"/>
          </a:xfrm>
        </p:spPr>
        <p:txBody>
          <a:bodyPr/>
          <a:lstStyle/>
          <a:p>
            <a:pPr algn="ctr">
              <a:lnSpc>
                <a:spcPct val="90000"/>
              </a:lnSpc>
              <a:buFont typeface="Wingdings" pitchFamily="2" charset="2"/>
              <a:buNone/>
            </a:pPr>
            <a:r>
              <a:rPr lang="en-US" altLang="en-US" sz="1400" b="1" dirty="0"/>
              <a:t>Primary End Point (</a:t>
            </a:r>
            <a:r>
              <a:rPr lang="en-US" altLang="en-US" sz="1400" b="1" dirty="0" err="1"/>
              <a:t>APaT</a:t>
            </a:r>
            <a:r>
              <a:rPr lang="en-US" altLang="en-US" sz="1400" b="1" dirty="0"/>
              <a:t> Population</a:t>
            </a:r>
            <a:r>
              <a:rPr lang="en-US" altLang="en-US" sz="1400" b="1" dirty="0" smtClean="0"/>
              <a:t>): Incidence of Symptomatic </a:t>
            </a:r>
            <a:r>
              <a:rPr lang="en-US" altLang="en-US" sz="1400" b="1" dirty="0" err="1" smtClean="0"/>
              <a:t>Hypoglycaemia</a:t>
            </a:r>
            <a:r>
              <a:rPr lang="en-US" altLang="en-US" sz="1400" b="1" dirty="0" smtClean="0"/>
              <a:t> (Proportion of Patients With ≥1 Events) </a:t>
            </a:r>
          </a:p>
          <a:p>
            <a:pPr>
              <a:lnSpc>
                <a:spcPct val="90000"/>
              </a:lnSpc>
            </a:pPr>
            <a:endParaRPr lang="en-US" altLang="en-US" sz="1400" b="1" dirty="0"/>
          </a:p>
          <a:p>
            <a:pPr algn="ctr">
              <a:lnSpc>
                <a:spcPct val="90000"/>
              </a:lnSpc>
              <a:buFont typeface="Wingdings" pitchFamily="2" charset="2"/>
              <a:buNone/>
            </a:pPr>
            <a:endParaRPr lang="en-US" altLang="en-US" sz="1400" b="1" dirty="0"/>
          </a:p>
          <a:p>
            <a:pPr algn="ctr">
              <a:lnSpc>
                <a:spcPct val="90000"/>
              </a:lnSpc>
              <a:buFont typeface="Wingdings" pitchFamily="2" charset="2"/>
              <a:buNone/>
            </a:pPr>
            <a:endParaRPr lang="en-US" altLang="en-US" sz="1400" b="1" dirty="0"/>
          </a:p>
          <a:p>
            <a:pPr algn="ctr">
              <a:lnSpc>
                <a:spcPct val="90000"/>
              </a:lnSpc>
              <a:buFont typeface="Wingdings" pitchFamily="2" charset="2"/>
              <a:buNone/>
            </a:pPr>
            <a:endParaRPr lang="en-US" altLang="en-US" sz="1400" b="1" dirty="0"/>
          </a:p>
          <a:p>
            <a:pPr algn="ctr">
              <a:lnSpc>
                <a:spcPct val="90000"/>
              </a:lnSpc>
              <a:buFont typeface="Wingdings" pitchFamily="2" charset="2"/>
              <a:buNone/>
            </a:pPr>
            <a:endParaRPr lang="en-US" altLang="en-US" sz="1400" b="1" dirty="0"/>
          </a:p>
          <a:p>
            <a:pPr algn="ctr">
              <a:lnSpc>
                <a:spcPct val="90000"/>
              </a:lnSpc>
              <a:buFont typeface="Wingdings" pitchFamily="2" charset="2"/>
              <a:buNone/>
            </a:pPr>
            <a:endParaRPr lang="en-US" altLang="en-US" sz="1400" b="1" dirty="0"/>
          </a:p>
          <a:p>
            <a:pPr algn="ctr">
              <a:lnSpc>
                <a:spcPct val="90000"/>
              </a:lnSpc>
              <a:buFont typeface="Wingdings" pitchFamily="2" charset="2"/>
              <a:buNone/>
            </a:pPr>
            <a:endParaRPr lang="en-US" altLang="en-US" sz="1400" b="1" dirty="0"/>
          </a:p>
          <a:p>
            <a:pPr algn="ctr">
              <a:lnSpc>
                <a:spcPct val="90000"/>
              </a:lnSpc>
              <a:buFont typeface="Wingdings" pitchFamily="2" charset="2"/>
              <a:buNone/>
            </a:pPr>
            <a:endParaRPr lang="en-US" altLang="en-US" sz="1400" b="1" dirty="0"/>
          </a:p>
        </p:txBody>
      </p:sp>
      <p:graphicFrame>
        <p:nvGraphicFramePr>
          <p:cNvPr id="12" name="Object 5"/>
          <p:cNvGraphicFramePr>
            <a:graphicFrameLocks noChangeAspect="1"/>
          </p:cNvGraphicFramePr>
          <p:nvPr>
            <p:extLst>
              <p:ext uri="{D42A27DB-BD31-4B8C-83A1-F6EECF244321}">
                <p14:modId xmlns:p14="http://schemas.microsoft.com/office/powerpoint/2010/main" val="3218697508"/>
              </p:ext>
            </p:extLst>
          </p:nvPr>
        </p:nvGraphicFramePr>
        <p:xfrm>
          <a:off x="1752600" y="1651370"/>
          <a:ext cx="6267450" cy="259603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6"/>
          <p:cNvSpPr>
            <a:spLocks noChangeArrowheads="1"/>
          </p:cNvSpPr>
          <p:nvPr/>
        </p:nvSpPr>
        <p:spPr bwMode="auto">
          <a:xfrm>
            <a:off x="3048570" y="1332283"/>
            <a:ext cx="2687402"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1200" b="1" dirty="0">
                <a:solidFill>
                  <a:schemeClr val="tx2"/>
                </a:solidFill>
              </a:rPr>
              <a:t>RRR (95% CI) = 0.51 (0.34, 0.75); </a:t>
            </a:r>
            <a:r>
              <a:rPr lang="en-US" altLang="en-US" sz="1200" b="1" i="1" dirty="0">
                <a:solidFill>
                  <a:schemeClr val="tx2"/>
                </a:solidFill>
              </a:rPr>
              <a:t>p</a:t>
            </a:r>
            <a:r>
              <a:rPr lang="en-US" altLang="en-US" sz="1200" b="1" i="1" dirty="0" smtClean="0">
                <a:solidFill>
                  <a:schemeClr val="tx2"/>
                </a:solidFill>
              </a:rPr>
              <a:t> </a:t>
            </a:r>
            <a:r>
              <a:rPr lang="en-US" altLang="en-US" sz="1200" b="1" dirty="0">
                <a:solidFill>
                  <a:schemeClr val="tx2"/>
                </a:solidFill>
              </a:rPr>
              <a:t>&lt; 0.001</a:t>
            </a:r>
          </a:p>
        </p:txBody>
      </p:sp>
      <p:sp>
        <p:nvSpPr>
          <p:cNvPr id="14" name="Freeform 8"/>
          <p:cNvSpPr>
            <a:spLocks/>
          </p:cNvSpPr>
          <p:nvPr/>
        </p:nvSpPr>
        <p:spPr bwMode="auto">
          <a:xfrm>
            <a:off x="3215140" y="1651370"/>
            <a:ext cx="1908175" cy="958850"/>
          </a:xfrm>
          <a:custGeom>
            <a:avLst/>
            <a:gdLst>
              <a:gd name="T0" fmla="*/ 0 w 1193"/>
              <a:gd name="T1" fmla="*/ 809 h 809"/>
              <a:gd name="T2" fmla="*/ 0 w 1193"/>
              <a:gd name="T3" fmla="*/ 0 h 809"/>
              <a:gd name="T4" fmla="*/ 1193 w 1193"/>
              <a:gd name="T5" fmla="*/ 0 h 809"/>
              <a:gd name="T6" fmla="*/ 1193 w 1193"/>
              <a:gd name="T7" fmla="*/ 68 h 809"/>
            </a:gdLst>
            <a:ahLst/>
            <a:cxnLst>
              <a:cxn ang="0">
                <a:pos x="T0" y="T1"/>
              </a:cxn>
              <a:cxn ang="0">
                <a:pos x="T2" y="T3"/>
              </a:cxn>
              <a:cxn ang="0">
                <a:pos x="T4" y="T5"/>
              </a:cxn>
              <a:cxn ang="0">
                <a:pos x="T6" y="T7"/>
              </a:cxn>
            </a:cxnLst>
            <a:rect l="0" t="0" r="r" b="b"/>
            <a:pathLst>
              <a:path w="1193" h="809">
                <a:moveTo>
                  <a:pt x="0" y="809"/>
                </a:moveTo>
                <a:lnTo>
                  <a:pt x="0" y="0"/>
                </a:lnTo>
                <a:lnTo>
                  <a:pt x="1193" y="0"/>
                </a:lnTo>
                <a:lnTo>
                  <a:pt x="1193" y="68"/>
                </a:lnTo>
              </a:path>
            </a:pathLst>
          </a:custGeom>
          <a:noFill/>
          <a:ln w="9525" cap="flat" cmpd="sng">
            <a:solidFill>
              <a:schemeClr val="tx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a:p>
        </p:txBody>
      </p:sp>
      <p:sp>
        <p:nvSpPr>
          <p:cNvPr id="15" name="TextBox 14"/>
          <p:cNvSpPr txBox="1"/>
          <p:nvPr/>
        </p:nvSpPr>
        <p:spPr>
          <a:xfrm>
            <a:off x="99560" y="4123652"/>
            <a:ext cx="8511040" cy="581698"/>
          </a:xfrm>
          <a:prstGeom prst="rect">
            <a:avLst/>
          </a:prstGeom>
          <a:noFill/>
        </p:spPr>
        <p:txBody>
          <a:bodyPr wrap="square" lIns="0" tIns="0" rIns="0" bIns="0" rtlCol="0" anchor="t" anchorCtr="0">
            <a:spAutoFit/>
          </a:bodyPr>
          <a:lstStyle/>
          <a:p>
            <a:pPr marL="285750" indent="-285750">
              <a:lnSpc>
                <a:spcPct val="90000"/>
              </a:lnSpc>
              <a:buFont typeface="Arial" panose="020B0604020202020204" pitchFamily="34" charset="0"/>
              <a:buChar char="•"/>
            </a:pPr>
            <a:r>
              <a:rPr lang="en-US" altLang="en-US" sz="1400" dirty="0"/>
              <a:t>195 symptomatic </a:t>
            </a:r>
            <a:r>
              <a:rPr lang="en-US" altLang="en-US" sz="1400" dirty="0" err="1"/>
              <a:t>hypoglycaemic</a:t>
            </a:r>
            <a:r>
              <a:rPr lang="en-US" altLang="en-US" sz="1400" dirty="0"/>
              <a:t> events were reported by  68 patients in the SU group compared with 128 events in 34 patients for the </a:t>
            </a:r>
            <a:r>
              <a:rPr lang="en-US" altLang="en-US" sz="1400" dirty="0" err="1"/>
              <a:t>sitagliptin</a:t>
            </a:r>
            <a:r>
              <a:rPr lang="en-US" altLang="en-US" sz="1400" dirty="0"/>
              <a:t> group </a:t>
            </a:r>
          </a:p>
          <a:p>
            <a:pPr marL="285750" indent="-285750">
              <a:lnSpc>
                <a:spcPct val="90000"/>
              </a:lnSpc>
              <a:buFont typeface="Arial" panose="020B0604020202020204" pitchFamily="34" charset="0"/>
              <a:buChar char="•"/>
            </a:pPr>
            <a:r>
              <a:rPr lang="en-US" altLang="en-US" sz="1400" dirty="0"/>
              <a:t>Most common symptoms were headache, sweating, dizziness, hunger, and </a:t>
            </a:r>
            <a:r>
              <a:rPr lang="en-US" altLang="en-US" sz="1400" dirty="0" smtClean="0"/>
              <a:t>tremor</a:t>
            </a:r>
            <a:endParaRPr lang="en-US" altLang="en-US" sz="1400" b="1" dirty="0"/>
          </a:p>
        </p:txBody>
      </p:sp>
    </p:spTree>
    <p:extLst>
      <p:ext uri="{BB962C8B-B14F-4D97-AF65-F5344CB8AC3E}">
        <p14:creationId xmlns:p14="http://schemas.microsoft.com/office/powerpoint/2010/main" val="2312360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209550"/>
            <a:ext cx="8229600" cy="481013"/>
          </a:xfrm>
        </p:spPr>
        <p:txBody>
          <a:bodyPr>
            <a:normAutofit/>
          </a:bodyPr>
          <a:lstStyle/>
          <a:p>
            <a:r>
              <a:rPr lang="en-GB" sz="2800" b="1" dirty="0">
                <a:solidFill>
                  <a:srgbClr val="003E77"/>
                </a:solidFill>
                <a:latin typeface="+mj-lt"/>
                <a:cs typeface="+mj-cs"/>
              </a:rPr>
              <a:t>Guidance on self-monitoring of blood glucose</a:t>
            </a:r>
            <a:r>
              <a:rPr lang="en-GB" sz="2800" b="1" baseline="30000" dirty="0">
                <a:solidFill>
                  <a:srgbClr val="003E77"/>
                </a:solidFill>
                <a:latin typeface="+mj-lt"/>
                <a:cs typeface="+mj-cs"/>
              </a:rPr>
              <a:t>7</a:t>
            </a:r>
          </a:p>
        </p:txBody>
      </p:sp>
      <p:sp>
        <p:nvSpPr>
          <p:cNvPr id="8" name="Content Placeholder 7"/>
          <p:cNvSpPr>
            <a:spLocks noGrp="1"/>
          </p:cNvSpPr>
          <p:nvPr>
            <p:ph sz="half" idx="2"/>
          </p:nvPr>
        </p:nvSpPr>
        <p:spPr>
          <a:xfrm>
            <a:off x="381000" y="1047750"/>
            <a:ext cx="8229600" cy="1640681"/>
          </a:xfrm>
        </p:spPr>
        <p:txBody>
          <a:bodyPr/>
          <a:lstStyle/>
          <a:p>
            <a:pPr marL="285750" indent="-285750">
              <a:buFont typeface="Arial" panose="020B0604020202020204" pitchFamily="34" charset="0"/>
              <a:buChar char="•"/>
            </a:pPr>
            <a:r>
              <a:rPr lang="en-GB" sz="1800" dirty="0"/>
              <a:t>Blood glucose monitoring during fasting does </a:t>
            </a:r>
            <a:r>
              <a:rPr lang="en-GB" sz="1800" dirty="0" smtClean="0"/>
              <a:t>not break </a:t>
            </a:r>
            <a:r>
              <a:rPr lang="en-GB" sz="1800" dirty="0"/>
              <a:t>the fast.</a:t>
            </a:r>
          </a:p>
          <a:p>
            <a:pPr marL="285750" indent="-285750">
              <a:buFont typeface="Arial" panose="020B0604020202020204" pitchFamily="34" charset="0"/>
              <a:buChar char="•"/>
            </a:pPr>
            <a:r>
              <a:rPr lang="en-GB" sz="1800" dirty="0" smtClean="0"/>
              <a:t>Monitor </a:t>
            </a:r>
            <a:r>
              <a:rPr lang="en-GB" sz="1800" dirty="0"/>
              <a:t>blood glucose levels at the beginning of </a:t>
            </a:r>
            <a:r>
              <a:rPr lang="en-GB" sz="1800" dirty="0" smtClean="0"/>
              <a:t>the fast </a:t>
            </a:r>
            <a:r>
              <a:rPr lang="en-GB" sz="1800" dirty="0"/>
              <a:t>and then regularly every 4 h.</a:t>
            </a:r>
          </a:p>
          <a:p>
            <a:pPr marL="285750" indent="-285750">
              <a:buFont typeface="Arial" panose="020B0604020202020204" pitchFamily="34" charset="0"/>
              <a:buChar char="•"/>
            </a:pPr>
            <a:r>
              <a:rPr lang="en-GB" sz="1800" dirty="0" smtClean="0"/>
              <a:t>Blood </a:t>
            </a:r>
            <a:r>
              <a:rPr lang="en-GB" sz="1800" dirty="0"/>
              <a:t>glucose levels should be checked if any symptoms </a:t>
            </a:r>
            <a:r>
              <a:rPr lang="en-GB" sz="1800" dirty="0" smtClean="0"/>
              <a:t>of hypoglycaemia </a:t>
            </a:r>
            <a:r>
              <a:rPr lang="en-GB" sz="1800" dirty="0"/>
              <a:t>or if the patient becomes unwell</a:t>
            </a:r>
            <a:r>
              <a:rPr lang="en-GB" sz="1800" dirty="0" smtClean="0"/>
              <a:t>.</a:t>
            </a:r>
          </a:p>
          <a:p>
            <a:endParaRPr lang="en-GB" sz="1800" dirty="0"/>
          </a:p>
          <a:p>
            <a:r>
              <a:rPr lang="en-GB" sz="1800" b="1" dirty="0" smtClean="0">
                <a:solidFill>
                  <a:srgbClr val="F3900B"/>
                </a:solidFill>
              </a:rPr>
              <a:t>Patients </a:t>
            </a:r>
            <a:r>
              <a:rPr lang="en-GB" sz="1800" b="1" dirty="0">
                <a:solidFill>
                  <a:srgbClr val="F3900B"/>
                </a:solidFill>
              </a:rPr>
              <a:t>should be aware and stop fasting </a:t>
            </a:r>
            <a:r>
              <a:rPr lang="en-GB" sz="1800" b="1" dirty="0" smtClean="0">
                <a:solidFill>
                  <a:srgbClr val="F3900B"/>
                </a:solidFill>
              </a:rPr>
              <a:t>if:</a:t>
            </a:r>
          </a:p>
          <a:p>
            <a:pPr marL="342900" indent="-342900">
              <a:buFont typeface="Wingdings" panose="05000000000000000000" pitchFamily="2" charset="2"/>
              <a:buChar char="ü"/>
            </a:pPr>
            <a:r>
              <a:rPr lang="en-GB" sz="1800" dirty="0" smtClean="0"/>
              <a:t>there </a:t>
            </a:r>
            <a:r>
              <a:rPr lang="en-GB" sz="1800" dirty="0"/>
              <a:t>is hypoglycaemia with blood glucose &lt; 3.9 </a:t>
            </a:r>
            <a:r>
              <a:rPr lang="en-GB" sz="1800" dirty="0" smtClean="0"/>
              <a:t>mmol/l at </a:t>
            </a:r>
            <a:r>
              <a:rPr lang="en-GB" sz="1800" dirty="0"/>
              <a:t>any time during </a:t>
            </a:r>
            <a:r>
              <a:rPr lang="en-GB" sz="1800" dirty="0" smtClean="0"/>
              <a:t>the 	fast;</a:t>
            </a:r>
            <a:endParaRPr lang="en-GB" sz="1800" dirty="0"/>
          </a:p>
          <a:p>
            <a:pPr marL="342900" indent="-342900">
              <a:buFont typeface="Wingdings" panose="05000000000000000000" pitchFamily="2" charset="2"/>
              <a:buChar char="ü"/>
            </a:pPr>
            <a:r>
              <a:rPr lang="en-GB" sz="1800" dirty="0" smtClean="0"/>
              <a:t>blood </a:t>
            </a:r>
            <a:r>
              <a:rPr lang="en-GB" sz="1800" dirty="0"/>
              <a:t>glucose levels are 3.9 mmol/l at the start of the </a:t>
            </a:r>
            <a:r>
              <a:rPr lang="en-GB" sz="1800" dirty="0" smtClean="0"/>
              <a:t>fast and </a:t>
            </a:r>
            <a:r>
              <a:rPr lang="en-GB" sz="1800" dirty="0"/>
              <a:t>the patient is </a:t>
            </a:r>
            <a:r>
              <a:rPr lang="en-GB" sz="1800" dirty="0" smtClean="0"/>
              <a:t>taking </a:t>
            </a:r>
            <a:r>
              <a:rPr lang="en-GB" sz="1800" dirty="0"/>
              <a:t>insulin </a:t>
            </a:r>
            <a:r>
              <a:rPr lang="en-GB" sz="1800" dirty="0" smtClean="0"/>
              <a:t> or sulfonylureas;</a:t>
            </a:r>
            <a:endParaRPr lang="en-GB" sz="1800" dirty="0"/>
          </a:p>
          <a:p>
            <a:pPr marL="342900" indent="-342900">
              <a:buFont typeface="Wingdings" panose="05000000000000000000" pitchFamily="2" charset="2"/>
              <a:buChar char="ü"/>
            </a:pPr>
            <a:r>
              <a:rPr lang="en-GB" sz="1800" dirty="0" smtClean="0"/>
              <a:t>there </a:t>
            </a:r>
            <a:r>
              <a:rPr lang="en-GB" sz="1800" dirty="0"/>
              <a:t>is hyperglycaemia with blood </a:t>
            </a:r>
            <a:r>
              <a:rPr lang="en-GB" sz="1800" dirty="0" smtClean="0"/>
              <a:t>glucose levels </a:t>
            </a:r>
            <a:r>
              <a:rPr lang="en-GB" sz="1800" dirty="0"/>
              <a:t>&gt; 16.7 </a:t>
            </a:r>
            <a:r>
              <a:rPr lang="en-GB" sz="1800" dirty="0" smtClean="0"/>
              <a:t>mmol/l.</a:t>
            </a:r>
            <a:endParaRPr lang="en-GB" sz="1800" dirty="0"/>
          </a:p>
        </p:txBody>
      </p:sp>
      <p:sp>
        <p:nvSpPr>
          <p:cNvPr id="5" name="Slide Number Placeholder 4"/>
          <p:cNvSpPr>
            <a:spLocks noGrp="1"/>
          </p:cNvSpPr>
          <p:nvPr>
            <p:ph type="sldNum" sz="quarter" idx="10"/>
          </p:nvPr>
        </p:nvSpPr>
        <p:spPr/>
        <p:txBody>
          <a:bodyPr/>
          <a:lstStyle/>
          <a:p>
            <a:fld id="{74D97F68-CC38-3C48-B083-3B4A1457065E}" type="slidenum">
              <a:rPr lang="en-US" smtClean="0"/>
              <a:pPr/>
              <a:t>24</a:t>
            </a:fld>
            <a:endParaRPr lang="en-US" dirty="0"/>
          </a:p>
        </p:txBody>
      </p:sp>
      <p:sp>
        <p:nvSpPr>
          <p:cNvPr id="9" name="Rectangle 8"/>
          <p:cNvSpPr/>
          <p:nvPr/>
        </p:nvSpPr>
        <p:spPr>
          <a:xfrm>
            <a:off x="219694" y="4858042"/>
            <a:ext cx="4572000" cy="246221"/>
          </a:xfrm>
          <a:prstGeom prst="rect">
            <a:avLst/>
          </a:prstGeom>
        </p:spPr>
        <p:txBody>
          <a:bodyPr>
            <a:spAutoFit/>
          </a:bodyPr>
          <a:lstStyle/>
          <a:p>
            <a:pPr defTabSz="457200"/>
            <a:r>
              <a:rPr lang="en-GB" sz="1000" kern="600" spc="30" dirty="0">
                <a:solidFill>
                  <a:srgbClr val="37424A"/>
                </a:solidFill>
              </a:rPr>
              <a:t>Adapted from Ali et al. </a:t>
            </a:r>
            <a:r>
              <a:rPr lang="en-GB" sz="1000" kern="600" spc="30" dirty="0" err="1">
                <a:solidFill>
                  <a:srgbClr val="37424A"/>
                </a:solidFill>
              </a:rPr>
              <a:t>Diabet</a:t>
            </a:r>
            <a:r>
              <a:rPr lang="en-GB" sz="1000" kern="600" spc="30" dirty="0">
                <a:solidFill>
                  <a:srgbClr val="37424A"/>
                </a:solidFill>
              </a:rPr>
              <a:t> Med 2016; 33: 1315-1329</a:t>
            </a:r>
            <a:endParaRPr lang="en-GB" sz="1000" dirty="0">
              <a:solidFill>
                <a:srgbClr val="37424A"/>
              </a:solidFill>
            </a:endParaRPr>
          </a:p>
        </p:txBody>
      </p:sp>
    </p:spTree>
    <p:extLst>
      <p:ext uri="{BB962C8B-B14F-4D97-AF65-F5344CB8AC3E}">
        <p14:creationId xmlns:p14="http://schemas.microsoft.com/office/powerpoint/2010/main" val="2594386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Prescribing information</a:t>
            </a:r>
            <a:endParaRPr lang="en-US" dirty="0"/>
          </a:p>
        </p:txBody>
      </p:sp>
      <p:sp>
        <p:nvSpPr>
          <p:cNvPr id="3" name="Slide Number Placeholder 2"/>
          <p:cNvSpPr>
            <a:spLocks noGrp="1"/>
          </p:cNvSpPr>
          <p:nvPr>
            <p:ph type="sldNum" sz="quarter" idx="10"/>
          </p:nvPr>
        </p:nvSpPr>
        <p:spPr/>
        <p:txBody>
          <a:bodyPr/>
          <a:lstStyle/>
          <a:p>
            <a:fld id="{EDB1CEB0-146D-41E0-B6B4-7C5A5D6A1FA2}" type="slidenum">
              <a:rPr lang="en-US" smtClean="0">
                <a:solidFill>
                  <a:srgbClr val="00539F"/>
                </a:solidFill>
              </a:rPr>
              <a:pPr/>
              <a:t>25</a:t>
            </a:fld>
            <a:endParaRPr lang="en-US" dirty="0">
              <a:solidFill>
                <a:srgbClr val="00539F"/>
              </a:solidFill>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303" b="10915"/>
          <a:stretch/>
        </p:blipFill>
        <p:spPr bwMode="auto">
          <a:xfrm>
            <a:off x="158968" y="699542"/>
            <a:ext cx="841582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9289" y="4804946"/>
            <a:ext cx="2590800" cy="338554"/>
          </a:xfrm>
          <a:prstGeom prst="rect">
            <a:avLst/>
          </a:prstGeom>
          <a:solidFill>
            <a:schemeClr val="bg1"/>
          </a:solidFill>
        </p:spPr>
        <p:txBody>
          <a:bodyPr wrap="square" rtlCol="0">
            <a:spAutoFit/>
          </a:bodyPr>
          <a:lstStyle/>
          <a:p>
            <a:pPr algn="r"/>
            <a:r>
              <a:rPr lang="en-GB" sz="800" dirty="0">
                <a:solidFill>
                  <a:srgbClr val="000000"/>
                </a:solidFill>
              </a:rPr>
              <a:t>DIAB-1244412-0000</a:t>
            </a:r>
          </a:p>
          <a:p>
            <a:pPr algn="r"/>
            <a:r>
              <a:rPr lang="en-GB" sz="800" dirty="0">
                <a:solidFill>
                  <a:srgbClr val="000000"/>
                </a:solidFill>
              </a:rPr>
              <a:t>Date of Preparation: January 2018</a:t>
            </a:r>
          </a:p>
        </p:txBody>
      </p:sp>
    </p:spTree>
    <p:extLst>
      <p:ext uri="{BB962C8B-B14F-4D97-AF65-F5344CB8AC3E}">
        <p14:creationId xmlns:p14="http://schemas.microsoft.com/office/powerpoint/2010/main" val="2346454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Slide Number Placeholder 2"/>
          <p:cNvSpPr>
            <a:spLocks noGrp="1"/>
          </p:cNvSpPr>
          <p:nvPr>
            <p:ph type="sldNum" sz="quarter" idx="10"/>
          </p:nvPr>
        </p:nvSpPr>
        <p:spPr/>
        <p:txBody>
          <a:bodyPr/>
          <a:lstStyle/>
          <a:p>
            <a:pPr>
              <a:defRPr/>
            </a:pPr>
            <a:fld id="{EDB1CEB0-146D-41E0-B6B4-7C5A5D6A1FA2}" type="slidenum">
              <a:rPr lang="en-US" smtClean="0">
                <a:solidFill>
                  <a:srgbClr val="00877C"/>
                </a:solidFill>
                <a:ea typeface="ＭＳ Ｐゴシック" pitchFamily="34" charset="-128"/>
              </a:rPr>
              <a:pPr>
                <a:defRPr/>
              </a:pPr>
              <a:t>26</a:t>
            </a:fld>
            <a:endParaRPr lang="en-US" dirty="0">
              <a:solidFill>
                <a:srgbClr val="00877C"/>
              </a:solidFill>
              <a:ea typeface="ＭＳ Ｐゴシック" pitchFamily="34" charset="-128"/>
            </a:endParaRPr>
          </a:p>
        </p:txBody>
      </p:sp>
      <p:sp>
        <p:nvSpPr>
          <p:cNvPr id="4" name="Text Placeholder 3"/>
          <p:cNvSpPr>
            <a:spLocks noGrp="1"/>
          </p:cNvSpPr>
          <p:nvPr>
            <p:ph type="body" sz="quarter" idx="11"/>
          </p:nvPr>
        </p:nvSpPr>
        <p:spPr/>
        <p:txBody>
          <a:bodyPr/>
          <a:lstStyle/>
          <a:p>
            <a:pPr marL="228600" indent="-228600">
              <a:buFont typeface="+mj-lt"/>
              <a:buAutoNum type="arabicPeriod"/>
            </a:pPr>
            <a:r>
              <a:rPr lang="en-US" sz="1200" dirty="0"/>
              <a:t>Al-</a:t>
            </a:r>
            <a:r>
              <a:rPr lang="en-US" sz="1200" dirty="0" err="1"/>
              <a:t>Arouj</a:t>
            </a:r>
            <a:r>
              <a:rPr lang="en-US" sz="1200" dirty="0"/>
              <a:t> M, </a:t>
            </a:r>
            <a:r>
              <a:rPr lang="en-US" sz="1200" dirty="0" err="1"/>
              <a:t>Assaad</a:t>
            </a:r>
            <a:r>
              <a:rPr lang="en-US" sz="1200" dirty="0"/>
              <a:t>-Khalil S, </a:t>
            </a:r>
            <a:r>
              <a:rPr lang="en-US" sz="1200" dirty="0" err="1"/>
              <a:t>Buse</a:t>
            </a:r>
            <a:r>
              <a:rPr lang="en-US" sz="1200" dirty="0"/>
              <a:t> J, et al. </a:t>
            </a:r>
            <a:r>
              <a:rPr lang="en-US" sz="1200" i="1" dirty="0"/>
              <a:t>Recommendations for </a:t>
            </a:r>
            <a:r>
              <a:rPr lang="en-US" sz="1200" i="1" dirty="0" smtClean="0"/>
              <a:t>the management </a:t>
            </a:r>
            <a:r>
              <a:rPr lang="en-US" sz="1200" i="1" dirty="0"/>
              <a:t>of diabetes during Ramadan: </a:t>
            </a:r>
            <a:r>
              <a:rPr lang="en-US" sz="1200" i="1" dirty="0" smtClean="0"/>
              <a:t>Update </a:t>
            </a:r>
            <a:r>
              <a:rPr lang="en-US" sz="1200" i="1" dirty="0"/>
              <a:t>2010</a:t>
            </a:r>
            <a:r>
              <a:rPr lang="en-US" sz="1200" dirty="0"/>
              <a:t>. </a:t>
            </a:r>
            <a:r>
              <a:rPr lang="en-US" sz="1200" i="1" dirty="0"/>
              <a:t>Diabetes Care</a:t>
            </a:r>
            <a:r>
              <a:rPr lang="en-US" sz="1200" dirty="0" smtClean="0"/>
              <a:t>. 2010;33:1895-902.</a:t>
            </a:r>
          </a:p>
          <a:p>
            <a:pPr marL="228600" indent="-228600">
              <a:buAutoNum type="arabicPeriod"/>
            </a:pPr>
            <a:r>
              <a:rPr lang="en-GB" sz="1200" dirty="0"/>
              <a:t>Gilani, A  </a:t>
            </a:r>
            <a:r>
              <a:rPr lang="en-GB" sz="1200" dirty="0" err="1"/>
              <a:t>Diabesity</a:t>
            </a:r>
            <a:r>
              <a:rPr lang="en-GB" sz="1200" dirty="0"/>
              <a:t> in Practice 2012 1 (2): 63-68</a:t>
            </a:r>
          </a:p>
          <a:p>
            <a:pPr marL="228600" indent="-228600">
              <a:buAutoNum type="arabicPeriod"/>
            </a:pPr>
            <a:r>
              <a:rPr lang="en-GB" sz="1200" kern="600" spc="30" dirty="0" err="1"/>
              <a:t>Karamat</a:t>
            </a:r>
            <a:r>
              <a:rPr lang="en-GB" sz="1200" kern="600" spc="30" dirty="0"/>
              <a:t> et </a:t>
            </a:r>
            <a:r>
              <a:rPr lang="en-GB" sz="1200" kern="600" spc="30" dirty="0" smtClean="0"/>
              <a:t>al. </a:t>
            </a:r>
            <a:r>
              <a:rPr lang="da-DK" sz="1200" i="1" dirty="0" smtClean="0"/>
              <a:t>J </a:t>
            </a:r>
            <a:r>
              <a:rPr lang="da-DK" sz="1200" i="1" dirty="0"/>
              <a:t>R Soc Med 2010: 103: </a:t>
            </a:r>
            <a:r>
              <a:rPr lang="da-DK" sz="1200" i="1" dirty="0" smtClean="0"/>
              <a:t>139–147</a:t>
            </a:r>
          </a:p>
          <a:p>
            <a:pPr marL="228600" indent="-228600">
              <a:buAutoNum type="arabicPeriod"/>
            </a:pPr>
            <a:r>
              <a:rPr lang="en-US" sz="1200" dirty="0"/>
              <a:t>Diabetes and </a:t>
            </a:r>
            <a:r>
              <a:rPr lang="en-US" sz="1200" dirty="0" err="1"/>
              <a:t>Ramadan:Practical</a:t>
            </a:r>
            <a:r>
              <a:rPr lang="en-US" sz="1200" dirty="0"/>
              <a:t> Guidelines. International Diabetes Federation (IDF), in </a:t>
            </a:r>
            <a:r>
              <a:rPr lang="en-US" sz="1200" dirty="0" smtClean="0"/>
              <a:t>collaboration with </a:t>
            </a:r>
            <a:r>
              <a:rPr lang="en-US" sz="1200" dirty="0"/>
              <a:t>the Diabetes and Ramadan (DAR) International Alliance (2016) </a:t>
            </a:r>
            <a:endParaRPr lang="en-US" sz="1200" dirty="0" smtClean="0"/>
          </a:p>
          <a:p>
            <a:pPr marL="228600" indent="-228600">
              <a:buFont typeface="Wingdings" panose="05000000000000000000" pitchFamily="2" charset="2"/>
              <a:buAutoNum type="arabicPeriod"/>
            </a:pPr>
            <a:r>
              <a:rPr lang="en-GB" sz="1200" kern="600" spc="30" dirty="0" err="1">
                <a:solidFill>
                  <a:srgbClr val="37424A"/>
                </a:solidFill>
              </a:rPr>
              <a:t>Raveendran</a:t>
            </a:r>
            <a:r>
              <a:rPr lang="en-GB" sz="1200" kern="600" spc="30" dirty="0">
                <a:solidFill>
                  <a:srgbClr val="37424A"/>
                </a:solidFill>
              </a:rPr>
              <a:t> and </a:t>
            </a:r>
            <a:r>
              <a:rPr lang="en-GB" sz="1200" kern="600" spc="30" dirty="0" err="1">
                <a:solidFill>
                  <a:srgbClr val="37424A"/>
                </a:solidFill>
              </a:rPr>
              <a:t>Zargar</a:t>
            </a:r>
            <a:r>
              <a:rPr lang="en-GB" sz="1200" kern="600" spc="30" dirty="0">
                <a:solidFill>
                  <a:srgbClr val="37424A"/>
                </a:solidFill>
              </a:rPr>
              <a:t> Cleveland </a:t>
            </a:r>
            <a:r>
              <a:rPr lang="en-GB" sz="1200" kern="600" spc="30" dirty="0" err="1">
                <a:solidFill>
                  <a:srgbClr val="37424A"/>
                </a:solidFill>
              </a:rPr>
              <a:t>Clin</a:t>
            </a:r>
            <a:r>
              <a:rPr lang="en-GB" sz="1200" kern="600" spc="30" dirty="0">
                <a:solidFill>
                  <a:srgbClr val="37424A"/>
                </a:solidFill>
              </a:rPr>
              <a:t> J Med 2017 84(5): 352-356</a:t>
            </a:r>
          </a:p>
          <a:p>
            <a:pPr marL="228600" indent="-228600">
              <a:buFont typeface="Wingdings" panose="05000000000000000000" pitchFamily="2" charset="2"/>
              <a:buAutoNum type="arabicPeriod"/>
            </a:pPr>
            <a:r>
              <a:rPr lang="en-US" sz="1200" dirty="0" smtClean="0"/>
              <a:t> </a:t>
            </a:r>
            <a:r>
              <a:rPr lang="fr-FR" sz="1200" dirty="0" err="1">
                <a:solidFill>
                  <a:srgbClr val="37424A"/>
                </a:solidFill>
              </a:rPr>
              <a:t>Salti</a:t>
            </a:r>
            <a:r>
              <a:rPr lang="fr-FR" sz="1200" dirty="0">
                <a:solidFill>
                  <a:srgbClr val="37424A"/>
                </a:solidFill>
              </a:rPr>
              <a:t> I, Bénard E, </a:t>
            </a:r>
            <a:r>
              <a:rPr lang="fr-FR" sz="1200" dirty="0" err="1">
                <a:solidFill>
                  <a:srgbClr val="37424A"/>
                </a:solidFill>
              </a:rPr>
              <a:t>Detournay</a:t>
            </a:r>
            <a:r>
              <a:rPr lang="fr-FR" sz="1200" dirty="0">
                <a:solidFill>
                  <a:srgbClr val="37424A"/>
                </a:solidFill>
              </a:rPr>
              <a:t> B et al (2004) </a:t>
            </a:r>
            <a:r>
              <a:rPr lang="en-GB" sz="1200" dirty="0">
                <a:solidFill>
                  <a:srgbClr val="37424A"/>
                </a:solidFill>
              </a:rPr>
              <a:t>EPIDIAR study. </a:t>
            </a:r>
            <a:r>
              <a:rPr lang="en-GB" sz="1200" i="1" dirty="0">
                <a:solidFill>
                  <a:srgbClr val="37424A"/>
                </a:solidFill>
              </a:rPr>
              <a:t>Diabetes Care </a:t>
            </a:r>
            <a:r>
              <a:rPr lang="en-GB" sz="1200" dirty="0">
                <a:solidFill>
                  <a:srgbClr val="37424A"/>
                </a:solidFill>
              </a:rPr>
              <a:t>27: </a:t>
            </a:r>
            <a:r>
              <a:rPr lang="en-GB" sz="1200" dirty="0" smtClean="0">
                <a:solidFill>
                  <a:srgbClr val="37424A"/>
                </a:solidFill>
              </a:rPr>
              <a:t>2306–2311 </a:t>
            </a:r>
          </a:p>
          <a:p>
            <a:pPr marL="228600" indent="-228600">
              <a:buFont typeface="Wingdings" panose="05000000000000000000" pitchFamily="2" charset="2"/>
              <a:buAutoNum type="arabicPeriod"/>
            </a:pPr>
            <a:r>
              <a:rPr lang="da-DK" sz="1200" kern="600" spc="30" dirty="0">
                <a:solidFill>
                  <a:srgbClr val="37424A"/>
                </a:solidFill>
              </a:rPr>
              <a:t>Ali et al. </a:t>
            </a:r>
            <a:r>
              <a:rPr lang="da-DK" sz="1200" i="1" kern="600" spc="30" dirty="0">
                <a:solidFill>
                  <a:srgbClr val="37424A"/>
                </a:solidFill>
              </a:rPr>
              <a:t>Diabet Med </a:t>
            </a:r>
            <a:r>
              <a:rPr lang="da-DK" sz="1200" kern="600" spc="30" dirty="0">
                <a:solidFill>
                  <a:srgbClr val="37424A"/>
                </a:solidFill>
              </a:rPr>
              <a:t>2016; 33: </a:t>
            </a:r>
            <a:r>
              <a:rPr lang="da-DK" sz="1200" kern="600" spc="30" dirty="0" smtClean="0">
                <a:solidFill>
                  <a:srgbClr val="37424A"/>
                </a:solidFill>
              </a:rPr>
              <a:t>1315-1329 </a:t>
            </a:r>
          </a:p>
          <a:p>
            <a:pPr marL="228600" indent="-228600">
              <a:buFont typeface="Wingdings" panose="05000000000000000000" pitchFamily="2" charset="2"/>
              <a:buAutoNum type="arabicPeriod"/>
            </a:pPr>
            <a:r>
              <a:rPr lang="da-DK" sz="1200" kern="600" spc="30" dirty="0" smtClean="0">
                <a:solidFill>
                  <a:srgbClr val="37424A"/>
                </a:solidFill>
              </a:rPr>
              <a:t>Aravind </a:t>
            </a:r>
            <a:r>
              <a:rPr lang="da-DK" sz="1200" kern="600" spc="30" dirty="0">
                <a:solidFill>
                  <a:srgbClr val="37424A"/>
                </a:solidFill>
              </a:rPr>
              <a:t>SR et al. Curr Med Res Opin. 2011;27(6):</a:t>
            </a:r>
            <a:r>
              <a:rPr lang="da-DK" sz="1200" kern="600" spc="30" dirty="0" smtClean="0">
                <a:solidFill>
                  <a:srgbClr val="37424A"/>
                </a:solidFill>
              </a:rPr>
              <a:t>1237–1242</a:t>
            </a:r>
          </a:p>
          <a:p>
            <a:pPr marL="228600" indent="-228600">
              <a:buFont typeface="Wingdings" panose="05000000000000000000" pitchFamily="2" charset="2"/>
              <a:buAutoNum type="arabicPeriod"/>
            </a:pPr>
            <a:r>
              <a:rPr lang="en-US" altLang="en-US" sz="1200" kern="600" spc="30" dirty="0">
                <a:solidFill>
                  <a:srgbClr val="37424A"/>
                </a:solidFill>
              </a:rPr>
              <a:t>S. Al </a:t>
            </a:r>
            <a:r>
              <a:rPr lang="en-US" altLang="en-US" sz="1200" kern="600" spc="30" dirty="0" err="1">
                <a:solidFill>
                  <a:srgbClr val="37424A"/>
                </a:solidFill>
              </a:rPr>
              <a:t>Sifri</a:t>
            </a:r>
            <a:r>
              <a:rPr lang="en-US" altLang="en-US" sz="1200" kern="600" spc="30" dirty="0">
                <a:solidFill>
                  <a:srgbClr val="37424A"/>
                </a:solidFill>
              </a:rPr>
              <a:t> et al. </a:t>
            </a:r>
            <a:r>
              <a:rPr lang="en-US" altLang="en-US" sz="1200" kern="600" spc="30" dirty="0" err="1">
                <a:solidFill>
                  <a:srgbClr val="37424A"/>
                </a:solidFill>
              </a:rPr>
              <a:t>Int</a:t>
            </a:r>
            <a:r>
              <a:rPr lang="en-US" altLang="en-US" sz="1200" kern="600" spc="30" dirty="0">
                <a:solidFill>
                  <a:srgbClr val="37424A"/>
                </a:solidFill>
              </a:rPr>
              <a:t> J </a:t>
            </a:r>
            <a:r>
              <a:rPr lang="en-US" altLang="en-US" sz="1200" kern="600" spc="30" dirty="0" err="1">
                <a:solidFill>
                  <a:srgbClr val="37424A"/>
                </a:solidFill>
              </a:rPr>
              <a:t>Clin</a:t>
            </a:r>
            <a:r>
              <a:rPr lang="en-US" altLang="en-US" sz="1200" kern="600" spc="30" dirty="0">
                <a:solidFill>
                  <a:srgbClr val="37424A"/>
                </a:solidFill>
              </a:rPr>
              <a:t> </a:t>
            </a:r>
            <a:r>
              <a:rPr lang="en-US" altLang="en-US" sz="1200" kern="600" spc="30" dirty="0" err="1">
                <a:solidFill>
                  <a:srgbClr val="37424A"/>
                </a:solidFill>
              </a:rPr>
              <a:t>Pract</a:t>
            </a:r>
            <a:r>
              <a:rPr lang="en-US" altLang="en-US" sz="1200" kern="600" spc="30" dirty="0">
                <a:solidFill>
                  <a:srgbClr val="37424A"/>
                </a:solidFill>
              </a:rPr>
              <a:t>, November 2011, 65, 11, 1132–1140.</a:t>
            </a:r>
          </a:p>
          <a:p>
            <a:pPr marL="228600" indent="-228600">
              <a:buFont typeface="Wingdings" panose="05000000000000000000" pitchFamily="2" charset="2"/>
              <a:buAutoNum type="arabicPeriod"/>
            </a:pPr>
            <a:endParaRPr lang="da-DK" sz="1200" kern="600" spc="30" dirty="0">
              <a:solidFill>
                <a:srgbClr val="37424A"/>
              </a:solidFill>
            </a:endParaRPr>
          </a:p>
          <a:p>
            <a:pPr marL="228600" indent="-228600">
              <a:buFont typeface="Wingdings" panose="05000000000000000000" pitchFamily="2" charset="2"/>
              <a:buAutoNum type="arabicPeriod"/>
            </a:pPr>
            <a:endParaRPr lang="en-GB" sz="1200" kern="600" spc="30" dirty="0">
              <a:solidFill>
                <a:srgbClr val="37424A"/>
              </a:solidFill>
            </a:endParaRPr>
          </a:p>
          <a:p>
            <a:pPr marL="228600" indent="-228600">
              <a:buAutoNum type="arabicPeriod"/>
            </a:pPr>
            <a:endParaRPr lang="en-US" sz="1200" dirty="0"/>
          </a:p>
          <a:p>
            <a:pPr marL="228600" indent="-228600">
              <a:buAutoNum type="arabicPeriod"/>
            </a:pPr>
            <a:endParaRPr lang="en-US" sz="1200" dirty="0"/>
          </a:p>
        </p:txBody>
      </p:sp>
      <p:sp>
        <p:nvSpPr>
          <p:cNvPr id="5" name="TextBox 4"/>
          <p:cNvSpPr txBox="1"/>
          <p:nvPr/>
        </p:nvSpPr>
        <p:spPr>
          <a:xfrm>
            <a:off x="279247" y="6511305"/>
            <a:ext cx="3348994" cy="153888"/>
          </a:xfrm>
          <a:prstGeom prst="rect">
            <a:avLst/>
          </a:prstGeom>
          <a:noFill/>
        </p:spPr>
        <p:txBody>
          <a:bodyPr wrap="none" lIns="0" tIns="0" rIns="0" bIns="0" rtlCol="0" anchor="t" anchorCtr="0">
            <a:spAutoFit/>
          </a:bodyPr>
          <a:lstStyle/>
          <a:p>
            <a:r>
              <a:rPr lang="en-GB" sz="1000" kern="600" spc="30" dirty="0" smtClean="0"/>
              <a:t>Adapted from Ali et al. </a:t>
            </a:r>
            <a:r>
              <a:rPr lang="en-GB" sz="1000" kern="600" spc="30" dirty="0" err="1" smtClean="0"/>
              <a:t>Diabet</a:t>
            </a:r>
            <a:r>
              <a:rPr lang="en-GB" sz="1000" kern="600" spc="30" dirty="0" smtClean="0"/>
              <a:t> Med 2016; 33: 1315-1329</a:t>
            </a:r>
          </a:p>
        </p:txBody>
      </p:sp>
      <p:sp>
        <p:nvSpPr>
          <p:cNvPr id="6" name="TextBox 5"/>
          <p:cNvSpPr txBox="1"/>
          <p:nvPr/>
        </p:nvSpPr>
        <p:spPr>
          <a:xfrm>
            <a:off x="431646" y="6663705"/>
            <a:ext cx="3348994" cy="153888"/>
          </a:xfrm>
          <a:prstGeom prst="rect">
            <a:avLst/>
          </a:prstGeom>
          <a:noFill/>
        </p:spPr>
        <p:txBody>
          <a:bodyPr wrap="none" lIns="0" tIns="0" rIns="0" bIns="0" rtlCol="0" anchor="t" anchorCtr="0">
            <a:spAutoFit/>
          </a:bodyPr>
          <a:lstStyle/>
          <a:p>
            <a:r>
              <a:rPr lang="en-GB" sz="1000" kern="600" spc="30" dirty="0" smtClean="0"/>
              <a:t>Adapted from Ali et al. </a:t>
            </a:r>
            <a:r>
              <a:rPr lang="en-GB" sz="1000" kern="600" spc="30" dirty="0" err="1" smtClean="0"/>
              <a:t>Diabet</a:t>
            </a:r>
            <a:r>
              <a:rPr lang="en-GB" sz="1000" kern="600" spc="30" dirty="0" smtClean="0"/>
              <a:t> Med 2016; 33: 1315-1329</a:t>
            </a:r>
          </a:p>
        </p:txBody>
      </p:sp>
    </p:spTree>
    <p:extLst>
      <p:ext uri="{BB962C8B-B14F-4D97-AF65-F5344CB8AC3E}">
        <p14:creationId xmlns:p14="http://schemas.microsoft.com/office/powerpoint/2010/main" val="4235566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3653118" cy="672107"/>
          </a:xfrm>
        </p:spPr>
        <p:txBody>
          <a:bodyPr/>
          <a:lstStyle/>
          <a:p>
            <a:pPr algn="ctr"/>
            <a:r>
              <a:rPr lang="en-US" dirty="0" smtClean="0"/>
              <a:t>Agenda</a:t>
            </a:r>
            <a:endParaRPr lang="en-US" dirty="0"/>
          </a:p>
        </p:txBody>
      </p:sp>
      <p:sp>
        <p:nvSpPr>
          <p:cNvPr id="3" name="Slide Number Placeholder 2"/>
          <p:cNvSpPr>
            <a:spLocks noGrp="1"/>
          </p:cNvSpPr>
          <p:nvPr>
            <p:ph type="sldNum" sz="quarter" idx="10"/>
          </p:nvPr>
        </p:nvSpPr>
        <p:spPr/>
        <p:txBody>
          <a:bodyPr/>
          <a:lstStyle/>
          <a:p>
            <a:pPr>
              <a:defRPr/>
            </a:pPr>
            <a:fld id="{EDB1CEB0-146D-41E0-B6B4-7C5A5D6A1FA2}" type="slidenum">
              <a:rPr lang="en-US" smtClean="0">
                <a:solidFill>
                  <a:srgbClr val="00877C"/>
                </a:solidFill>
                <a:ea typeface="ＭＳ Ｐゴシック" pitchFamily="34" charset="-128"/>
              </a:rPr>
              <a:pPr>
                <a:defRPr/>
              </a:pPr>
              <a:t>3</a:t>
            </a:fld>
            <a:endParaRPr lang="en-US" dirty="0">
              <a:solidFill>
                <a:srgbClr val="00877C"/>
              </a:solidFill>
              <a:ea typeface="ＭＳ Ｐゴシック" pitchFamily="34" charset="-128"/>
            </a:endParaRPr>
          </a:p>
        </p:txBody>
      </p:sp>
      <p:sp>
        <p:nvSpPr>
          <p:cNvPr id="4" name="Text Placeholder 3"/>
          <p:cNvSpPr>
            <a:spLocks noGrp="1"/>
          </p:cNvSpPr>
          <p:nvPr>
            <p:ph type="body" sz="quarter" idx="11"/>
          </p:nvPr>
        </p:nvSpPr>
        <p:spPr>
          <a:xfrm>
            <a:off x="2438400" y="1508175"/>
            <a:ext cx="6400800" cy="2127150"/>
          </a:xfrm>
        </p:spPr>
        <p:txBody>
          <a:bodyPr/>
          <a:lstStyle/>
          <a:p>
            <a:r>
              <a:rPr lang="en-US" sz="1800" dirty="0" smtClean="0"/>
              <a:t>Ramadan: one of the five pillars of Islam</a:t>
            </a:r>
          </a:p>
          <a:p>
            <a:r>
              <a:rPr lang="en-US" sz="1800" dirty="0" smtClean="0"/>
              <a:t>Ramadan and possible metabolic implications</a:t>
            </a:r>
          </a:p>
          <a:p>
            <a:r>
              <a:rPr lang="en-US" sz="1800" dirty="0" smtClean="0"/>
              <a:t>Ramadan and diabetes in the UK</a:t>
            </a:r>
          </a:p>
          <a:p>
            <a:r>
              <a:rPr lang="en-US" sz="1800" dirty="0" smtClean="0"/>
              <a:t>How to choose the appropriate therapy for this group  </a:t>
            </a:r>
            <a:endParaRPr lang="en-US" sz="1800" dirty="0"/>
          </a:p>
          <a:p>
            <a:endParaRPr lang="en-US" sz="1800" dirty="0" smtClean="0"/>
          </a:p>
          <a:p>
            <a:endParaRPr lang="en-US" sz="1800" dirty="0"/>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729"/>
          <a:stretch/>
        </p:blipFill>
        <p:spPr bwMode="auto">
          <a:xfrm>
            <a:off x="0" y="0"/>
            <a:ext cx="227707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385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8280920" cy="67210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marL="0" indent="0"/>
            <a:r>
              <a:rPr lang="en-US" sz="2800" dirty="0" smtClean="0"/>
              <a:t>Ramadan: </a:t>
            </a:r>
            <a:r>
              <a:rPr lang="en-US" sz="2800" dirty="0"/>
              <a:t>one of the five pillars of Islam</a:t>
            </a:r>
          </a:p>
        </p:txBody>
      </p:sp>
      <p:sp>
        <p:nvSpPr>
          <p:cNvPr id="3" name="Slide Number Placeholder 2"/>
          <p:cNvSpPr>
            <a:spLocks noGrp="1"/>
          </p:cNvSpPr>
          <p:nvPr>
            <p:ph type="sldNum" sz="quarter" idx="10"/>
          </p:nvPr>
        </p:nvSpPr>
        <p:spPr/>
        <p:txBody>
          <a:bodyPr/>
          <a:lstStyle/>
          <a:p>
            <a:pPr>
              <a:defRPr/>
            </a:pPr>
            <a:fld id="{EDB1CEB0-146D-41E0-B6B4-7C5A5D6A1FA2}" type="slidenum">
              <a:rPr lang="en-US" smtClean="0">
                <a:solidFill>
                  <a:srgbClr val="00877C"/>
                </a:solidFill>
                <a:ea typeface="ＭＳ Ｐゴシック" pitchFamily="34" charset="-128"/>
              </a:rPr>
              <a:pPr>
                <a:defRPr/>
              </a:pPr>
              <a:t>4</a:t>
            </a:fld>
            <a:endParaRPr lang="en-US" dirty="0">
              <a:solidFill>
                <a:srgbClr val="00877C"/>
              </a:solidFill>
              <a:ea typeface="ＭＳ Ｐゴシック" pitchFamily="34" charset="-128"/>
            </a:endParaRPr>
          </a:p>
        </p:txBody>
      </p:sp>
      <p:sp>
        <p:nvSpPr>
          <p:cNvPr id="5" name="Text Placeholder 4"/>
          <p:cNvSpPr>
            <a:spLocks noGrp="1"/>
          </p:cNvSpPr>
          <p:nvPr>
            <p:ph type="body" sz="quarter" idx="11"/>
          </p:nvPr>
        </p:nvSpPr>
        <p:spPr>
          <a:xfrm>
            <a:off x="2381250" y="819150"/>
            <a:ext cx="6915150" cy="3886200"/>
          </a:xfrm>
        </p:spPr>
        <p:txBody>
          <a:bodyPr/>
          <a:lstStyle/>
          <a:p>
            <a:r>
              <a:rPr lang="en-US" sz="1600" dirty="0" smtClean="0"/>
              <a:t>Fasting </a:t>
            </a:r>
            <a:r>
              <a:rPr lang="en-US" sz="1600" dirty="0"/>
              <a:t>is an important spiritual aspect of many </a:t>
            </a:r>
            <a:r>
              <a:rPr lang="en-US" sz="1600" dirty="0" smtClean="0"/>
              <a:t>religions. </a:t>
            </a:r>
          </a:p>
          <a:p>
            <a:r>
              <a:rPr lang="en-US" sz="1600" dirty="0" smtClean="0"/>
              <a:t>The </a:t>
            </a:r>
            <a:r>
              <a:rPr lang="en-US" sz="1600" b="1" dirty="0">
                <a:solidFill>
                  <a:srgbClr val="F3900B"/>
                </a:solidFill>
              </a:rPr>
              <a:t>Islamic month of Ramadan </a:t>
            </a:r>
            <a:r>
              <a:rPr lang="en-US" sz="1600" dirty="0"/>
              <a:t>is one of the </a:t>
            </a:r>
            <a:r>
              <a:rPr lang="en-US" sz="1600" dirty="0" smtClean="0"/>
              <a:t>longest periods </a:t>
            </a:r>
            <a:r>
              <a:rPr lang="en-US" sz="1600" dirty="0"/>
              <a:t>of religious fasting. During this time, </a:t>
            </a:r>
            <a:r>
              <a:rPr lang="en-US" sz="1600" dirty="0" smtClean="0"/>
              <a:t>Muslims abstain </a:t>
            </a:r>
            <a:r>
              <a:rPr lang="en-US" sz="1600" dirty="0"/>
              <a:t>from eating, drinking and taking medication </a:t>
            </a:r>
            <a:r>
              <a:rPr lang="en-US" sz="1600" dirty="0" smtClean="0"/>
              <a:t>from before </a:t>
            </a:r>
            <a:r>
              <a:rPr lang="en-US" sz="1600" dirty="0"/>
              <a:t>sunrise to sunset</a:t>
            </a:r>
            <a:r>
              <a:rPr lang="en-US" sz="1600" dirty="0" smtClean="0"/>
              <a:t>.</a:t>
            </a:r>
            <a:endParaRPr lang="en-US" sz="1600" dirty="0"/>
          </a:p>
          <a:p>
            <a:r>
              <a:rPr lang="en-US" sz="1600" dirty="0" smtClean="0"/>
              <a:t>More than </a:t>
            </a:r>
            <a:r>
              <a:rPr lang="en-US" sz="1600" b="1" dirty="0">
                <a:solidFill>
                  <a:srgbClr val="F3900B"/>
                </a:solidFill>
              </a:rPr>
              <a:t>50 million people with diabetes </a:t>
            </a:r>
            <a:r>
              <a:rPr lang="en-US" sz="1600" dirty="0" smtClean="0"/>
              <a:t>fast </a:t>
            </a:r>
            <a:r>
              <a:rPr lang="en-US" sz="1600" dirty="0"/>
              <a:t>during Ramadan</a:t>
            </a:r>
            <a:r>
              <a:rPr lang="en-US" sz="1600" baseline="30000" dirty="0"/>
              <a:t>1</a:t>
            </a:r>
            <a:endParaRPr lang="en-US" sz="1600" baseline="30000" dirty="0" smtClean="0"/>
          </a:p>
          <a:p>
            <a:r>
              <a:rPr lang="en-US" sz="1600" dirty="0" smtClean="0"/>
              <a:t>According </a:t>
            </a:r>
            <a:r>
              <a:rPr lang="en-US" sz="1600" dirty="0"/>
              <a:t>to guidelines from both religious </a:t>
            </a:r>
            <a:r>
              <a:rPr lang="en-US" sz="1600" dirty="0" smtClean="0"/>
              <a:t>and medical </a:t>
            </a:r>
            <a:r>
              <a:rPr lang="en-US" sz="1600" dirty="0" err="1" smtClean="0"/>
              <a:t>organisations</a:t>
            </a:r>
            <a:r>
              <a:rPr lang="en-US" sz="1600" dirty="0"/>
              <a:t>, most people living with </a:t>
            </a:r>
            <a:r>
              <a:rPr lang="en-US" sz="1600" dirty="0" smtClean="0"/>
              <a:t>diabetes are </a:t>
            </a:r>
            <a:r>
              <a:rPr lang="en-US" sz="1600" dirty="0"/>
              <a:t>excused from fasting because of the </a:t>
            </a:r>
            <a:r>
              <a:rPr lang="en-US" sz="1600" b="1" dirty="0">
                <a:solidFill>
                  <a:srgbClr val="F3900B"/>
                </a:solidFill>
              </a:rPr>
              <a:t>increased associated health risks</a:t>
            </a:r>
            <a:r>
              <a:rPr lang="en-US" sz="1600" dirty="0"/>
              <a:t>, including hypoglycemia</a:t>
            </a:r>
            <a:r>
              <a:rPr lang="en-US" sz="1600" dirty="0" smtClean="0"/>
              <a:t>, hyperglycemia</a:t>
            </a:r>
            <a:r>
              <a:rPr lang="en-US" sz="1600" dirty="0"/>
              <a:t>, dehydration and </a:t>
            </a:r>
            <a:r>
              <a:rPr lang="en-US" sz="1600" dirty="0" smtClean="0"/>
              <a:t>thrombosis</a:t>
            </a:r>
            <a:r>
              <a:rPr lang="en-US" sz="1600" baseline="30000" dirty="0" smtClean="0"/>
              <a:t>1</a:t>
            </a:r>
            <a:r>
              <a:rPr lang="en-US" sz="1600" dirty="0" smtClean="0"/>
              <a:t>.</a:t>
            </a:r>
            <a:endParaRPr lang="en-US" sz="1600" dirty="0"/>
          </a:p>
          <a:p>
            <a:r>
              <a:rPr lang="en-US" sz="1600" dirty="0"/>
              <a:t>Still, choosing to fast is a personal decision and </a:t>
            </a:r>
            <a:r>
              <a:rPr lang="en-US" sz="1600" b="1" dirty="0">
                <a:solidFill>
                  <a:srgbClr val="F3900B"/>
                </a:solidFill>
              </a:rPr>
              <a:t>many people with diabetes do not adhere </a:t>
            </a:r>
            <a:r>
              <a:rPr lang="en-US" sz="1600" dirty="0"/>
              <a:t>to these guidelines</a:t>
            </a:r>
            <a:r>
              <a:rPr lang="en-US" sz="1600" dirty="0" smtClean="0"/>
              <a:t>.</a:t>
            </a:r>
            <a:endParaRPr lang="en-US" sz="1600" dirty="0"/>
          </a:p>
        </p:txBody>
      </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6525"/>
          <a:stretch/>
        </p:blipFill>
        <p:spPr bwMode="auto">
          <a:xfrm>
            <a:off x="152400" y="831287"/>
            <a:ext cx="2164320" cy="39502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71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8280920" cy="67210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sz="2800" dirty="0"/>
              <a:t>What does Ramadan fast mean?</a:t>
            </a:r>
          </a:p>
        </p:txBody>
      </p:sp>
      <p:sp>
        <p:nvSpPr>
          <p:cNvPr id="5" name="Slide Number Placeholder 4"/>
          <p:cNvSpPr>
            <a:spLocks noGrp="1"/>
          </p:cNvSpPr>
          <p:nvPr>
            <p:ph type="sldNum" sz="quarter" idx="10"/>
          </p:nvPr>
        </p:nvSpPr>
        <p:spPr/>
        <p:txBody>
          <a:bodyPr/>
          <a:lstStyle/>
          <a:p>
            <a:fld id="{74D97F68-CC38-3C48-B083-3B4A1457065E}" type="slidenum">
              <a:rPr lang="en-US" smtClean="0"/>
              <a:pPr/>
              <a:t>5</a:t>
            </a:fld>
            <a:endParaRPr lang="en-US"/>
          </a:p>
        </p:txBody>
      </p:sp>
      <p:sp>
        <p:nvSpPr>
          <p:cNvPr id="3" name="Content Placeholder 2"/>
          <p:cNvSpPr>
            <a:spLocks noGrp="1"/>
          </p:cNvSpPr>
          <p:nvPr>
            <p:ph type="body" sz="quarter" idx="11"/>
          </p:nvPr>
        </p:nvSpPr>
        <p:spPr>
          <a:xfrm>
            <a:off x="381000" y="971550"/>
            <a:ext cx="8281168" cy="3132534"/>
          </a:xfrm>
        </p:spPr>
        <p:txBody>
          <a:bodyPr/>
          <a:lstStyle/>
          <a:p>
            <a:pPr marL="342900" indent="-342900">
              <a:buFont typeface="Arial" panose="020B0604020202020204" pitchFamily="34" charset="0"/>
              <a:buChar char="•"/>
            </a:pPr>
            <a:r>
              <a:rPr lang="en-GB" sz="1800" dirty="0" smtClean="0"/>
              <a:t>Ramadan </a:t>
            </a:r>
            <a:r>
              <a:rPr lang="en-GB" sz="1800" dirty="0"/>
              <a:t>or the Arabic translation, “</a:t>
            </a:r>
            <a:r>
              <a:rPr lang="en-GB" sz="1800" b="1" dirty="0" err="1">
                <a:solidFill>
                  <a:srgbClr val="FFC000"/>
                </a:solidFill>
              </a:rPr>
              <a:t>sawm</a:t>
            </a:r>
            <a:r>
              <a:rPr lang="en-GB" sz="1800" dirty="0"/>
              <a:t>”, means “abstention from”. </a:t>
            </a:r>
            <a:endParaRPr lang="en-GB" sz="1800" dirty="0" smtClean="0"/>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r>
              <a:rPr lang="en-GB" sz="1800" dirty="0" smtClean="0"/>
              <a:t>Fasting </a:t>
            </a:r>
            <a:r>
              <a:rPr lang="en-GB" sz="1800" dirty="0"/>
              <a:t>is </a:t>
            </a:r>
            <a:r>
              <a:rPr lang="en-GB" sz="1800" dirty="0" smtClean="0"/>
              <a:t>from the </a:t>
            </a:r>
            <a:r>
              <a:rPr lang="en-GB" sz="1800" dirty="0"/>
              <a:t>period of dawn (</a:t>
            </a:r>
            <a:r>
              <a:rPr lang="en-GB" sz="1800" b="1" dirty="0" err="1">
                <a:solidFill>
                  <a:srgbClr val="FFC000"/>
                </a:solidFill>
              </a:rPr>
              <a:t>sahur</a:t>
            </a:r>
            <a:r>
              <a:rPr lang="en-GB" sz="1800" dirty="0"/>
              <a:t>) to sunset (</a:t>
            </a:r>
            <a:r>
              <a:rPr lang="en-GB" sz="1800" b="1" dirty="0" err="1">
                <a:solidFill>
                  <a:srgbClr val="FFC000"/>
                </a:solidFill>
              </a:rPr>
              <a:t>iftar</a:t>
            </a:r>
            <a:r>
              <a:rPr lang="en-GB" sz="1800" dirty="0"/>
              <a:t>) and so most individuals observing </a:t>
            </a:r>
            <a:r>
              <a:rPr lang="en-GB" sz="1800" dirty="0" smtClean="0"/>
              <a:t>Ramadan will </a:t>
            </a:r>
            <a:r>
              <a:rPr lang="en-GB" sz="1800" dirty="0"/>
              <a:t>have two meals in a 24-hour period. In the UK, each fast can last between 10 </a:t>
            </a:r>
            <a:r>
              <a:rPr lang="en-GB" sz="1800" dirty="0" smtClean="0"/>
              <a:t>and 20 </a:t>
            </a:r>
            <a:r>
              <a:rPr lang="en-GB" sz="1800" dirty="0"/>
              <a:t>hours. During the period of fasting an individual must refrain from smoking, eating</a:t>
            </a:r>
            <a:r>
              <a:rPr lang="en-GB" sz="1800" dirty="0" smtClean="0"/>
              <a:t>, drinking</a:t>
            </a:r>
            <a:r>
              <a:rPr lang="en-GB" sz="1800" dirty="0"/>
              <a:t>, sexual activity, consuming oral medications and using intravenous fluids. </a:t>
            </a:r>
            <a:endParaRPr lang="en-GB" sz="1800" dirty="0" smtClean="0"/>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r>
              <a:rPr lang="en-GB" sz="1800" dirty="0" smtClean="0"/>
              <a:t>The fasting </a:t>
            </a:r>
            <a:r>
              <a:rPr lang="en-GB" sz="1800" dirty="0"/>
              <a:t>period lasts for 29–30 days</a:t>
            </a:r>
            <a:r>
              <a:rPr lang="en-GB" sz="1800" dirty="0" smtClean="0"/>
              <a:t>.</a:t>
            </a:r>
          </a:p>
        </p:txBody>
      </p:sp>
    </p:spTree>
    <p:extLst>
      <p:ext uri="{BB962C8B-B14F-4D97-AF65-F5344CB8AC3E}">
        <p14:creationId xmlns:p14="http://schemas.microsoft.com/office/powerpoint/2010/main" val="4131153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7150"/>
            <a:ext cx="8280920" cy="67210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sz="2800" dirty="0"/>
              <a:t>Exemptions to Ramadan</a:t>
            </a:r>
            <a:r>
              <a:rPr lang="en-GB" sz="2800" baseline="30000" dirty="0"/>
              <a:t>2,3</a:t>
            </a:r>
            <a:endParaRPr lang="en-US" sz="2800" baseline="30000" dirty="0"/>
          </a:p>
        </p:txBody>
      </p:sp>
      <p:sp>
        <p:nvSpPr>
          <p:cNvPr id="3" name="Slide Number Placeholder 2"/>
          <p:cNvSpPr>
            <a:spLocks noGrp="1"/>
          </p:cNvSpPr>
          <p:nvPr>
            <p:ph type="sldNum" sz="quarter" idx="10"/>
          </p:nvPr>
        </p:nvSpPr>
        <p:spPr/>
        <p:txBody>
          <a:bodyPr/>
          <a:lstStyle/>
          <a:p>
            <a:pPr>
              <a:defRPr/>
            </a:pPr>
            <a:fld id="{EDB1CEB0-146D-41E0-B6B4-7C5A5D6A1FA2}" type="slidenum">
              <a:rPr lang="en-US" smtClean="0">
                <a:solidFill>
                  <a:srgbClr val="00877C"/>
                </a:solidFill>
                <a:ea typeface="ＭＳ Ｐゴシック" pitchFamily="34" charset="-128"/>
              </a:rPr>
              <a:pPr>
                <a:defRPr/>
              </a:pPr>
              <a:t>6</a:t>
            </a:fld>
            <a:endParaRPr lang="en-US" dirty="0">
              <a:solidFill>
                <a:srgbClr val="00877C"/>
              </a:solidFill>
              <a:ea typeface="ＭＳ Ｐゴシック" pitchFamily="34" charset="-128"/>
            </a:endParaRPr>
          </a:p>
        </p:txBody>
      </p:sp>
      <p:sp>
        <p:nvSpPr>
          <p:cNvPr id="5" name="Content Placeholder 2"/>
          <p:cNvSpPr>
            <a:spLocks noGrp="1"/>
          </p:cNvSpPr>
          <p:nvPr>
            <p:ph type="body" sz="quarter" idx="11"/>
          </p:nvPr>
        </p:nvSpPr>
        <p:spPr>
          <a:xfrm>
            <a:off x="228600" y="819150"/>
            <a:ext cx="8281168" cy="3132534"/>
          </a:xfrm>
        </p:spPr>
        <p:txBody>
          <a:bodyPr/>
          <a:lstStyle/>
          <a:p>
            <a:pPr marL="342900" indent="-342900">
              <a:buFont typeface="Arial" panose="020B0604020202020204" pitchFamily="34" charset="0"/>
              <a:buChar char="•"/>
            </a:pPr>
            <a:r>
              <a:rPr lang="en-GB" sz="1200" dirty="0" smtClean="0"/>
              <a:t>Not </a:t>
            </a:r>
            <a:r>
              <a:rPr lang="en-GB" sz="1200" dirty="0"/>
              <a:t>all Muslims are expected to </a:t>
            </a:r>
            <a:r>
              <a:rPr lang="en-GB" sz="1200" dirty="0" smtClean="0"/>
              <a:t>fast if considered </a:t>
            </a:r>
            <a:r>
              <a:rPr lang="en-GB" sz="1200" dirty="0"/>
              <a:t>detrimental </a:t>
            </a:r>
            <a:r>
              <a:rPr lang="en-GB" sz="1200" dirty="0" smtClean="0"/>
              <a:t>to health</a:t>
            </a:r>
          </a:p>
          <a:p>
            <a:pPr marL="342900" indent="-342900">
              <a:buFont typeface="Arial" panose="020B0604020202020204" pitchFamily="34" charset="0"/>
              <a:buChar char="•"/>
            </a:pPr>
            <a:r>
              <a:rPr lang="en-GB" sz="1200" dirty="0" smtClean="0"/>
              <a:t>Individuals can be either permanently or temporarily exempt</a:t>
            </a:r>
          </a:p>
          <a:p>
            <a:pPr marL="342900" indent="-342900">
              <a:buFont typeface="Arial" panose="020B0604020202020204" pitchFamily="34" charset="0"/>
              <a:buChar char="•"/>
            </a:pPr>
            <a:r>
              <a:rPr lang="en-GB" sz="1200" dirty="0" smtClean="0"/>
              <a:t>Those </a:t>
            </a:r>
            <a:r>
              <a:rPr lang="en-GB" sz="1200" dirty="0"/>
              <a:t>who are permanently exempt </a:t>
            </a:r>
            <a:r>
              <a:rPr lang="en-GB" sz="1200" dirty="0" smtClean="0"/>
              <a:t>include</a:t>
            </a:r>
            <a:r>
              <a:rPr lang="en-GB" sz="1200" baseline="30000" dirty="0" smtClean="0"/>
              <a:t>2,3 </a:t>
            </a:r>
            <a:r>
              <a:rPr lang="en-GB" sz="1200" dirty="0" smtClean="0"/>
              <a:t> </a:t>
            </a:r>
          </a:p>
          <a:p>
            <a:pPr marL="527050" lvl="1" indent="-342900">
              <a:buFont typeface="Arial Narrow" panose="020B0606020202030204" pitchFamily="34" charset="0"/>
              <a:buChar char="–"/>
            </a:pPr>
            <a:r>
              <a:rPr lang="en-GB" sz="1050" dirty="0"/>
              <a:t>c</a:t>
            </a:r>
            <a:r>
              <a:rPr lang="en-GB" sz="1050" dirty="0" smtClean="0"/>
              <a:t>hildren under the age of puberty </a:t>
            </a:r>
          </a:p>
          <a:p>
            <a:pPr marL="527050" lvl="1" indent="-342900">
              <a:buFont typeface="Arial Narrow" panose="020B0606020202030204" pitchFamily="34" charset="0"/>
              <a:buChar char="–"/>
            </a:pPr>
            <a:r>
              <a:rPr lang="en-GB" sz="1050" dirty="0"/>
              <a:t>t</a:t>
            </a:r>
            <a:r>
              <a:rPr lang="en-GB" sz="1050" dirty="0" smtClean="0"/>
              <a:t>he old and frail</a:t>
            </a:r>
          </a:p>
          <a:p>
            <a:pPr marL="527050" lvl="1" indent="-342900">
              <a:buFont typeface="Arial Narrow" panose="020B0606020202030204" pitchFamily="34" charset="0"/>
              <a:buChar char="–"/>
            </a:pPr>
            <a:r>
              <a:rPr lang="en-GB" sz="1050" dirty="0" smtClean="0"/>
              <a:t>those </a:t>
            </a:r>
            <a:r>
              <a:rPr lang="en-GB" sz="1050" dirty="0"/>
              <a:t>with </a:t>
            </a:r>
            <a:r>
              <a:rPr lang="en-GB" sz="1050" dirty="0" smtClean="0"/>
              <a:t>learning difficulties </a:t>
            </a:r>
          </a:p>
          <a:p>
            <a:pPr marL="527050" lvl="1" indent="-342900">
              <a:buFont typeface="Arial Narrow" panose="020B0606020202030204" pitchFamily="34" charset="0"/>
              <a:buChar char="–"/>
            </a:pPr>
            <a:r>
              <a:rPr lang="en-GB" sz="1050" dirty="0" smtClean="0"/>
              <a:t>those </a:t>
            </a:r>
            <a:r>
              <a:rPr lang="en-GB" sz="1050" dirty="0"/>
              <a:t>with severe mental health </a:t>
            </a:r>
            <a:r>
              <a:rPr lang="en-GB" sz="1050" dirty="0" smtClean="0"/>
              <a:t>illness </a:t>
            </a:r>
          </a:p>
          <a:p>
            <a:pPr marL="527050" lvl="1" indent="-342900">
              <a:buFont typeface="Arial Narrow" panose="020B0606020202030204" pitchFamily="34" charset="0"/>
              <a:buChar char="–"/>
            </a:pPr>
            <a:r>
              <a:rPr lang="en-US" sz="1050" dirty="0"/>
              <a:t>those with a chronic </a:t>
            </a:r>
            <a:r>
              <a:rPr lang="en-US" sz="1050" dirty="0" smtClean="0"/>
              <a:t>condition  in </a:t>
            </a:r>
            <a:r>
              <a:rPr lang="en-US" sz="1050" dirty="0"/>
              <a:t>whom fasting would be detrimental to their health</a:t>
            </a:r>
            <a:r>
              <a:rPr lang="en-US" sz="1050" dirty="0" smtClean="0"/>
              <a:t>. </a:t>
            </a:r>
            <a:r>
              <a:rPr lang="en-GB" sz="1050" dirty="0" smtClean="0"/>
              <a:t>(e.g. </a:t>
            </a:r>
            <a:r>
              <a:rPr lang="en-GB" sz="1050" dirty="0"/>
              <a:t>type 2 diabetes with unstable </a:t>
            </a:r>
            <a:r>
              <a:rPr lang="en-GB" sz="1050" dirty="0" smtClean="0"/>
              <a:t>disease; diabetes </a:t>
            </a:r>
            <a:r>
              <a:rPr lang="en-GB" sz="1050" dirty="0"/>
              <a:t>with </a:t>
            </a:r>
            <a:r>
              <a:rPr lang="en-GB" sz="1050" dirty="0" smtClean="0"/>
              <a:t>complications)</a:t>
            </a:r>
            <a:r>
              <a:rPr lang="en-GB" sz="1050" baseline="30000" dirty="0" smtClean="0"/>
              <a:t>3</a:t>
            </a:r>
            <a:endParaRPr lang="en-GB" sz="1050" baseline="30000" dirty="0"/>
          </a:p>
          <a:p>
            <a:pPr marL="342900" indent="-342900">
              <a:buFont typeface="Arial" panose="020B0604020202020204" pitchFamily="34" charset="0"/>
              <a:buChar char="•"/>
            </a:pPr>
            <a:r>
              <a:rPr lang="en-GB" sz="1200" dirty="0" smtClean="0"/>
              <a:t>Temporary </a:t>
            </a:r>
            <a:r>
              <a:rPr lang="en-GB" sz="1200" dirty="0"/>
              <a:t>exemption </a:t>
            </a:r>
            <a:r>
              <a:rPr lang="en-GB" sz="1200" dirty="0" smtClean="0"/>
              <a:t>includes </a:t>
            </a:r>
            <a:r>
              <a:rPr lang="en-GB" sz="1200" dirty="0"/>
              <a:t>pregnant and breastfeeding women, </a:t>
            </a:r>
            <a:r>
              <a:rPr lang="en-GB" sz="1200" dirty="0" smtClean="0"/>
              <a:t>travellers (journeys </a:t>
            </a:r>
            <a:r>
              <a:rPr lang="en-GB" sz="1200" dirty="0"/>
              <a:t>&gt;50 </a:t>
            </a:r>
            <a:r>
              <a:rPr lang="en-GB" sz="1200" dirty="0" smtClean="0"/>
              <a:t>miles in a single journey) </a:t>
            </a:r>
            <a:r>
              <a:rPr lang="en-GB" sz="1200" dirty="0"/>
              <a:t>and those who are acutely </a:t>
            </a:r>
            <a:r>
              <a:rPr lang="en-GB" sz="1200" dirty="0" smtClean="0"/>
              <a:t>unwell</a:t>
            </a:r>
            <a:endParaRPr lang="en-GB" sz="1200" dirty="0"/>
          </a:p>
          <a:p>
            <a:pPr marL="342900" indent="-342900">
              <a:buFont typeface="Arial" panose="020B0604020202020204" pitchFamily="34" charset="0"/>
              <a:buChar char="•"/>
            </a:pPr>
            <a:r>
              <a:rPr lang="en-GB" sz="1200" dirty="0" smtClean="0"/>
              <a:t>Those </a:t>
            </a:r>
            <a:r>
              <a:rPr lang="en-GB" sz="1200" dirty="0"/>
              <a:t>who are </a:t>
            </a:r>
            <a:r>
              <a:rPr lang="en-GB" sz="1200" dirty="0" smtClean="0"/>
              <a:t>temporarily exempt </a:t>
            </a:r>
            <a:r>
              <a:rPr lang="en-GB" sz="1200" dirty="0"/>
              <a:t>may make up their fasts at a later date. </a:t>
            </a:r>
            <a:endParaRPr lang="en-GB" sz="1200" dirty="0" smtClean="0"/>
          </a:p>
          <a:p>
            <a:pPr marL="342900" indent="-342900">
              <a:buFont typeface="Arial" panose="020B0604020202020204" pitchFamily="34" charset="0"/>
              <a:buChar char="•"/>
            </a:pPr>
            <a:r>
              <a:rPr lang="en-GB" sz="1200" dirty="0" smtClean="0"/>
              <a:t>Those </a:t>
            </a:r>
            <a:r>
              <a:rPr lang="en-GB" sz="1200" dirty="0"/>
              <a:t>who are permanently </a:t>
            </a:r>
            <a:r>
              <a:rPr lang="en-GB" sz="1200" dirty="0" smtClean="0"/>
              <a:t>exempt must </a:t>
            </a:r>
            <a:r>
              <a:rPr lang="en-GB" sz="1200" dirty="0"/>
              <a:t>pay compensation in the form of giving alms to the </a:t>
            </a:r>
            <a:r>
              <a:rPr lang="en-GB" sz="1200" dirty="0" smtClean="0"/>
              <a:t>poor</a:t>
            </a:r>
            <a:endParaRPr lang="en-GB" sz="1200" dirty="0"/>
          </a:p>
        </p:txBody>
      </p:sp>
    </p:spTree>
    <p:extLst>
      <p:ext uri="{BB962C8B-B14F-4D97-AF65-F5344CB8AC3E}">
        <p14:creationId xmlns:p14="http://schemas.microsoft.com/office/powerpoint/2010/main" val="1723401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20" y="44401"/>
            <a:ext cx="8222065" cy="8642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fontAlgn="base">
              <a:spcAft>
                <a:spcPct val="0"/>
              </a:spcAft>
            </a:pPr>
            <a:r>
              <a:rPr lang="en-GB" sz="2800" b="1" dirty="0">
                <a:solidFill>
                  <a:srgbClr val="003E77"/>
                </a:solidFill>
                <a:latin typeface="Arial" panose="020B0604020202020204" pitchFamily="34" charset="0"/>
                <a:cs typeface="Arial" panose="020B0604020202020204" pitchFamily="34" charset="0"/>
              </a:rPr>
              <a:t>Pathophysiology of </a:t>
            </a:r>
            <a:r>
              <a:rPr lang="en-GB" sz="2800" b="1" dirty="0" smtClean="0">
                <a:solidFill>
                  <a:srgbClr val="FFC000"/>
                </a:solidFill>
                <a:latin typeface="Arial" panose="020B0604020202020204" pitchFamily="34" charset="0"/>
                <a:cs typeface="Arial" panose="020B0604020202020204" pitchFamily="34" charset="0"/>
              </a:rPr>
              <a:t>feeding</a:t>
            </a:r>
            <a:r>
              <a:rPr lang="en-GB" sz="2800" b="1" baseline="30000" dirty="0" smtClean="0">
                <a:solidFill>
                  <a:srgbClr val="FFC000"/>
                </a:solidFill>
                <a:latin typeface="Arial" panose="020B0604020202020204" pitchFamily="34" charset="0"/>
                <a:cs typeface="Arial" panose="020B0604020202020204" pitchFamily="34" charset="0"/>
              </a:rPr>
              <a:t>4</a:t>
            </a:r>
            <a:endParaRPr lang="en-GB" sz="2800" b="1" dirty="0">
              <a:solidFill>
                <a:srgbClr val="003E77"/>
              </a:solidFill>
              <a:latin typeface="+mj-lt"/>
              <a:cs typeface="+mj-cs"/>
            </a:endParaRPr>
          </a:p>
        </p:txBody>
      </p:sp>
      <p:sp>
        <p:nvSpPr>
          <p:cNvPr id="5" name="Slide Number Placeholder 4"/>
          <p:cNvSpPr>
            <a:spLocks noGrp="1"/>
          </p:cNvSpPr>
          <p:nvPr>
            <p:ph type="sldNum" sz="quarter" idx="4294967295"/>
          </p:nvPr>
        </p:nvSpPr>
        <p:spPr>
          <a:xfrm>
            <a:off x="8864600" y="4826000"/>
            <a:ext cx="279400" cy="217488"/>
          </a:xfrm>
        </p:spPr>
        <p:txBody>
          <a:bodyPr/>
          <a:lstStyle/>
          <a:p>
            <a:fld id="{74D97F68-CC38-3C48-B083-3B4A1457065E}" type="slidenum">
              <a:rPr lang="en-US" smtClean="0"/>
              <a:pPr/>
              <a:t>7</a:t>
            </a:fld>
            <a:endParaRPr lang="en-US"/>
          </a:p>
        </p:txBody>
      </p:sp>
      <p:pic>
        <p:nvPicPr>
          <p:cNvPr id="12" name="Picture 121" descr="Li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1319653" y="3828452"/>
            <a:ext cx="807046" cy="4313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9" descr="PlatesOfFo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3603" y="1031335"/>
            <a:ext cx="1371600"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598" y="3026401"/>
            <a:ext cx="797912" cy="21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600000">
            <a:off x="4433671" y="3348054"/>
            <a:ext cx="37425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1" name="TextBox 10"/>
          <p:cNvSpPr txBox="1"/>
          <p:nvPr/>
        </p:nvSpPr>
        <p:spPr>
          <a:xfrm>
            <a:off x="2203334" y="798186"/>
            <a:ext cx="493725" cy="276999"/>
          </a:xfrm>
          <a:prstGeom prst="rect">
            <a:avLst/>
          </a:prstGeom>
          <a:noFill/>
        </p:spPr>
        <p:txBody>
          <a:bodyPr wrap="none" lIns="0" tIns="0" rIns="0" bIns="0" rtlCol="0" anchor="t" anchorCtr="0">
            <a:spAutoFit/>
          </a:bodyPr>
          <a:lstStyle/>
          <a:p>
            <a:pPr defTabSz="457200"/>
            <a:r>
              <a:rPr lang="en-GB" b="1" kern="600" spc="30" dirty="0">
                <a:solidFill>
                  <a:srgbClr val="37424A"/>
                </a:solidFill>
              </a:rPr>
              <a:t>Meal </a:t>
            </a:r>
          </a:p>
        </p:txBody>
      </p:sp>
      <p:sp>
        <p:nvSpPr>
          <p:cNvPr id="22" name="TextBox 21"/>
          <p:cNvSpPr txBox="1"/>
          <p:nvPr/>
        </p:nvSpPr>
        <p:spPr>
          <a:xfrm>
            <a:off x="2186868" y="1933129"/>
            <a:ext cx="644087" cy="246221"/>
          </a:xfrm>
          <a:prstGeom prst="rect">
            <a:avLst/>
          </a:prstGeom>
          <a:noFill/>
        </p:spPr>
        <p:txBody>
          <a:bodyPr wrap="none" lIns="0" tIns="0" rIns="0" bIns="0" rtlCol="0" anchor="t" anchorCtr="0">
            <a:spAutoFit/>
          </a:bodyPr>
          <a:lstStyle/>
          <a:p>
            <a:pPr defTabSz="457200"/>
            <a:r>
              <a:rPr lang="en-GB" sz="1600" kern="600" spc="30" dirty="0">
                <a:solidFill>
                  <a:srgbClr val="37424A"/>
                </a:solidFill>
              </a:rPr>
              <a:t>Glucose</a:t>
            </a:r>
          </a:p>
        </p:txBody>
      </p:sp>
      <p:sp>
        <p:nvSpPr>
          <p:cNvPr id="23" name="TextBox 22"/>
          <p:cNvSpPr txBox="1"/>
          <p:nvPr/>
        </p:nvSpPr>
        <p:spPr>
          <a:xfrm>
            <a:off x="1833813" y="2496622"/>
            <a:ext cx="1572225" cy="276999"/>
          </a:xfrm>
          <a:prstGeom prst="rect">
            <a:avLst/>
          </a:prstGeom>
          <a:noFill/>
        </p:spPr>
        <p:txBody>
          <a:bodyPr wrap="none" lIns="0" tIns="0" rIns="0" bIns="0" rtlCol="0" anchor="t" anchorCtr="0">
            <a:spAutoFit/>
          </a:bodyPr>
          <a:lstStyle/>
          <a:p>
            <a:pPr defTabSz="457200"/>
            <a:r>
              <a:rPr lang="en-GB" b="1" kern="600" spc="30" dirty="0">
                <a:solidFill>
                  <a:srgbClr val="37424A"/>
                </a:solidFill>
              </a:rPr>
              <a:t>Insulin secretion</a:t>
            </a:r>
          </a:p>
        </p:txBody>
      </p:sp>
      <p:cxnSp>
        <p:nvCxnSpPr>
          <p:cNvPr id="26" name="Straight Arrow Connector 25"/>
          <p:cNvCxnSpPr/>
          <p:nvPr/>
        </p:nvCxnSpPr>
        <p:spPr>
          <a:xfrm flipH="1">
            <a:off x="1933971" y="2797636"/>
            <a:ext cx="510612" cy="671088"/>
          </a:xfrm>
          <a:prstGeom prst="straightConnector1">
            <a:avLst/>
          </a:prstGeom>
          <a:ln w="31750" cap="flat" cmpd="sng" algn="ctr">
            <a:solidFill>
              <a:srgbClr val="C00000"/>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573235" y="3303845"/>
            <a:ext cx="652743" cy="215444"/>
          </a:xfrm>
          <a:prstGeom prst="rect">
            <a:avLst/>
          </a:prstGeom>
          <a:noFill/>
        </p:spPr>
        <p:txBody>
          <a:bodyPr wrap="none" lIns="0" tIns="0" rIns="0" bIns="0" rtlCol="0" anchor="t" anchorCtr="0">
            <a:spAutoFit/>
          </a:bodyPr>
          <a:lstStyle/>
          <a:p>
            <a:pPr defTabSz="457200"/>
            <a:r>
              <a:rPr lang="en-GB" sz="1400" kern="600" spc="30" dirty="0">
                <a:solidFill>
                  <a:srgbClr val="37424A"/>
                </a:solidFill>
              </a:rPr>
              <a:t>Pancreas</a:t>
            </a:r>
          </a:p>
        </p:txBody>
      </p:sp>
      <p:sp>
        <p:nvSpPr>
          <p:cNvPr id="1024" name="TextBox 1023"/>
          <p:cNvSpPr txBox="1"/>
          <p:nvPr/>
        </p:nvSpPr>
        <p:spPr>
          <a:xfrm>
            <a:off x="1019939" y="3592064"/>
            <a:ext cx="1192634" cy="215444"/>
          </a:xfrm>
          <a:prstGeom prst="rect">
            <a:avLst/>
          </a:prstGeom>
          <a:noFill/>
        </p:spPr>
        <p:txBody>
          <a:bodyPr wrap="none" lIns="0" tIns="0" rIns="0" bIns="0" rtlCol="0" anchor="t" anchorCtr="0">
            <a:spAutoFit/>
          </a:bodyPr>
          <a:lstStyle/>
          <a:p>
            <a:pPr defTabSz="457200"/>
            <a:r>
              <a:rPr lang="en-GB" sz="1400" kern="600" spc="30" dirty="0">
                <a:solidFill>
                  <a:srgbClr val="37424A"/>
                </a:solidFill>
              </a:rPr>
              <a:t>Gluconeogenesis</a:t>
            </a:r>
          </a:p>
        </p:txBody>
      </p:sp>
      <p:cxnSp>
        <p:nvCxnSpPr>
          <p:cNvPr id="35" name="Straight Arrow Connector 34"/>
          <p:cNvCxnSpPr>
            <a:endCxn id="1028" idx="0"/>
          </p:cNvCxnSpPr>
          <p:nvPr/>
        </p:nvCxnSpPr>
        <p:spPr>
          <a:xfrm>
            <a:off x="3116218" y="2797637"/>
            <a:ext cx="850870" cy="794427"/>
          </a:xfrm>
          <a:prstGeom prst="straightConnector1">
            <a:avLst/>
          </a:prstGeom>
          <a:ln w="31750" cap="flat" cmpd="sng" algn="ctr">
            <a:solidFill>
              <a:schemeClr val="accent1"/>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028" name="TextBox 1027"/>
          <p:cNvSpPr txBox="1"/>
          <p:nvPr/>
        </p:nvSpPr>
        <p:spPr>
          <a:xfrm>
            <a:off x="3406037" y="3592064"/>
            <a:ext cx="1122102" cy="215444"/>
          </a:xfrm>
          <a:prstGeom prst="rect">
            <a:avLst/>
          </a:prstGeom>
          <a:noFill/>
        </p:spPr>
        <p:txBody>
          <a:bodyPr wrap="none" lIns="0" tIns="0" rIns="0" bIns="0" rtlCol="0" anchor="t" anchorCtr="0">
            <a:spAutoFit/>
          </a:bodyPr>
          <a:lstStyle/>
          <a:p>
            <a:pPr defTabSz="457200"/>
            <a:r>
              <a:rPr lang="en-GB" sz="1400" kern="600" spc="30" dirty="0">
                <a:solidFill>
                  <a:srgbClr val="37424A"/>
                </a:solidFill>
              </a:rPr>
              <a:t>Glycogen stores</a:t>
            </a:r>
          </a:p>
        </p:txBody>
      </p:sp>
      <p:cxnSp>
        <p:nvCxnSpPr>
          <p:cNvPr id="40" name="Straight Arrow Connector 39"/>
          <p:cNvCxnSpPr/>
          <p:nvPr/>
        </p:nvCxnSpPr>
        <p:spPr>
          <a:xfrm>
            <a:off x="2008548" y="4117254"/>
            <a:ext cx="564676" cy="0"/>
          </a:xfrm>
          <a:prstGeom prst="straightConnector1">
            <a:avLst/>
          </a:prstGeom>
          <a:ln w="31750" cap="flat" cmpd="sng" algn="ctr">
            <a:solidFill>
              <a:srgbClr val="C00000"/>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032" name="TextBox 1031"/>
          <p:cNvSpPr txBox="1"/>
          <p:nvPr/>
        </p:nvSpPr>
        <p:spPr>
          <a:xfrm>
            <a:off x="2651958" y="4027985"/>
            <a:ext cx="644087" cy="246221"/>
          </a:xfrm>
          <a:prstGeom prst="rect">
            <a:avLst/>
          </a:prstGeom>
          <a:noFill/>
        </p:spPr>
        <p:txBody>
          <a:bodyPr wrap="none" lIns="0" tIns="0" rIns="0" bIns="0" rtlCol="0" anchor="t" anchorCtr="0">
            <a:spAutoFit/>
          </a:bodyPr>
          <a:lstStyle/>
          <a:p>
            <a:pPr defTabSz="457200"/>
            <a:r>
              <a:rPr lang="en-GB" sz="1600" kern="600" spc="30" dirty="0">
                <a:solidFill>
                  <a:srgbClr val="37424A"/>
                </a:solidFill>
              </a:rPr>
              <a:t>Glucose</a:t>
            </a:r>
          </a:p>
        </p:txBody>
      </p:sp>
      <p:cxnSp>
        <p:nvCxnSpPr>
          <p:cNvPr id="43" name="Straight Arrow Connector 42"/>
          <p:cNvCxnSpPr/>
          <p:nvPr/>
        </p:nvCxnSpPr>
        <p:spPr>
          <a:xfrm>
            <a:off x="3368235" y="4123720"/>
            <a:ext cx="564676" cy="0"/>
          </a:xfrm>
          <a:prstGeom prst="straightConnector1">
            <a:avLst/>
          </a:prstGeom>
          <a:ln w="31750" cap="flat" cmpd="sng" algn="ctr">
            <a:solidFill>
              <a:srgbClr val="C00000"/>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033" name="TextBox 1032"/>
          <p:cNvSpPr txBox="1"/>
          <p:nvPr/>
        </p:nvSpPr>
        <p:spPr>
          <a:xfrm>
            <a:off x="1418544" y="2981542"/>
            <a:ext cx="556563" cy="215444"/>
          </a:xfrm>
          <a:prstGeom prst="rect">
            <a:avLst/>
          </a:prstGeom>
          <a:noFill/>
        </p:spPr>
        <p:txBody>
          <a:bodyPr wrap="none" lIns="0" tIns="0" rIns="0" bIns="0" rtlCol="0" anchor="t" anchorCtr="0">
            <a:spAutoFit/>
          </a:bodyPr>
          <a:lstStyle/>
          <a:p>
            <a:pPr defTabSz="457200"/>
            <a:r>
              <a:rPr lang="en-GB" sz="1400" b="1" kern="600" spc="30" dirty="0">
                <a:solidFill>
                  <a:srgbClr val="37424A"/>
                </a:solidFill>
              </a:rPr>
              <a:t>Inhibits</a:t>
            </a:r>
          </a:p>
        </p:txBody>
      </p:sp>
      <p:sp>
        <p:nvSpPr>
          <p:cNvPr id="1034" name="TextBox 1033"/>
          <p:cNvSpPr txBox="1"/>
          <p:nvPr/>
        </p:nvSpPr>
        <p:spPr>
          <a:xfrm>
            <a:off x="3505561" y="2971596"/>
            <a:ext cx="769441" cy="215444"/>
          </a:xfrm>
          <a:prstGeom prst="rect">
            <a:avLst/>
          </a:prstGeom>
          <a:noFill/>
        </p:spPr>
        <p:txBody>
          <a:bodyPr wrap="none" lIns="0" tIns="0" rIns="0" bIns="0" rtlCol="0" anchor="t" anchorCtr="0">
            <a:spAutoFit/>
          </a:bodyPr>
          <a:lstStyle/>
          <a:p>
            <a:pPr defTabSz="457200"/>
            <a:r>
              <a:rPr lang="en-GB" sz="1400" b="1" kern="600" spc="30" dirty="0">
                <a:solidFill>
                  <a:srgbClr val="37424A"/>
                </a:solidFill>
              </a:rPr>
              <a:t>stimulates</a:t>
            </a:r>
          </a:p>
        </p:txBody>
      </p:sp>
      <p:sp>
        <p:nvSpPr>
          <p:cNvPr id="1035" name="TextBox 1034"/>
          <p:cNvSpPr txBox="1"/>
          <p:nvPr/>
        </p:nvSpPr>
        <p:spPr>
          <a:xfrm>
            <a:off x="1379813" y="4303374"/>
            <a:ext cx="472886" cy="276999"/>
          </a:xfrm>
          <a:prstGeom prst="rect">
            <a:avLst/>
          </a:prstGeom>
          <a:noFill/>
        </p:spPr>
        <p:txBody>
          <a:bodyPr wrap="none" lIns="0" tIns="0" rIns="0" bIns="0" rtlCol="0" anchor="t" anchorCtr="0">
            <a:spAutoFit/>
          </a:bodyPr>
          <a:lstStyle/>
          <a:p>
            <a:pPr defTabSz="457200"/>
            <a:r>
              <a:rPr lang="en-GB" b="1" kern="600" spc="30" dirty="0">
                <a:solidFill>
                  <a:srgbClr val="37424A"/>
                </a:solidFill>
              </a:rPr>
              <a:t>Liver</a:t>
            </a:r>
          </a:p>
        </p:txBody>
      </p:sp>
      <p:sp>
        <p:nvSpPr>
          <p:cNvPr id="1036" name="TextBox 1035"/>
          <p:cNvSpPr txBox="1"/>
          <p:nvPr/>
        </p:nvSpPr>
        <p:spPr>
          <a:xfrm>
            <a:off x="4395314" y="4303373"/>
            <a:ext cx="665888" cy="276999"/>
          </a:xfrm>
          <a:prstGeom prst="rect">
            <a:avLst/>
          </a:prstGeom>
          <a:noFill/>
        </p:spPr>
        <p:txBody>
          <a:bodyPr wrap="none" lIns="0" tIns="0" rIns="0" bIns="0" rtlCol="0" anchor="t" anchorCtr="0">
            <a:spAutoFit/>
          </a:bodyPr>
          <a:lstStyle/>
          <a:p>
            <a:pPr defTabSz="457200"/>
            <a:r>
              <a:rPr lang="en-GB" b="1" kern="600" spc="30" dirty="0">
                <a:solidFill>
                  <a:srgbClr val="37424A"/>
                </a:solidFill>
              </a:rPr>
              <a:t>Muscle</a:t>
            </a:r>
          </a:p>
        </p:txBody>
      </p:sp>
      <p:cxnSp>
        <p:nvCxnSpPr>
          <p:cNvPr id="1038" name="Straight Arrow Connector 1037"/>
          <p:cNvCxnSpPr/>
          <p:nvPr/>
        </p:nvCxnSpPr>
        <p:spPr>
          <a:xfrm>
            <a:off x="2452598" y="1567116"/>
            <a:ext cx="0" cy="336887"/>
          </a:xfrm>
          <a:prstGeom prst="straightConnector1">
            <a:avLst/>
          </a:prstGeom>
          <a:ln w="44450" cap="flat" cmpd="sng" algn="ctr">
            <a:solidFill>
              <a:schemeClr val="tx1">
                <a:lumMod val="75000"/>
              </a:schemeClr>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460614" y="2141640"/>
            <a:ext cx="0" cy="336887"/>
          </a:xfrm>
          <a:prstGeom prst="straightConnector1">
            <a:avLst/>
          </a:prstGeom>
          <a:ln w="44450" cap="flat" cmpd="sng" algn="ctr">
            <a:solidFill>
              <a:schemeClr val="tx1">
                <a:lumMod val="75000"/>
              </a:schemeClr>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040" name="TextBox 1039"/>
          <p:cNvSpPr txBox="1"/>
          <p:nvPr/>
        </p:nvSpPr>
        <p:spPr>
          <a:xfrm>
            <a:off x="5410200" y="1276350"/>
            <a:ext cx="3316314" cy="1938992"/>
          </a:xfrm>
          <a:prstGeom prst="rect">
            <a:avLst/>
          </a:prstGeom>
          <a:noFill/>
        </p:spPr>
        <p:txBody>
          <a:bodyPr wrap="square" lIns="0" tIns="0" rIns="0" bIns="0" rtlCol="0" anchor="t" anchorCtr="0">
            <a:spAutoFit/>
          </a:bodyPr>
          <a:lstStyle/>
          <a:p>
            <a:pPr algn="ctr" defTabSz="457200"/>
            <a:r>
              <a:rPr lang="en-GB" dirty="0">
                <a:solidFill>
                  <a:srgbClr val="37424A"/>
                </a:solidFill>
                <a:latin typeface="Arial" panose="020B0604020202020204" pitchFamily="34" charset="0"/>
                <a:cs typeface="Arial" panose="020B0604020202020204" pitchFamily="34" charset="0"/>
              </a:rPr>
              <a:t>In healthy individuals, increased glucose levels in the blood after eating stimulates</a:t>
            </a:r>
          </a:p>
          <a:p>
            <a:pPr algn="ctr" defTabSz="457200"/>
            <a:r>
              <a:rPr lang="en-GB" dirty="0">
                <a:solidFill>
                  <a:srgbClr val="37424A"/>
                </a:solidFill>
                <a:latin typeface="Arial" panose="020B0604020202020204" pitchFamily="34" charset="0"/>
                <a:cs typeface="Arial" panose="020B0604020202020204" pitchFamily="34" charset="0"/>
              </a:rPr>
              <a:t>insulin secretion from the islet cells of the pancreas, which triggers the liver and muscles to store glucose as </a:t>
            </a:r>
            <a:r>
              <a:rPr lang="en-GB" dirty="0" smtClean="0">
                <a:solidFill>
                  <a:srgbClr val="37424A"/>
                </a:solidFill>
                <a:latin typeface="Arial" panose="020B0604020202020204" pitchFamily="34" charset="0"/>
                <a:cs typeface="Arial" panose="020B0604020202020204" pitchFamily="34" charset="0"/>
              </a:rPr>
              <a:t>glycogen</a:t>
            </a:r>
            <a:endParaRPr lang="en-GB" dirty="0">
              <a:solidFill>
                <a:srgbClr val="37424A"/>
              </a:solidFill>
              <a:latin typeface="Arial" panose="020B0604020202020204" pitchFamily="34" charset="0"/>
              <a:cs typeface="Arial" panose="020B0604020202020204" pitchFamily="34" charset="0"/>
            </a:endParaRPr>
          </a:p>
        </p:txBody>
      </p:sp>
      <p:sp>
        <p:nvSpPr>
          <p:cNvPr id="28" name="TextBox 27"/>
          <p:cNvSpPr txBox="1"/>
          <p:nvPr/>
        </p:nvSpPr>
        <p:spPr>
          <a:xfrm>
            <a:off x="0" y="4932462"/>
            <a:ext cx="8527976" cy="153888"/>
          </a:xfrm>
          <a:prstGeom prst="rect">
            <a:avLst/>
          </a:prstGeom>
          <a:noFill/>
        </p:spPr>
        <p:txBody>
          <a:bodyPr wrap="none" lIns="0" tIns="0" rIns="0" bIns="0" rtlCol="0" anchor="t" anchorCtr="0">
            <a:spAutoFit/>
          </a:bodyPr>
          <a:lstStyle/>
          <a:p>
            <a:pPr defTabSz="457200"/>
            <a:r>
              <a:rPr lang="en-GB" sz="1000" dirty="0">
                <a:solidFill>
                  <a:srgbClr val="37424A"/>
                </a:solidFill>
              </a:rPr>
              <a:t>Adapted from Diabetes and </a:t>
            </a:r>
            <a:r>
              <a:rPr lang="en-GB" sz="1000" dirty="0" err="1">
                <a:solidFill>
                  <a:srgbClr val="37424A"/>
                </a:solidFill>
              </a:rPr>
              <a:t>Ramadan:Practical</a:t>
            </a:r>
            <a:r>
              <a:rPr lang="en-GB" sz="1000" dirty="0">
                <a:solidFill>
                  <a:srgbClr val="37424A"/>
                </a:solidFill>
              </a:rPr>
              <a:t> Guidelines. International Diabetes Federation (IDF), in </a:t>
            </a:r>
            <a:r>
              <a:rPr lang="en-GB" sz="1000" dirty="0" smtClean="0">
                <a:solidFill>
                  <a:srgbClr val="37424A"/>
                </a:solidFill>
              </a:rPr>
              <a:t>collaboration with </a:t>
            </a:r>
            <a:r>
              <a:rPr lang="en-GB" sz="1000" dirty="0">
                <a:solidFill>
                  <a:srgbClr val="37424A"/>
                </a:solidFill>
              </a:rPr>
              <a:t>the Diabetes and Ramadan (DAR) International Alliance (2016) </a:t>
            </a:r>
            <a:r>
              <a:rPr lang="en-GB" sz="1000" dirty="0" smtClean="0">
                <a:solidFill>
                  <a:srgbClr val="37424A"/>
                </a:solidFill>
              </a:rPr>
              <a:t>c</a:t>
            </a:r>
            <a:endParaRPr lang="en-GB" sz="1000" kern="600" spc="30" dirty="0">
              <a:solidFill>
                <a:srgbClr val="37424A"/>
              </a:solidFill>
            </a:endParaRPr>
          </a:p>
        </p:txBody>
      </p:sp>
    </p:spTree>
    <p:extLst>
      <p:ext uri="{BB962C8B-B14F-4D97-AF65-F5344CB8AC3E}">
        <p14:creationId xmlns:p14="http://schemas.microsoft.com/office/powerpoint/2010/main" val="1537969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35" y="72415"/>
            <a:ext cx="8222065" cy="8642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rmAutofit/>
          </a:bodyPr>
          <a:lstStyle/>
          <a:p>
            <a:pPr fontAlgn="base">
              <a:spcAft>
                <a:spcPct val="0"/>
              </a:spcAft>
            </a:pPr>
            <a:r>
              <a:rPr lang="en-GB" sz="2800" b="1" dirty="0">
                <a:solidFill>
                  <a:srgbClr val="003E77"/>
                </a:solidFill>
                <a:latin typeface="Arial" panose="020B0604020202020204" pitchFamily="34" charset="0"/>
                <a:cs typeface="Arial" panose="020B0604020202020204" pitchFamily="34" charset="0"/>
              </a:rPr>
              <a:t>Pathophysiology of </a:t>
            </a:r>
            <a:r>
              <a:rPr lang="en-GB" sz="2800" b="1" dirty="0" smtClean="0">
                <a:solidFill>
                  <a:srgbClr val="FFC000"/>
                </a:solidFill>
                <a:latin typeface="Arial" panose="020B0604020202020204" pitchFamily="34" charset="0"/>
                <a:cs typeface="Arial" panose="020B0604020202020204" pitchFamily="34" charset="0"/>
              </a:rPr>
              <a:t>fasting</a:t>
            </a:r>
            <a:r>
              <a:rPr lang="en-GB" sz="2800" b="1" baseline="30000" dirty="0" smtClean="0">
                <a:solidFill>
                  <a:srgbClr val="FFC000"/>
                </a:solidFill>
                <a:latin typeface="Arial" panose="020B0604020202020204" pitchFamily="34" charset="0"/>
                <a:cs typeface="Arial" panose="020B0604020202020204" pitchFamily="34" charset="0"/>
              </a:rPr>
              <a:t>4</a:t>
            </a:r>
            <a:endParaRPr lang="en-GB" sz="2800" b="1" baseline="30000" dirty="0">
              <a:solidFill>
                <a:srgbClr val="FFC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8864600" y="4826000"/>
            <a:ext cx="279400" cy="217488"/>
          </a:xfrm>
        </p:spPr>
        <p:txBody>
          <a:bodyPr/>
          <a:lstStyle/>
          <a:p>
            <a:fld id="{74D97F68-CC38-3C48-B083-3B4A1457065E}" type="slidenum">
              <a:rPr lang="en-US" smtClean="0"/>
              <a:pPr/>
              <a:t>8</a:t>
            </a:fld>
            <a:endParaRPr lang="en-US"/>
          </a:p>
        </p:txBody>
      </p:sp>
      <p:pic>
        <p:nvPicPr>
          <p:cNvPr id="12" name="Picture 121" descr="Li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1319653" y="3828452"/>
            <a:ext cx="807046" cy="4313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9" descr="PlatesOfFo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3603" y="1031335"/>
            <a:ext cx="1371600"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598" y="3026401"/>
            <a:ext cx="797912" cy="21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600000">
            <a:off x="4433671" y="3348054"/>
            <a:ext cx="37425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1" name="TextBox 10"/>
          <p:cNvSpPr txBox="1"/>
          <p:nvPr/>
        </p:nvSpPr>
        <p:spPr>
          <a:xfrm>
            <a:off x="2203334" y="798186"/>
            <a:ext cx="493725" cy="276999"/>
          </a:xfrm>
          <a:prstGeom prst="rect">
            <a:avLst/>
          </a:prstGeom>
          <a:noFill/>
        </p:spPr>
        <p:txBody>
          <a:bodyPr wrap="none" lIns="0" tIns="0" rIns="0" bIns="0" rtlCol="0" anchor="t" anchorCtr="0">
            <a:spAutoFit/>
          </a:bodyPr>
          <a:lstStyle/>
          <a:p>
            <a:pPr defTabSz="457200"/>
            <a:r>
              <a:rPr lang="en-GB" b="1" kern="600" spc="30" dirty="0">
                <a:solidFill>
                  <a:srgbClr val="37424A"/>
                </a:solidFill>
              </a:rPr>
              <a:t>Meal </a:t>
            </a:r>
          </a:p>
        </p:txBody>
      </p:sp>
      <p:sp>
        <p:nvSpPr>
          <p:cNvPr id="22" name="TextBox 21"/>
          <p:cNvSpPr txBox="1"/>
          <p:nvPr/>
        </p:nvSpPr>
        <p:spPr>
          <a:xfrm>
            <a:off x="2186868" y="1933129"/>
            <a:ext cx="644087" cy="246221"/>
          </a:xfrm>
          <a:prstGeom prst="rect">
            <a:avLst/>
          </a:prstGeom>
          <a:noFill/>
        </p:spPr>
        <p:txBody>
          <a:bodyPr wrap="none" lIns="0" tIns="0" rIns="0" bIns="0" rtlCol="0" anchor="t" anchorCtr="0">
            <a:spAutoFit/>
          </a:bodyPr>
          <a:lstStyle/>
          <a:p>
            <a:pPr defTabSz="457200"/>
            <a:r>
              <a:rPr lang="en-GB" sz="1600" kern="600" spc="30" dirty="0">
                <a:solidFill>
                  <a:srgbClr val="37424A"/>
                </a:solidFill>
              </a:rPr>
              <a:t>Glucose</a:t>
            </a:r>
          </a:p>
        </p:txBody>
      </p:sp>
      <p:sp>
        <p:nvSpPr>
          <p:cNvPr id="23" name="TextBox 22"/>
          <p:cNvSpPr txBox="1"/>
          <p:nvPr/>
        </p:nvSpPr>
        <p:spPr>
          <a:xfrm>
            <a:off x="1833813" y="2496622"/>
            <a:ext cx="1572225" cy="276999"/>
          </a:xfrm>
          <a:prstGeom prst="rect">
            <a:avLst/>
          </a:prstGeom>
          <a:noFill/>
        </p:spPr>
        <p:txBody>
          <a:bodyPr wrap="none" lIns="0" tIns="0" rIns="0" bIns="0" rtlCol="0" anchor="t" anchorCtr="0">
            <a:spAutoFit/>
          </a:bodyPr>
          <a:lstStyle/>
          <a:p>
            <a:pPr defTabSz="457200"/>
            <a:r>
              <a:rPr lang="en-GB" b="1" kern="600" spc="30" dirty="0">
                <a:solidFill>
                  <a:srgbClr val="37424A"/>
                </a:solidFill>
              </a:rPr>
              <a:t>Insulin secretion</a:t>
            </a:r>
          </a:p>
        </p:txBody>
      </p:sp>
      <p:cxnSp>
        <p:nvCxnSpPr>
          <p:cNvPr id="26" name="Straight Arrow Connector 25"/>
          <p:cNvCxnSpPr/>
          <p:nvPr/>
        </p:nvCxnSpPr>
        <p:spPr>
          <a:xfrm flipH="1">
            <a:off x="1933971" y="2797636"/>
            <a:ext cx="510612" cy="671088"/>
          </a:xfrm>
          <a:prstGeom prst="straightConnector1">
            <a:avLst/>
          </a:prstGeom>
          <a:ln w="31750" cap="flat" cmpd="sng" algn="ctr">
            <a:solidFill>
              <a:schemeClr val="tx2"/>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573235" y="3303845"/>
            <a:ext cx="652743" cy="215444"/>
          </a:xfrm>
          <a:prstGeom prst="rect">
            <a:avLst/>
          </a:prstGeom>
          <a:noFill/>
        </p:spPr>
        <p:txBody>
          <a:bodyPr wrap="none" lIns="0" tIns="0" rIns="0" bIns="0" rtlCol="0" anchor="t" anchorCtr="0">
            <a:spAutoFit/>
          </a:bodyPr>
          <a:lstStyle/>
          <a:p>
            <a:pPr defTabSz="457200"/>
            <a:r>
              <a:rPr lang="en-GB" sz="1400" kern="600" spc="30" dirty="0">
                <a:solidFill>
                  <a:srgbClr val="37424A"/>
                </a:solidFill>
              </a:rPr>
              <a:t>Pancreas</a:t>
            </a:r>
          </a:p>
        </p:txBody>
      </p:sp>
      <p:sp>
        <p:nvSpPr>
          <p:cNvPr id="1024" name="TextBox 1023"/>
          <p:cNvSpPr txBox="1"/>
          <p:nvPr/>
        </p:nvSpPr>
        <p:spPr>
          <a:xfrm>
            <a:off x="1019939" y="3592064"/>
            <a:ext cx="1192634" cy="215444"/>
          </a:xfrm>
          <a:prstGeom prst="rect">
            <a:avLst/>
          </a:prstGeom>
          <a:noFill/>
        </p:spPr>
        <p:txBody>
          <a:bodyPr wrap="none" lIns="0" tIns="0" rIns="0" bIns="0" rtlCol="0" anchor="t" anchorCtr="0">
            <a:spAutoFit/>
          </a:bodyPr>
          <a:lstStyle/>
          <a:p>
            <a:pPr defTabSz="457200"/>
            <a:r>
              <a:rPr lang="en-GB" sz="1400" kern="600" spc="30" dirty="0">
                <a:solidFill>
                  <a:srgbClr val="37424A"/>
                </a:solidFill>
              </a:rPr>
              <a:t>Gluconeogenesis</a:t>
            </a:r>
          </a:p>
        </p:txBody>
      </p:sp>
      <p:cxnSp>
        <p:nvCxnSpPr>
          <p:cNvPr id="35" name="Straight Arrow Connector 34"/>
          <p:cNvCxnSpPr>
            <a:endCxn id="1028" idx="0"/>
          </p:cNvCxnSpPr>
          <p:nvPr/>
        </p:nvCxnSpPr>
        <p:spPr>
          <a:xfrm>
            <a:off x="3116218" y="2797637"/>
            <a:ext cx="1171150" cy="794427"/>
          </a:xfrm>
          <a:prstGeom prst="straightConnector1">
            <a:avLst/>
          </a:prstGeom>
          <a:ln w="31750" cap="flat" cmpd="sng" algn="ctr">
            <a:solidFill>
              <a:srgbClr val="C00000"/>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028" name="TextBox 1027"/>
          <p:cNvSpPr txBox="1"/>
          <p:nvPr/>
        </p:nvSpPr>
        <p:spPr>
          <a:xfrm>
            <a:off x="3406037" y="3592064"/>
            <a:ext cx="1762662" cy="215444"/>
          </a:xfrm>
          <a:prstGeom prst="rect">
            <a:avLst/>
          </a:prstGeom>
          <a:noFill/>
        </p:spPr>
        <p:txBody>
          <a:bodyPr wrap="none" lIns="0" tIns="0" rIns="0" bIns="0" rtlCol="0" anchor="t" anchorCtr="0">
            <a:spAutoFit/>
          </a:bodyPr>
          <a:lstStyle/>
          <a:p>
            <a:pPr defTabSz="457200"/>
            <a:r>
              <a:rPr lang="en-GB" sz="1400" kern="600" spc="30" dirty="0">
                <a:solidFill>
                  <a:srgbClr val="37424A"/>
                </a:solidFill>
              </a:rPr>
              <a:t>Glycogen stores depleted</a:t>
            </a:r>
          </a:p>
        </p:txBody>
      </p:sp>
      <p:cxnSp>
        <p:nvCxnSpPr>
          <p:cNvPr id="40" name="Straight Arrow Connector 39"/>
          <p:cNvCxnSpPr/>
          <p:nvPr/>
        </p:nvCxnSpPr>
        <p:spPr>
          <a:xfrm>
            <a:off x="2008548" y="4117254"/>
            <a:ext cx="564676" cy="0"/>
          </a:xfrm>
          <a:prstGeom prst="straightConnector1">
            <a:avLst/>
          </a:prstGeom>
          <a:ln w="31750" cap="flat" cmpd="sng" algn="ctr">
            <a:solidFill>
              <a:schemeClr val="tx2"/>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032" name="TextBox 1031"/>
          <p:cNvSpPr txBox="1"/>
          <p:nvPr/>
        </p:nvSpPr>
        <p:spPr>
          <a:xfrm>
            <a:off x="2651958" y="4027985"/>
            <a:ext cx="644087" cy="246221"/>
          </a:xfrm>
          <a:prstGeom prst="rect">
            <a:avLst/>
          </a:prstGeom>
          <a:noFill/>
        </p:spPr>
        <p:txBody>
          <a:bodyPr wrap="none" lIns="0" tIns="0" rIns="0" bIns="0" rtlCol="0" anchor="t" anchorCtr="0">
            <a:spAutoFit/>
          </a:bodyPr>
          <a:lstStyle/>
          <a:p>
            <a:pPr defTabSz="457200"/>
            <a:r>
              <a:rPr lang="en-GB" sz="1600" kern="600" spc="30" dirty="0">
                <a:solidFill>
                  <a:srgbClr val="37424A"/>
                </a:solidFill>
              </a:rPr>
              <a:t>Glucose</a:t>
            </a:r>
          </a:p>
        </p:txBody>
      </p:sp>
      <p:cxnSp>
        <p:nvCxnSpPr>
          <p:cNvPr id="43" name="Straight Arrow Connector 42"/>
          <p:cNvCxnSpPr/>
          <p:nvPr/>
        </p:nvCxnSpPr>
        <p:spPr>
          <a:xfrm>
            <a:off x="3344171" y="4123720"/>
            <a:ext cx="564676" cy="0"/>
          </a:xfrm>
          <a:prstGeom prst="straightConnector1">
            <a:avLst/>
          </a:prstGeom>
          <a:ln w="31750" cap="flat" cmpd="sng" algn="ctr">
            <a:solidFill>
              <a:schemeClr val="tx2"/>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033" name="TextBox 1032"/>
          <p:cNvSpPr txBox="1"/>
          <p:nvPr/>
        </p:nvSpPr>
        <p:spPr>
          <a:xfrm>
            <a:off x="3652721" y="2971597"/>
            <a:ext cx="556563" cy="215444"/>
          </a:xfrm>
          <a:prstGeom prst="rect">
            <a:avLst/>
          </a:prstGeom>
          <a:noFill/>
        </p:spPr>
        <p:txBody>
          <a:bodyPr wrap="none" lIns="0" tIns="0" rIns="0" bIns="0" rtlCol="0" anchor="t" anchorCtr="0">
            <a:spAutoFit/>
          </a:bodyPr>
          <a:lstStyle/>
          <a:p>
            <a:pPr defTabSz="457200"/>
            <a:r>
              <a:rPr lang="en-GB" sz="1400" b="1" kern="600" spc="30" dirty="0">
                <a:solidFill>
                  <a:srgbClr val="37424A"/>
                </a:solidFill>
              </a:rPr>
              <a:t>Inhibits</a:t>
            </a:r>
          </a:p>
        </p:txBody>
      </p:sp>
      <p:sp>
        <p:nvSpPr>
          <p:cNvPr id="1034" name="TextBox 1033"/>
          <p:cNvSpPr txBox="1"/>
          <p:nvPr/>
        </p:nvSpPr>
        <p:spPr>
          <a:xfrm>
            <a:off x="1280881" y="2971596"/>
            <a:ext cx="769441" cy="215444"/>
          </a:xfrm>
          <a:prstGeom prst="rect">
            <a:avLst/>
          </a:prstGeom>
          <a:noFill/>
        </p:spPr>
        <p:txBody>
          <a:bodyPr wrap="none" lIns="0" tIns="0" rIns="0" bIns="0" rtlCol="0" anchor="t" anchorCtr="0">
            <a:spAutoFit/>
          </a:bodyPr>
          <a:lstStyle/>
          <a:p>
            <a:pPr defTabSz="457200"/>
            <a:r>
              <a:rPr lang="en-GB" sz="1400" b="1" kern="600" spc="30" dirty="0">
                <a:solidFill>
                  <a:srgbClr val="37424A"/>
                </a:solidFill>
              </a:rPr>
              <a:t>stimulates</a:t>
            </a:r>
          </a:p>
        </p:txBody>
      </p:sp>
      <p:sp>
        <p:nvSpPr>
          <p:cNvPr id="1035" name="TextBox 1034"/>
          <p:cNvSpPr txBox="1"/>
          <p:nvPr/>
        </p:nvSpPr>
        <p:spPr>
          <a:xfrm>
            <a:off x="1379813" y="4303374"/>
            <a:ext cx="472886" cy="276999"/>
          </a:xfrm>
          <a:prstGeom prst="rect">
            <a:avLst/>
          </a:prstGeom>
          <a:noFill/>
        </p:spPr>
        <p:txBody>
          <a:bodyPr wrap="none" lIns="0" tIns="0" rIns="0" bIns="0" rtlCol="0" anchor="t" anchorCtr="0">
            <a:spAutoFit/>
          </a:bodyPr>
          <a:lstStyle/>
          <a:p>
            <a:pPr defTabSz="457200"/>
            <a:r>
              <a:rPr lang="en-GB" b="1" kern="600" spc="30" dirty="0">
                <a:solidFill>
                  <a:srgbClr val="37424A"/>
                </a:solidFill>
              </a:rPr>
              <a:t>Liver</a:t>
            </a:r>
          </a:p>
        </p:txBody>
      </p:sp>
      <p:sp>
        <p:nvSpPr>
          <p:cNvPr id="1036" name="TextBox 1035"/>
          <p:cNvSpPr txBox="1"/>
          <p:nvPr/>
        </p:nvSpPr>
        <p:spPr>
          <a:xfrm>
            <a:off x="4395314" y="4303373"/>
            <a:ext cx="665888" cy="276999"/>
          </a:xfrm>
          <a:prstGeom prst="rect">
            <a:avLst/>
          </a:prstGeom>
          <a:noFill/>
        </p:spPr>
        <p:txBody>
          <a:bodyPr wrap="none" lIns="0" tIns="0" rIns="0" bIns="0" rtlCol="0" anchor="t" anchorCtr="0">
            <a:spAutoFit/>
          </a:bodyPr>
          <a:lstStyle/>
          <a:p>
            <a:pPr defTabSz="457200"/>
            <a:r>
              <a:rPr lang="en-GB" b="1" kern="600" spc="30" dirty="0">
                <a:solidFill>
                  <a:srgbClr val="37424A"/>
                </a:solidFill>
              </a:rPr>
              <a:t>Muscle</a:t>
            </a:r>
          </a:p>
        </p:txBody>
      </p:sp>
      <p:cxnSp>
        <p:nvCxnSpPr>
          <p:cNvPr id="1038" name="Straight Arrow Connector 1037"/>
          <p:cNvCxnSpPr/>
          <p:nvPr/>
        </p:nvCxnSpPr>
        <p:spPr>
          <a:xfrm>
            <a:off x="2452598" y="1567116"/>
            <a:ext cx="0" cy="336887"/>
          </a:xfrm>
          <a:prstGeom prst="straightConnector1">
            <a:avLst/>
          </a:prstGeom>
          <a:ln w="44450" cap="flat" cmpd="sng" algn="ctr">
            <a:solidFill>
              <a:schemeClr val="tx1">
                <a:lumMod val="75000"/>
              </a:schemeClr>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460614" y="2141640"/>
            <a:ext cx="0" cy="336887"/>
          </a:xfrm>
          <a:prstGeom prst="straightConnector1">
            <a:avLst/>
          </a:prstGeom>
          <a:ln w="44450" cap="flat" cmpd="sng" algn="ctr">
            <a:solidFill>
              <a:schemeClr val="tx1">
                <a:lumMod val="75000"/>
              </a:schemeClr>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040" name="TextBox 1039"/>
          <p:cNvSpPr txBox="1"/>
          <p:nvPr/>
        </p:nvSpPr>
        <p:spPr>
          <a:xfrm>
            <a:off x="5334008" y="976024"/>
            <a:ext cx="3677923" cy="2954655"/>
          </a:xfrm>
          <a:prstGeom prst="rect">
            <a:avLst/>
          </a:prstGeom>
          <a:noFill/>
        </p:spPr>
        <p:txBody>
          <a:bodyPr wrap="square" lIns="0" tIns="0" rIns="0" bIns="0" rtlCol="0" anchor="t" anchorCtr="0">
            <a:spAutoFit/>
          </a:bodyPr>
          <a:lstStyle/>
          <a:p>
            <a:pPr marL="171450" indent="-171450" defTabSz="457200">
              <a:buFont typeface="Arial" panose="020B0604020202020204" pitchFamily="34" charset="0"/>
              <a:buChar char="•"/>
            </a:pPr>
            <a:r>
              <a:rPr lang="en-GB" sz="1200" dirty="0">
                <a:solidFill>
                  <a:srgbClr val="37424A"/>
                </a:solidFill>
                <a:latin typeface="Arial" panose="020B0604020202020204" pitchFamily="34" charset="0"/>
                <a:cs typeface="Arial" panose="020B0604020202020204" pitchFamily="34" charset="0"/>
              </a:rPr>
              <a:t>During </a:t>
            </a:r>
            <a:r>
              <a:rPr lang="en-GB" sz="1200" b="1" dirty="0">
                <a:solidFill>
                  <a:srgbClr val="FFC000"/>
                </a:solidFill>
                <a:latin typeface="Arial" panose="020B0604020202020204" pitchFamily="34" charset="0"/>
                <a:cs typeface="Arial" panose="020B0604020202020204" pitchFamily="34" charset="0"/>
              </a:rPr>
              <a:t>fasting</a:t>
            </a:r>
            <a:r>
              <a:rPr lang="en-GB" sz="1200" dirty="0">
                <a:solidFill>
                  <a:srgbClr val="37424A"/>
                </a:solidFill>
                <a:latin typeface="Arial" panose="020B0604020202020204" pitchFamily="34" charset="0"/>
                <a:cs typeface="Arial" panose="020B0604020202020204" pitchFamily="34" charset="0"/>
              </a:rPr>
              <a:t>, circulating glucose levels fall and insulin secretion is suppressed</a:t>
            </a:r>
          </a:p>
          <a:p>
            <a:pPr marL="171450" indent="-171450" defTabSz="457200">
              <a:buFont typeface="Arial" panose="020B0604020202020204" pitchFamily="34" charset="0"/>
              <a:buChar char="•"/>
            </a:pPr>
            <a:endParaRPr lang="en-GB" sz="1200" dirty="0">
              <a:solidFill>
                <a:srgbClr val="37424A"/>
              </a:solidFill>
              <a:latin typeface="Arial" panose="020B0604020202020204" pitchFamily="34" charset="0"/>
              <a:cs typeface="Arial" panose="020B0604020202020204" pitchFamily="34" charset="0"/>
            </a:endParaRPr>
          </a:p>
          <a:p>
            <a:pPr marL="171450" indent="-171450" defTabSz="457200">
              <a:buFont typeface="Arial" panose="020B0604020202020204" pitchFamily="34" charset="0"/>
              <a:buChar char="•"/>
            </a:pPr>
            <a:r>
              <a:rPr lang="en-GB" sz="1200" dirty="0">
                <a:solidFill>
                  <a:srgbClr val="37424A"/>
                </a:solidFill>
                <a:latin typeface="Arial" panose="020B0604020202020204" pitchFamily="34" charset="0"/>
                <a:cs typeface="Arial" panose="020B0604020202020204" pitchFamily="34" charset="0"/>
              </a:rPr>
              <a:t>Glucagon and catecholamine secretion is increased, stimulating glycogenolysis and gluconeogenesis, which then leads to an increase in blood glucose level</a:t>
            </a:r>
          </a:p>
          <a:p>
            <a:pPr marL="171450" indent="-171450" defTabSz="457200">
              <a:buFont typeface="Arial" panose="020B0604020202020204" pitchFamily="34" charset="0"/>
              <a:buChar char="•"/>
            </a:pPr>
            <a:endParaRPr lang="en-GB" sz="1200" dirty="0">
              <a:solidFill>
                <a:srgbClr val="37424A"/>
              </a:solidFill>
              <a:latin typeface="Arial" panose="020B0604020202020204" pitchFamily="34" charset="0"/>
              <a:cs typeface="Arial" panose="020B0604020202020204" pitchFamily="34" charset="0"/>
            </a:endParaRPr>
          </a:p>
          <a:p>
            <a:pPr marL="171450" indent="-171450" defTabSz="457200">
              <a:buFont typeface="Arial" panose="020B0604020202020204" pitchFamily="34" charset="0"/>
              <a:buChar char="•"/>
            </a:pPr>
            <a:r>
              <a:rPr lang="en-GB" sz="1200" dirty="0">
                <a:solidFill>
                  <a:srgbClr val="37424A"/>
                </a:solidFill>
                <a:latin typeface="Arial" panose="020B0604020202020204" pitchFamily="34" charset="0"/>
                <a:cs typeface="Arial" panose="020B0604020202020204" pitchFamily="34" charset="0"/>
              </a:rPr>
              <a:t>Liver glycogen can provide enough glucose for the brain and peripheral </a:t>
            </a:r>
            <a:r>
              <a:rPr lang="en-GB" sz="1200" dirty="0" smtClean="0">
                <a:solidFill>
                  <a:srgbClr val="37424A"/>
                </a:solidFill>
                <a:latin typeface="Arial" panose="020B0604020202020204" pitchFamily="34" charset="0"/>
                <a:cs typeface="Arial" panose="020B0604020202020204" pitchFamily="34" charset="0"/>
              </a:rPr>
              <a:t>tissues for </a:t>
            </a:r>
            <a:r>
              <a:rPr lang="en-GB" sz="1200" dirty="0">
                <a:solidFill>
                  <a:srgbClr val="37424A"/>
                </a:solidFill>
                <a:latin typeface="Arial" panose="020B0604020202020204" pitchFamily="34" charset="0"/>
                <a:cs typeface="Arial" panose="020B0604020202020204" pitchFamily="34" charset="0"/>
              </a:rPr>
              <a:t>around 12 hours. </a:t>
            </a:r>
          </a:p>
          <a:p>
            <a:pPr marL="171450" indent="-171450" defTabSz="457200">
              <a:buFont typeface="Arial" panose="020B0604020202020204" pitchFamily="34" charset="0"/>
              <a:buChar char="•"/>
            </a:pPr>
            <a:endParaRPr lang="en-GB" sz="1200" dirty="0">
              <a:solidFill>
                <a:srgbClr val="37424A"/>
              </a:solidFill>
              <a:latin typeface="Arial" panose="020B0604020202020204" pitchFamily="34" charset="0"/>
              <a:cs typeface="Arial" panose="020B0604020202020204" pitchFamily="34" charset="0"/>
            </a:endParaRPr>
          </a:p>
          <a:p>
            <a:pPr marL="171450" indent="-171450" defTabSz="457200">
              <a:buFont typeface="Arial" panose="020B0604020202020204" pitchFamily="34" charset="0"/>
              <a:buChar char="•"/>
            </a:pPr>
            <a:r>
              <a:rPr lang="en-GB" sz="1200" dirty="0">
                <a:solidFill>
                  <a:srgbClr val="37424A"/>
                </a:solidFill>
                <a:latin typeface="Arial" panose="020B0604020202020204" pitchFamily="34" charset="0"/>
                <a:cs typeface="Arial" panose="020B0604020202020204" pitchFamily="34" charset="0"/>
              </a:rPr>
              <a:t>When glycogen stores are depleted and levels of insulin are low, fatty acids are released from adipocytes and oxidised to generate ketones, which can be used as fuel by many organs, preserving glucose for the brain and erythrocytes</a:t>
            </a:r>
          </a:p>
        </p:txBody>
      </p:sp>
      <p:sp>
        <p:nvSpPr>
          <p:cNvPr id="3" name="Multiply 2"/>
          <p:cNvSpPr/>
          <p:nvPr/>
        </p:nvSpPr>
        <p:spPr>
          <a:xfrm>
            <a:off x="2208752" y="1567111"/>
            <a:ext cx="457200" cy="220368"/>
          </a:xfrm>
          <a:prstGeom prst="mathMultiply">
            <a:avLst/>
          </a:prstGeom>
          <a:solidFill>
            <a:srgbClr val="C00000"/>
          </a:solidFill>
          <a:ln w="6350" cap="flat" cmpd="sng" algn="ctr">
            <a:solidFill>
              <a:srgbClr val="C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kern="600" spc="30" dirty="0" err="1">
              <a:solidFill>
                <a:prstClr val="white"/>
              </a:solidFill>
            </a:endParaRPr>
          </a:p>
        </p:txBody>
      </p:sp>
      <p:sp>
        <p:nvSpPr>
          <p:cNvPr id="28" name="Multiply 27"/>
          <p:cNvSpPr/>
          <p:nvPr/>
        </p:nvSpPr>
        <p:spPr>
          <a:xfrm>
            <a:off x="2223998" y="2146556"/>
            <a:ext cx="457200" cy="220368"/>
          </a:xfrm>
          <a:prstGeom prst="mathMultiply">
            <a:avLst/>
          </a:prstGeom>
          <a:solidFill>
            <a:srgbClr val="C00000"/>
          </a:solidFill>
          <a:ln w="6350" cap="flat" cmpd="sng" algn="ctr">
            <a:solidFill>
              <a:srgbClr val="C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kern="600" spc="30" dirty="0" err="1">
              <a:solidFill>
                <a:prstClr val="white"/>
              </a:solidFill>
            </a:endParaRPr>
          </a:p>
        </p:txBody>
      </p:sp>
      <p:cxnSp>
        <p:nvCxnSpPr>
          <p:cNvPr id="8" name="Straight Arrow Connector 7"/>
          <p:cNvCxnSpPr/>
          <p:nvPr/>
        </p:nvCxnSpPr>
        <p:spPr>
          <a:xfrm flipV="1">
            <a:off x="930462" y="3557433"/>
            <a:ext cx="0" cy="230848"/>
          </a:xfrm>
          <a:prstGeom prst="straightConnector1">
            <a:avLst/>
          </a:prstGeom>
          <a:ln w="41275" cap="flat" cmpd="sng" algn="ctr">
            <a:solidFill>
              <a:schemeClr val="accent4"/>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1723176" y="2532974"/>
            <a:ext cx="0" cy="197145"/>
          </a:xfrm>
          <a:prstGeom prst="straightConnector1">
            <a:avLst/>
          </a:prstGeom>
          <a:ln w="41275" cap="flat" cmpd="sng" algn="ctr">
            <a:solidFill>
              <a:schemeClr val="accent4"/>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0319" y="4825772"/>
            <a:ext cx="8527976" cy="153888"/>
          </a:xfrm>
          <a:prstGeom prst="rect">
            <a:avLst/>
          </a:prstGeom>
          <a:noFill/>
        </p:spPr>
        <p:txBody>
          <a:bodyPr wrap="none" lIns="0" tIns="0" rIns="0" bIns="0" rtlCol="0" anchor="t" anchorCtr="0">
            <a:spAutoFit/>
          </a:bodyPr>
          <a:lstStyle/>
          <a:p>
            <a:pPr defTabSz="457200"/>
            <a:r>
              <a:rPr lang="en-GB" sz="1000" dirty="0">
                <a:solidFill>
                  <a:srgbClr val="37424A"/>
                </a:solidFill>
              </a:rPr>
              <a:t>Adapted from Diabetes and </a:t>
            </a:r>
            <a:r>
              <a:rPr lang="en-GB" sz="1000" dirty="0" err="1">
                <a:solidFill>
                  <a:srgbClr val="37424A"/>
                </a:solidFill>
              </a:rPr>
              <a:t>Ramadan:Practical</a:t>
            </a:r>
            <a:r>
              <a:rPr lang="en-GB" sz="1000" dirty="0">
                <a:solidFill>
                  <a:srgbClr val="37424A"/>
                </a:solidFill>
              </a:rPr>
              <a:t> Guidelines. International Diabetes Federation (IDF), in </a:t>
            </a:r>
            <a:r>
              <a:rPr lang="en-GB" sz="1000" dirty="0" smtClean="0">
                <a:solidFill>
                  <a:srgbClr val="37424A"/>
                </a:solidFill>
              </a:rPr>
              <a:t>collaboration with </a:t>
            </a:r>
            <a:r>
              <a:rPr lang="en-GB" sz="1000" dirty="0">
                <a:solidFill>
                  <a:srgbClr val="37424A"/>
                </a:solidFill>
              </a:rPr>
              <a:t>the Diabetes and Ramadan (DAR) International Alliance (2016) </a:t>
            </a:r>
            <a:r>
              <a:rPr lang="en-GB" sz="1000" dirty="0" smtClean="0">
                <a:solidFill>
                  <a:srgbClr val="37424A"/>
                </a:solidFill>
              </a:rPr>
              <a:t>c</a:t>
            </a:r>
            <a:endParaRPr lang="en-GB" sz="1000" kern="600" spc="30" dirty="0">
              <a:solidFill>
                <a:srgbClr val="37424A"/>
              </a:solidFill>
            </a:endParaRPr>
          </a:p>
        </p:txBody>
      </p:sp>
    </p:spTree>
    <p:extLst>
      <p:ext uri="{BB962C8B-B14F-4D97-AF65-F5344CB8AC3E}">
        <p14:creationId xmlns:p14="http://schemas.microsoft.com/office/powerpoint/2010/main" val="3238756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20" y="1"/>
            <a:ext cx="8222065" cy="8642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rmAutofit/>
          </a:bodyPr>
          <a:lstStyle/>
          <a:p>
            <a:pPr fontAlgn="base">
              <a:spcAft>
                <a:spcPct val="0"/>
              </a:spcAft>
            </a:pPr>
            <a:r>
              <a:rPr lang="en-GB" sz="2600" b="1" dirty="0">
                <a:solidFill>
                  <a:srgbClr val="003E77"/>
                </a:solidFill>
                <a:latin typeface="Arial" panose="020B0604020202020204" pitchFamily="34" charset="0"/>
                <a:cs typeface="Arial" panose="020B0604020202020204" pitchFamily="34" charset="0"/>
              </a:rPr>
              <a:t>Pathophysiology of </a:t>
            </a:r>
            <a:r>
              <a:rPr lang="en-GB" sz="2600" b="1" dirty="0">
                <a:solidFill>
                  <a:srgbClr val="FFC000"/>
                </a:solidFill>
                <a:latin typeface="Arial" panose="020B0604020202020204" pitchFamily="34" charset="0"/>
                <a:cs typeface="Arial" panose="020B0604020202020204" pitchFamily="34" charset="0"/>
              </a:rPr>
              <a:t>fasting in </a:t>
            </a:r>
            <a:r>
              <a:rPr lang="en-GB" sz="2600" b="1" dirty="0" smtClean="0">
                <a:solidFill>
                  <a:srgbClr val="FFC000"/>
                </a:solidFill>
                <a:latin typeface="Arial" panose="020B0604020202020204" pitchFamily="34" charset="0"/>
                <a:cs typeface="Arial" panose="020B0604020202020204" pitchFamily="34" charset="0"/>
              </a:rPr>
              <a:t>diabetes</a:t>
            </a:r>
            <a:r>
              <a:rPr lang="en-GB" sz="2600" b="1" baseline="30000" dirty="0" smtClean="0">
                <a:solidFill>
                  <a:srgbClr val="FFC000"/>
                </a:solidFill>
                <a:latin typeface="Arial" panose="020B0604020202020204" pitchFamily="34" charset="0"/>
                <a:cs typeface="Arial" panose="020B0604020202020204" pitchFamily="34" charset="0"/>
              </a:rPr>
              <a:t>4</a:t>
            </a:r>
            <a:endParaRPr lang="en-GB" sz="2600" b="1" baseline="30000" dirty="0">
              <a:solidFill>
                <a:srgbClr val="FFC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8864600" y="4826000"/>
            <a:ext cx="279400" cy="217488"/>
          </a:xfrm>
        </p:spPr>
        <p:txBody>
          <a:bodyPr/>
          <a:lstStyle/>
          <a:p>
            <a:fld id="{74D97F68-CC38-3C48-B083-3B4A1457065E}" type="slidenum">
              <a:rPr lang="en-US" smtClean="0"/>
              <a:pPr/>
              <a:t>9</a:t>
            </a:fld>
            <a:endParaRPr lang="en-US"/>
          </a:p>
        </p:txBody>
      </p:sp>
      <p:pic>
        <p:nvPicPr>
          <p:cNvPr id="12" name="Picture 121" descr="Li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783581" y="4126745"/>
            <a:ext cx="807046" cy="4313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9" descr="PlatesOfFo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3603" y="1031335"/>
            <a:ext cx="1371600"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598" y="3181515"/>
            <a:ext cx="797912" cy="21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600000">
            <a:off x="4433673" y="3530637"/>
            <a:ext cx="37425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1" name="TextBox 10"/>
          <p:cNvSpPr txBox="1"/>
          <p:nvPr/>
        </p:nvSpPr>
        <p:spPr>
          <a:xfrm>
            <a:off x="2203334" y="798186"/>
            <a:ext cx="493725" cy="276999"/>
          </a:xfrm>
          <a:prstGeom prst="rect">
            <a:avLst/>
          </a:prstGeom>
          <a:noFill/>
        </p:spPr>
        <p:txBody>
          <a:bodyPr wrap="none" lIns="0" tIns="0" rIns="0" bIns="0" rtlCol="0" anchor="t" anchorCtr="0">
            <a:spAutoFit/>
          </a:bodyPr>
          <a:lstStyle/>
          <a:p>
            <a:pPr defTabSz="457200"/>
            <a:r>
              <a:rPr lang="en-GB" b="1" kern="600" spc="30" dirty="0">
                <a:solidFill>
                  <a:srgbClr val="37424A"/>
                </a:solidFill>
              </a:rPr>
              <a:t>Meal </a:t>
            </a:r>
          </a:p>
        </p:txBody>
      </p:sp>
      <p:sp>
        <p:nvSpPr>
          <p:cNvPr id="22" name="TextBox 21"/>
          <p:cNvSpPr txBox="1"/>
          <p:nvPr/>
        </p:nvSpPr>
        <p:spPr>
          <a:xfrm>
            <a:off x="2186868" y="1933129"/>
            <a:ext cx="644087" cy="246221"/>
          </a:xfrm>
          <a:prstGeom prst="rect">
            <a:avLst/>
          </a:prstGeom>
          <a:noFill/>
        </p:spPr>
        <p:txBody>
          <a:bodyPr wrap="none" lIns="0" tIns="0" rIns="0" bIns="0" rtlCol="0" anchor="t" anchorCtr="0">
            <a:spAutoFit/>
          </a:bodyPr>
          <a:lstStyle/>
          <a:p>
            <a:pPr defTabSz="457200"/>
            <a:r>
              <a:rPr lang="en-GB" sz="1600" kern="600" spc="30" dirty="0">
                <a:solidFill>
                  <a:srgbClr val="37424A"/>
                </a:solidFill>
              </a:rPr>
              <a:t>Glucose</a:t>
            </a:r>
          </a:p>
        </p:txBody>
      </p:sp>
      <p:sp>
        <p:nvSpPr>
          <p:cNvPr id="23" name="TextBox 22"/>
          <p:cNvSpPr txBox="1"/>
          <p:nvPr/>
        </p:nvSpPr>
        <p:spPr>
          <a:xfrm>
            <a:off x="1473726" y="2453125"/>
            <a:ext cx="2714440" cy="492443"/>
          </a:xfrm>
          <a:prstGeom prst="rect">
            <a:avLst/>
          </a:prstGeom>
          <a:noFill/>
        </p:spPr>
        <p:txBody>
          <a:bodyPr wrap="square" lIns="0" tIns="0" rIns="0" bIns="0" rtlCol="0" anchor="t" anchorCtr="0">
            <a:spAutoFit/>
          </a:bodyPr>
          <a:lstStyle/>
          <a:p>
            <a:pPr defTabSz="457200"/>
            <a:r>
              <a:rPr lang="en-GB" sz="1600" b="1" kern="600" spc="30" dirty="0">
                <a:solidFill>
                  <a:srgbClr val="37424A"/>
                </a:solidFill>
              </a:rPr>
              <a:t>Insulin secretion decreased or absent/Insulin resistance</a:t>
            </a:r>
          </a:p>
        </p:txBody>
      </p:sp>
      <p:cxnSp>
        <p:nvCxnSpPr>
          <p:cNvPr id="26" name="Straight Arrow Connector 25"/>
          <p:cNvCxnSpPr/>
          <p:nvPr/>
        </p:nvCxnSpPr>
        <p:spPr>
          <a:xfrm flipH="1">
            <a:off x="1933971" y="2952750"/>
            <a:ext cx="510612" cy="671088"/>
          </a:xfrm>
          <a:prstGeom prst="straightConnector1">
            <a:avLst/>
          </a:prstGeom>
          <a:ln w="31750" cap="flat" cmpd="sng" algn="ctr">
            <a:solidFill>
              <a:schemeClr val="tx2"/>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573235" y="3458959"/>
            <a:ext cx="652743" cy="215444"/>
          </a:xfrm>
          <a:prstGeom prst="rect">
            <a:avLst/>
          </a:prstGeom>
          <a:noFill/>
        </p:spPr>
        <p:txBody>
          <a:bodyPr wrap="none" lIns="0" tIns="0" rIns="0" bIns="0" rtlCol="0" anchor="t" anchorCtr="0">
            <a:spAutoFit/>
          </a:bodyPr>
          <a:lstStyle/>
          <a:p>
            <a:pPr defTabSz="457200"/>
            <a:r>
              <a:rPr lang="en-GB" sz="1400" kern="600" spc="30" dirty="0">
                <a:solidFill>
                  <a:srgbClr val="37424A"/>
                </a:solidFill>
              </a:rPr>
              <a:t>Pancreas</a:t>
            </a:r>
          </a:p>
        </p:txBody>
      </p:sp>
      <p:sp>
        <p:nvSpPr>
          <p:cNvPr id="1024" name="TextBox 1023"/>
          <p:cNvSpPr txBox="1"/>
          <p:nvPr/>
        </p:nvSpPr>
        <p:spPr>
          <a:xfrm>
            <a:off x="1031646" y="3676048"/>
            <a:ext cx="1477256" cy="369332"/>
          </a:xfrm>
          <a:prstGeom prst="rect">
            <a:avLst/>
          </a:prstGeom>
          <a:noFill/>
        </p:spPr>
        <p:txBody>
          <a:bodyPr wrap="square" lIns="0" tIns="0" rIns="0" bIns="0" rtlCol="0" anchor="t" anchorCtr="0">
            <a:spAutoFit/>
          </a:bodyPr>
          <a:lstStyle/>
          <a:p>
            <a:pPr defTabSz="457200"/>
            <a:r>
              <a:rPr lang="en-GB" sz="1200" kern="600" spc="30" dirty="0">
                <a:solidFill>
                  <a:srgbClr val="37424A"/>
                </a:solidFill>
              </a:rPr>
              <a:t>Gluconeogenesis (and ketogenesis)</a:t>
            </a:r>
          </a:p>
        </p:txBody>
      </p:sp>
      <p:cxnSp>
        <p:nvCxnSpPr>
          <p:cNvPr id="35" name="Straight Arrow Connector 34"/>
          <p:cNvCxnSpPr/>
          <p:nvPr/>
        </p:nvCxnSpPr>
        <p:spPr>
          <a:xfrm>
            <a:off x="3040944" y="2952755"/>
            <a:ext cx="1171151" cy="794429"/>
          </a:xfrm>
          <a:prstGeom prst="straightConnector1">
            <a:avLst/>
          </a:prstGeom>
          <a:ln w="31750" cap="flat" cmpd="sng" algn="ctr">
            <a:solidFill>
              <a:srgbClr val="C00000"/>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028" name="TextBox 1027"/>
          <p:cNvSpPr txBox="1"/>
          <p:nvPr/>
        </p:nvSpPr>
        <p:spPr>
          <a:xfrm>
            <a:off x="3085391" y="3723670"/>
            <a:ext cx="1523815" cy="369332"/>
          </a:xfrm>
          <a:prstGeom prst="rect">
            <a:avLst/>
          </a:prstGeom>
          <a:noFill/>
        </p:spPr>
        <p:txBody>
          <a:bodyPr wrap="none" lIns="0" tIns="0" rIns="0" bIns="0" rtlCol="0" anchor="t" anchorCtr="0">
            <a:spAutoFit/>
          </a:bodyPr>
          <a:lstStyle/>
          <a:p>
            <a:pPr defTabSz="457200"/>
            <a:r>
              <a:rPr lang="en-GB" sz="1200" kern="600" spc="30" dirty="0">
                <a:solidFill>
                  <a:srgbClr val="37424A"/>
                </a:solidFill>
              </a:rPr>
              <a:t>Glycogen stores depleted</a:t>
            </a:r>
          </a:p>
          <a:p>
            <a:pPr defTabSz="457200"/>
            <a:r>
              <a:rPr lang="en-GB" sz="1200" kern="600" spc="30" dirty="0">
                <a:solidFill>
                  <a:srgbClr val="37424A"/>
                </a:solidFill>
              </a:rPr>
              <a:t>Excessive breakdown</a:t>
            </a:r>
          </a:p>
        </p:txBody>
      </p:sp>
      <p:cxnSp>
        <p:nvCxnSpPr>
          <p:cNvPr id="40" name="Straight Arrow Connector 39"/>
          <p:cNvCxnSpPr/>
          <p:nvPr/>
        </p:nvCxnSpPr>
        <p:spPr>
          <a:xfrm>
            <a:off x="2008548" y="4272368"/>
            <a:ext cx="564676" cy="0"/>
          </a:xfrm>
          <a:prstGeom prst="straightConnector1">
            <a:avLst/>
          </a:prstGeom>
          <a:ln w="31750" cap="flat" cmpd="sng" algn="ctr">
            <a:solidFill>
              <a:schemeClr val="tx2"/>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032" name="TextBox 1031"/>
          <p:cNvSpPr txBox="1"/>
          <p:nvPr/>
        </p:nvSpPr>
        <p:spPr>
          <a:xfrm>
            <a:off x="2651958" y="4183099"/>
            <a:ext cx="644087" cy="246221"/>
          </a:xfrm>
          <a:prstGeom prst="rect">
            <a:avLst/>
          </a:prstGeom>
          <a:noFill/>
        </p:spPr>
        <p:txBody>
          <a:bodyPr wrap="none" lIns="0" tIns="0" rIns="0" bIns="0" rtlCol="0" anchor="t" anchorCtr="0">
            <a:spAutoFit/>
          </a:bodyPr>
          <a:lstStyle/>
          <a:p>
            <a:pPr defTabSz="457200"/>
            <a:r>
              <a:rPr lang="en-GB" sz="1600" kern="600" spc="30" dirty="0">
                <a:solidFill>
                  <a:srgbClr val="37424A"/>
                </a:solidFill>
              </a:rPr>
              <a:t>Glucose</a:t>
            </a:r>
          </a:p>
        </p:txBody>
      </p:sp>
      <p:cxnSp>
        <p:nvCxnSpPr>
          <p:cNvPr id="43" name="Straight Arrow Connector 42"/>
          <p:cNvCxnSpPr/>
          <p:nvPr/>
        </p:nvCxnSpPr>
        <p:spPr>
          <a:xfrm>
            <a:off x="3344171" y="4278834"/>
            <a:ext cx="564676" cy="0"/>
          </a:xfrm>
          <a:prstGeom prst="straightConnector1">
            <a:avLst/>
          </a:prstGeom>
          <a:ln w="31750" cap="flat" cmpd="sng" algn="ctr">
            <a:solidFill>
              <a:schemeClr val="tx2"/>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033" name="TextBox 1032"/>
          <p:cNvSpPr txBox="1"/>
          <p:nvPr/>
        </p:nvSpPr>
        <p:spPr>
          <a:xfrm>
            <a:off x="3652721" y="3126711"/>
            <a:ext cx="556563" cy="215444"/>
          </a:xfrm>
          <a:prstGeom prst="rect">
            <a:avLst/>
          </a:prstGeom>
          <a:noFill/>
        </p:spPr>
        <p:txBody>
          <a:bodyPr wrap="none" lIns="0" tIns="0" rIns="0" bIns="0" rtlCol="0" anchor="t" anchorCtr="0">
            <a:spAutoFit/>
          </a:bodyPr>
          <a:lstStyle/>
          <a:p>
            <a:pPr defTabSz="457200"/>
            <a:r>
              <a:rPr lang="en-GB" sz="1400" b="1" kern="600" spc="30" dirty="0">
                <a:solidFill>
                  <a:srgbClr val="37424A"/>
                </a:solidFill>
              </a:rPr>
              <a:t>Inhibits</a:t>
            </a:r>
          </a:p>
        </p:txBody>
      </p:sp>
      <p:sp>
        <p:nvSpPr>
          <p:cNvPr id="1034" name="TextBox 1033"/>
          <p:cNvSpPr txBox="1"/>
          <p:nvPr/>
        </p:nvSpPr>
        <p:spPr>
          <a:xfrm>
            <a:off x="1280881" y="3126710"/>
            <a:ext cx="769441" cy="215444"/>
          </a:xfrm>
          <a:prstGeom prst="rect">
            <a:avLst/>
          </a:prstGeom>
          <a:noFill/>
        </p:spPr>
        <p:txBody>
          <a:bodyPr wrap="none" lIns="0" tIns="0" rIns="0" bIns="0" rtlCol="0" anchor="t" anchorCtr="0">
            <a:spAutoFit/>
          </a:bodyPr>
          <a:lstStyle/>
          <a:p>
            <a:pPr defTabSz="457200"/>
            <a:r>
              <a:rPr lang="en-GB" sz="1400" b="1" kern="600" spc="30" dirty="0">
                <a:solidFill>
                  <a:srgbClr val="37424A"/>
                </a:solidFill>
              </a:rPr>
              <a:t>stimulates</a:t>
            </a:r>
          </a:p>
        </p:txBody>
      </p:sp>
      <p:sp>
        <p:nvSpPr>
          <p:cNvPr id="1035" name="TextBox 1034"/>
          <p:cNvSpPr txBox="1"/>
          <p:nvPr/>
        </p:nvSpPr>
        <p:spPr>
          <a:xfrm>
            <a:off x="1379813" y="4458488"/>
            <a:ext cx="472886" cy="276999"/>
          </a:xfrm>
          <a:prstGeom prst="rect">
            <a:avLst/>
          </a:prstGeom>
          <a:noFill/>
        </p:spPr>
        <p:txBody>
          <a:bodyPr wrap="none" lIns="0" tIns="0" rIns="0" bIns="0" rtlCol="0" anchor="t" anchorCtr="0">
            <a:spAutoFit/>
          </a:bodyPr>
          <a:lstStyle/>
          <a:p>
            <a:pPr defTabSz="457200"/>
            <a:r>
              <a:rPr lang="en-GB" b="1" kern="600" spc="30" dirty="0">
                <a:solidFill>
                  <a:srgbClr val="37424A"/>
                </a:solidFill>
              </a:rPr>
              <a:t>Liver</a:t>
            </a:r>
          </a:p>
        </p:txBody>
      </p:sp>
      <p:sp>
        <p:nvSpPr>
          <p:cNvPr id="1036" name="TextBox 1035"/>
          <p:cNvSpPr txBox="1"/>
          <p:nvPr/>
        </p:nvSpPr>
        <p:spPr>
          <a:xfrm>
            <a:off x="4395314" y="4458487"/>
            <a:ext cx="665888" cy="276999"/>
          </a:xfrm>
          <a:prstGeom prst="rect">
            <a:avLst/>
          </a:prstGeom>
          <a:noFill/>
        </p:spPr>
        <p:txBody>
          <a:bodyPr wrap="none" lIns="0" tIns="0" rIns="0" bIns="0" rtlCol="0" anchor="t" anchorCtr="0">
            <a:spAutoFit/>
          </a:bodyPr>
          <a:lstStyle/>
          <a:p>
            <a:pPr defTabSz="457200"/>
            <a:r>
              <a:rPr lang="en-GB" b="1" kern="600" spc="30" dirty="0">
                <a:solidFill>
                  <a:srgbClr val="37424A"/>
                </a:solidFill>
              </a:rPr>
              <a:t>Muscle</a:t>
            </a:r>
          </a:p>
        </p:txBody>
      </p:sp>
      <p:cxnSp>
        <p:nvCxnSpPr>
          <p:cNvPr id="1038" name="Straight Arrow Connector 1037"/>
          <p:cNvCxnSpPr/>
          <p:nvPr/>
        </p:nvCxnSpPr>
        <p:spPr>
          <a:xfrm>
            <a:off x="2452598" y="1567116"/>
            <a:ext cx="0" cy="336887"/>
          </a:xfrm>
          <a:prstGeom prst="straightConnector1">
            <a:avLst/>
          </a:prstGeom>
          <a:ln w="44450" cap="flat" cmpd="sng" algn="ctr">
            <a:solidFill>
              <a:schemeClr val="tx1">
                <a:lumMod val="75000"/>
              </a:schemeClr>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460614" y="2141640"/>
            <a:ext cx="0" cy="336887"/>
          </a:xfrm>
          <a:prstGeom prst="straightConnector1">
            <a:avLst/>
          </a:prstGeom>
          <a:ln w="44450" cap="flat" cmpd="sng" algn="ctr">
            <a:solidFill>
              <a:schemeClr val="tx1">
                <a:lumMod val="75000"/>
              </a:schemeClr>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040" name="TextBox 1039"/>
          <p:cNvSpPr txBox="1"/>
          <p:nvPr/>
        </p:nvSpPr>
        <p:spPr>
          <a:xfrm>
            <a:off x="5279415" y="903450"/>
            <a:ext cx="3677923" cy="3877985"/>
          </a:xfrm>
          <a:prstGeom prst="rect">
            <a:avLst/>
          </a:prstGeom>
          <a:noFill/>
        </p:spPr>
        <p:txBody>
          <a:bodyPr wrap="square" lIns="0" tIns="0" rIns="0" bIns="0" rtlCol="0" anchor="t" anchorCtr="0">
            <a:spAutoFit/>
          </a:bodyPr>
          <a:lstStyle/>
          <a:p>
            <a:pPr marL="285750" indent="-285750" defTabSz="457200">
              <a:buClr>
                <a:srgbClr val="002060"/>
              </a:buClr>
              <a:buFont typeface="Arial" panose="020B0604020202020204" pitchFamily="34" charset="0"/>
              <a:buChar char="•"/>
            </a:pPr>
            <a:r>
              <a:rPr lang="en-GB" sz="1400" dirty="0">
                <a:solidFill>
                  <a:srgbClr val="37424A"/>
                </a:solidFill>
                <a:latin typeface="Arial" panose="020B0604020202020204" pitchFamily="34" charset="0"/>
                <a:cs typeface="Arial" panose="020B0604020202020204" pitchFamily="34" charset="0"/>
              </a:rPr>
              <a:t>In </a:t>
            </a:r>
            <a:r>
              <a:rPr lang="en-GB" sz="1400" b="1" dirty="0">
                <a:solidFill>
                  <a:srgbClr val="FFC000"/>
                </a:solidFill>
                <a:latin typeface="Arial" panose="020B0604020202020204" pitchFamily="34" charset="0"/>
                <a:cs typeface="Arial" panose="020B0604020202020204" pitchFamily="34" charset="0"/>
              </a:rPr>
              <a:t>diabetes</a:t>
            </a:r>
            <a:r>
              <a:rPr lang="en-GB" sz="1400" dirty="0">
                <a:solidFill>
                  <a:srgbClr val="37424A"/>
                </a:solidFill>
                <a:latin typeface="Arial" panose="020B0604020202020204" pitchFamily="34" charset="0"/>
                <a:cs typeface="Arial" panose="020B0604020202020204" pitchFamily="34" charset="0"/>
              </a:rPr>
              <a:t>, glucose homeostasis is disturbed by both the underlying pathophysiology and the medications used to treat the condition.</a:t>
            </a:r>
          </a:p>
          <a:p>
            <a:pPr marL="285750" indent="-285750" defTabSz="457200">
              <a:buClr>
                <a:srgbClr val="002060"/>
              </a:buClr>
              <a:buFont typeface="Arial" panose="020B0604020202020204" pitchFamily="34" charset="0"/>
              <a:buChar char="•"/>
            </a:pPr>
            <a:endParaRPr lang="en-GB" sz="1400" dirty="0">
              <a:solidFill>
                <a:srgbClr val="37424A"/>
              </a:solidFill>
              <a:latin typeface="Arial" panose="020B0604020202020204" pitchFamily="34" charset="0"/>
              <a:cs typeface="Arial" panose="020B0604020202020204" pitchFamily="34" charset="0"/>
            </a:endParaRPr>
          </a:p>
          <a:p>
            <a:pPr marL="285750" indent="-285750" defTabSz="457200">
              <a:buClr>
                <a:srgbClr val="002060"/>
              </a:buClr>
              <a:buFont typeface="Arial" panose="020B0604020202020204" pitchFamily="34" charset="0"/>
              <a:buChar char="•"/>
            </a:pPr>
            <a:r>
              <a:rPr lang="en-GB" sz="1400" b="1" dirty="0">
                <a:solidFill>
                  <a:srgbClr val="FFC000"/>
                </a:solidFill>
                <a:latin typeface="Arial" panose="020B0604020202020204" pitchFamily="34" charset="0"/>
                <a:cs typeface="Arial" panose="020B0604020202020204" pitchFamily="34" charset="0"/>
              </a:rPr>
              <a:t>When fasting</a:t>
            </a:r>
            <a:r>
              <a:rPr lang="en-GB" sz="1400" dirty="0">
                <a:solidFill>
                  <a:srgbClr val="37424A"/>
                </a:solidFill>
                <a:latin typeface="Arial" panose="020B0604020202020204" pitchFamily="34" charset="0"/>
                <a:cs typeface="Arial" panose="020B0604020202020204" pitchFamily="34" charset="0"/>
              </a:rPr>
              <a:t>, insulin resistance/deficiency can lead to excessive glycogen breakdown and increased gluconeogenesis in patients with diabetes</a:t>
            </a:r>
          </a:p>
          <a:p>
            <a:pPr marL="285750" indent="-285750" defTabSz="457200">
              <a:buClr>
                <a:srgbClr val="002060"/>
              </a:buClr>
              <a:buFont typeface="Arial" panose="020B0604020202020204" pitchFamily="34" charset="0"/>
              <a:buChar char="•"/>
            </a:pPr>
            <a:endParaRPr lang="en-GB" sz="1400" dirty="0">
              <a:solidFill>
                <a:srgbClr val="37424A"/>
              </a:solidFill>
              <a:latin typeface="Arial" panose="020B0604020202020204" pitchFamily="34" charset="0"/>
              <a:cs typeface="Arial" panose="020B0604020202020204" pitchFamily="34" charset="0"/>
            </a:endParaRPr>
          </a:p>
          <a:p>
            <a:pPr marL="285750" indent="-285750" defTabSz="457200">
              <a:buClr>
                <a:srgbClr val="002060"/>
              </a:buClr>
              <a:buFont typeface="Arial" panose="020B0604020202020204" pitchFamily="34" charset="0"/>
              <a:buChar char="•"/>
            </a:pPr>
            <a:r>
              <a:rPr lang="en-GB" sz="1400" dirty="0">
                <a:solidFill>
                  <a:srgbClr val="37424A"/>
                </a:solidFill>
                <a:latin typeface="Arial" panose="020B0604020202020204" pitchFamily="34" charset="0"/>
                <a:cs typeface="Arial" panose="020B0604020202020204" pitchFamily="34" charset="0"/>
              </a:rPr>
              <a:t>The </a:t>
            </a:r>
            <a:r>
              <a:rPr lang="en-GB" sz="1400" b="1" dirty="0">
                <a:solidFill>
                  <a:srgbClr val="FFC000"/>
                </a:solidFill>
                <a:latin typeface="Arial" panose="020B0604020202020204" pitchFamily="34" charset="0"/>
                <a:cs typeface="Arial" panose="020B0604020202020204" pitchFamily="34" charset="0"/>
              </a:rPr>
              <a:t>risks facing </a:t>
            </a:r>
            <a:r>
              <a:rPr lang="en-GB" sz="1400" b="1" dirty="0" smtClean="0">
                <a:solidFill>
                  <a:srgbClr val="FFC000"/>
                </a:solidFill>
                <a:latin typeface="Arial" panose="020B0604020202020204" pitchFamily="34" charset="0"/>
                <a:cs typeface="Arial" panose="020B0604020202020204" pitchFamily="34" charset="0"/>
              </a:rPr>
              <a:t>people </a:t>
            </a:r>
            <a:r>
              <a:rPr lang="en-GB" sz="1400" b="1" dirty="0">
                <a:solidFill>
                  <a:srgbClr val="FFC000"/>
                </a:solidFill>
                <a:latin typeface="Arial" panose="020B0604020202020204" pitchFamily="34" charset="0"/>
                <a:cs typeface="Arial" panose="020B0604020202020204" pitchFamily="34" charset="0"/>
              </a:rPr>
              <a:t>with diabetes are heightened during Ramadan</a:t>
            </a:r>
            <a:r>
              <a:rPr lang="en-GB" sz="1400" dirty="0">
                <a:solidFill>
                  <a:srgbClr val="37424A"/>
                </a:solidFill>
                <a:latin typeface="Arial" panose="020B0604020202020204" pitchFamily="34" charset="0"/>
                <a:cs typeface="Arial" panose="020B0604020202020204" pitchFamily="34" charset="0"/>
              </a:rPr>
              <a:t>, including hypoglycaemia, hyperglycaemia, diabetic ketoacidosis, dehydration and thrombosis</a:t>
            </a:r>
          </a:p>
          <a:p>
            <a:pPr marL="285750" indent="-285750" defTabSz="457200">
              <a:buClr>
                <a:srgbClr val="002060"/>
              </a:buClr>
              <a:buFont typeface="Arial" panose="020B0604020202020204" pitchFamily="34" charset="0"/>
              <a:buChar char="•"/>
            </a:pPr>
            <a:endParaRPr lang="en-GB" sz="1400" dirty="0">
              <a:solidFill>
                <a:srgbClr val="37424A"/>
              </a:solidFill>
              <a:latin typeface="Arial" panose="020B0604020202020204" pitchFamily="34" charset="0"/>
              <a:cs typeface="Arial" panose="020B0604020202020204" pitchFamily="34" charset="0"/>
            </a:endParaRPr>
          </a:p>
          <a:p>
            <a:pPr marL="285750" indent="-285750" defTabSz="457200">
              <a:buClr>
                <a:srgbClr val="002060"/>
              </a:buClr>
              <a:buFont typeface="Arial" panose="020B0604020202020204" pitchFamily="34" charset="0"/>
              <a:buChar char="•"/>
            </a:pPr>
            <a:r>
              <a:rPr lang="en-GB" sz="1400" dirty="0" smtClean="0">
                <a:solidFill>
                  <a:srgbClr val="37424A"/>
                </a:solidFill>
                <a:latin typeface="Arial" panose="020B0604020202020204" pitchFamily="34" charset="0"/>
                <a:cs typeface="Arial" panose="020B0604020202020204" pitchFamily="34" charset="0"/>
              </a:rPr>
              <a:t>Feasting </a:t>
            </a:r>
            <a:r>
              <a:rPr lang="en-GB" sz="1400" dirty="0">
                <a:solidFill>
                  <a:srgbClr val="37424A"/>
                </a:solidFill>
                <a:latin typeface="Arial" panose="020B0604020202020204" pitchFamily="34" charset="0"/>
                <a:cs typeface="Arial" panose="020B0604020202020204" pitchFamily="34" charset="0"/>
              </a:rPr>
              <a:t>during Ramadan also carries risks for those with diabetes.</a:t>
            </a:r>
          </a:p>
        </p:txBody>
      </p:sp>
      <p:sp>
        <p:nvSpPr>
          <p:cNvPr id="3" name="Multiply 2"/>
          <p:cNvSpPr/>
          <p:nvPr/>
        </p:nvSpPr>
        <p:spPr>
          <a:xfrm>
            <a:off x="2208752" y="1567111"/>
            <a:ext cx="457200" cy="220368"/>
          </a:xfrm>
          <a:prstGeom prst="mathMultiply">
            <a:avLst/>
          </a:prstGeom>
          <a:solidFill>
            <a:srgbClr val="C00000"/>
          </a:solidFill>
          <a:ln w="6350" cap="flat" cmpd="sng" algn="ctr">
            <a:solidFill>
              <a:srgbClr val="C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kern="600" spc="30" dirty="0" err="1">
              <a:solidFill>
                <a:prstClr val="white"/>
              </a:solidFill>
            </a:endParaRPr>
          </a:p>
        </p:txBody>
      </p:sp>
      <p:sp>
        <p:nvSpPr>
          <p:cNvPr id="28" name="Multiply 27"/>
          <p:cNvSpPr/>
          <p:nvPr/>
        </p:nvSpPr>
        <p:spPr>
          <a:xfrm>
            <a:off x="2223998" y="2146556"/>
            <a:ext cx="457200" cy="220368"/>
          </a:xfrm>
          <a:prstGeom prst="mathMultiply">
            <a:avLst/>
          </a:prstGeom>
          <a:solidFill>
            <a:srgbClr val="C00000"/>
          </a:solidFill>
          <a:ln w="6350" cap="flat" cmpd="sng" algn="ctr">
            <a:solidFill>
              <a:srgbClr val="C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kern="600" spc="30" dirty="0" err="1">
              <a:solidFill>
                <a:prstClr val="white"/>
              </a:solidFill>
            </a:endParaRPr>
          </a:p>
        </p:txBody>
      </p:sp>
      <p:cxnSp>
        <p:nvCxnSpPr>
          <p:cNvPr id="8" name="Straight Arrow Connector 7"/>
          <p:cNvCxnSpPr/>
          <p:nvPr/>
        </p:nvCxnSpPr>
        <p:spPr>
          <a:xfrm flipV="1">
            <a:off x="930462" y="3712547"/>
            <a:ext cx="0" cy="230848"/>
          </a:xfrm>
          <a:prstGeom prst="straightConnector1">
            <a:avLst/>
          </a:prstGeom>
          <a:ln w="41275" cap="flat" cmpd="sng" algn="ctr">
            <a:solidFill>
              <a:schemeClr val="accent4"/>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15643" y="4808522"/>
            <a:ext cx="8527976" cy="153888"/>
          </a:xfrm>
          <a:prstGeom prst="rect">
            <a:avLst/>
          </a:prstGeom>
          <a:noFill/>
        </p:spPr>
        <p:txBody>
          <a:bodyPr wrap="none" lIns="0" tIns="0" rIns="0" bIns="0" rtlCol="0" anchor="t" anchorCtr="0">
            <a:spAutoFit/>
          </a:bodyPr>
          <a:lstStyle/>
          <a:p>
            <a:pPr defTabSz="457200"/>
            <a:r>
              <a:rPr lang="en-GB" sz="1000" dirty="0">
                <a:solidFill>
                  <a:srgbClr val="37424A"/>
                </a:solidFill>
              </a:rPr>
              <a:t>Adapted from Diabetes and </a:t>
            </a:r>
            <a:r>
              <a:rPr lang="en-GB" sz="1000" dirty="0" err="1">
                <a:solidFill>
                  <a:srgbClr val="37424A"/>
                </a:solidFill>
              </a:rPr>
              <a:t>Ramadan:Practical</a:t>
            </a:r>
            <a:r>
              <a:rPr lang="en-GB" sz="1000" dirty="0">
                <a:solidFill>
                  <a:srgbClr val="37424A"/>
                </a:solidFill>
              </a:rPr>
              <a:t> Guidelines. International Diabetes Federation (IDF), in </a:t>
            </a:r>
            <a:r>
              <a:rPr lang="en-GB" sz="1000" dirty="0" smtClean="0">
                <a:solidFill>
                  <a:srgbClr val="37424A"/>
                </a:solidFill>
              </a:rPr>
              <a:t>collaboration with </a:t>
            </a:r>
            <a:r>
              <a:rPr lang="en-GB" sz="1000" dirty="0">
                <a:solidFill>
                  <a:srgbClr val="37424A"/>
                </a:solidFill>
              </a:rPr>
              <a:t>the Diabetes and Ramadan (DAR) International Alliance (2016) </a:t>
            </a:r>
            <a:r>
              <a:rPr lang="en-GB" sz="1000" dirty="0" smtClean="0">
                <a:solidFill>
                  <a:srgbClr val="37424A"/>
                </a:solidFill>
              </a:rPr>
              <a:t>c</a:t>
            </a:r>
            <a:endParaRPr lang="en-GB" sz="1000" kern="600" spc="30" dirty="0">
              <a:solidFill>
                <a:srgbClr val="37424A"/>
              </a:solidFill>
            </a:endParaRPr>
          </a:p>
        </p:txBody>
      </p:sp>
    </p:spTree>
    <p:extLst>
      <p:ext uri="{BB962C8B-B14F-4D97-AF65-F5344CB8AC3E}">
        <p14:creationId xmlns:p14="http://schemas.microsoft.com/office/powerpoint/2010/main" val="1142363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sd_mix_match_three_no_image_low">
  <a:themeElements>
    <a:clrScheme name="Custom 3">
      <a:dk1>
        <a:srgbClr val="000000"/>
      </a:dk1>
      <a:lt1>
        <a:srgbClr val="FFFFFF"/>
      </a:lt1>
      <a:dk2>
        <a:srgbClr val="37424A"/>
      </a:dk2>
      <a:lt2>
        <a:srgbClr val="BDBDBD"/>
      </a:lt2>
      <a:accent1>
        <a:srgbClr val="00539F"/>
      </a:accent1>
      <a:accent2>
        <a:srgbClr val="8CC7BA"/>
      </a:accent2>
      <a:accent3>
        <a:srgbClr val="D97C1E"/>
      </a:accent3>
      <a:accent4>
        <a:srgbClr val="8F8F3A"/>
      </a:accent4>
      <a:accent5>
        <a:srgbClr val="E8C90F"/>
      </a:accent5>
      <a:accent6>
        <a:srgbClr val="66203A"/>
      </a:accent6>
      <a:hlink>
        <a:srgbClr val="8CC7BA"/>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a:noFill/>
        </a:ln>
        <a:effectLs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lang="en-US"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00877C"/>
        </a:accent1>
        <a:accent2>
          <a:srgbClr val="BDBDBD"/>
        </a:accent2>
        <a:accent3>
          <a:srgbClr val="FFFFFF"/>
        </a:accent3>
        <a:accent4>
          <a:srgbClr val="000000"/>
        </a:accent4>
        <a:accent5>
          <a:srgbClr val="AAC3BF"/>
        </a:accent5>
        <a:accent6>
          <a:srgbClr val="ABABAB"/>
        </a:accent6>
        <a:hlink>
          <a:srgbClr val="8CC7BA"/>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se 4-3 MSD Mix and Match Template without Anthem 2017">
  <a:themeElements>
    <a:clrScheme name="Custom 258">
      <a:dk1>
        <a:srgbClr val="37424A"/>
      </a:dk1>
      <a:lt1>
        <a:sysClr val="window" lastClr="FFFFFF"/>
      </a:lt1>
      <a:dk2>
        <a:srgbClr val="00877C"/>
      </a:dk2>
      <a:lt2>
        <a:srgbClr val="BFB8AF"/>
      </a:lt2>
      <a:accent1>
        <a:srgbClr val="00877C"/>
      </a:accent1>
      <a:accent2>
        <a:srgbClr val="6ECEB2"/>
      </a:accent2>
      <a:accent3>
        <a:srgbClr val="66203A"/>
      </a:accent3>
      <a:accent4>
        <a:srgbClr val="F68D2E"/>
      </a:accent4>
      <a:accent5>
        <a:srgbClr val="9AC92E"/>
      </a:accent5>
      <a:accent6>
        <a:srgbClr val="FBE122"/>
      </a:accent6>
      <a:hlink>
        <a:srgbClr val="37424A"/>
      </a:hlink>
      <a:folHlink>
        <a:srgbClr val="00877C"/>
      </a:folHlink>
    </a:clrScheme>
    <a:fontScheme name="Merck Font Theme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cap="flat" cmpd="sng" algn="ctr">
          <a:noFill/>
          <a:prstDash val="solid"/>
          <a:round/>
          <a:headEnd type="none" w="med" len="med"/>
          <a:tailEnd type="none" w="med" len="med"/>
        </a:ln>
        <a:effectLst/>
      </a:spPr>
      <a:bodyPr rtlCol="0" anchor="ctr"/>
      <a:lstStyle>
        <a:defPPr algn="ctr">
          <a:defRPr kern="600" spc="30" dirty="0" err="1" smtClean="0"/>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spAutoFit/>
      </a:bodyPr>
      <a:lstStyle>
        <a:defPPr>
          <a:defRPr kern="600" spc="30" dirty="0" err="1" smtClean="0"/>
        </a:defPPr>
      </a:lstStyle>
    </a:txDef>
  </a:objectDefaults>
  <a:extraClrSchemeLst/>
</a:theme>
</file>

<file path=ppt/theme/theme3.xml><?xml version="1.0" encoding="utf-8"?>
<a:theme xmlns:a="http://schemas.openxmlformats.org/drawingml/2006/main" name="1_Use 4-3 MSD Mix and Match Template without Anthem 2017">
  <a:themeElements>
    <a:clrScheme name="Custom 258">
      <a:dk1>
        <a:srgbClr val="37424A"/>
      </a:dk1>
      <a:lt1>
        <a:sysClr val="window" lastClr="FFFFFF"/>
      </a:lt1>
      <a:dk2>
        <a:srgbClr val="00877C"/>
      </a:dk2>
      <a:lt2>
        <a:srgbClr val="BFB8AF"/>
      </a:lt2>
      <a:accent1>
        <a:srgbClr val="00877C"/>
      </a:accent1>
      <a:accent2>
        <a:srgbClr val="6ECEB2"/>
      </a:accent2>
      <a:accent3>
        <a:srgbClr val="66203A"/>
      </a:accent3>
      <a:accent4>
        <a:srgbClr val="F68D2E"/>
      </a:accent4>
      <a:accent5>
        <a:srgbClr val="9AC92E"/>
      </a:accent5>
      <a:accent6>
        <a:srgbClr val="FBE122"/>
      </a:accent6>
      <a:hlink>
        <a:srgbClr val="37424A"/>
      </a:hlink>
      <a:folHlink>
        <a:srgbClr val="00877C"/>
      </a:folHlink>
    </a:clrScheme>
    <a:fontScheme name="Merck Font Theme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cap="flat" cmpd="sng" algn="ctr">
          <a:noFill/>
          <a:prstDash val="solid"/>
          <a:round/>
          <a:headEnd type="none" w="med" len="med"/>
          <a:tailEnd type="none" w="med" len="med"/>
        </a:ln>
        <a:effectLst/>
      </a:spPr>
      <a:bodyPr rtlCol="0" anchor="ctr"/>
      <a:lstStyle>
        <a:defPPr algn="ctr">
          <a:defRPr kern="600" spc="30" dirty="0" err="1" smtClean="0"/>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spAutoFit/>
      </a:bodyPr>
      <a:lstStyle>
        <a:defPPr>
          <a:defRPr kern="600" spc="30" dirty="0" err="1" smtClean="0"/>
        </a:defPPr>
      </a:lstStyle>
    </a:txDef>
  </a:objectDefaults>
  <a:extraClrSchemeLst/>
</a:theme>
</file>

<file path=ppt/theme/theme4.xml><?xml version="1.0" encoding="utf-8"?>
<a:theme xmlns:a="http://schemas.openxmlformats.org/drawingml/2006/main" name="2_Presentation1">
  <a:themeElements>
    <a:clrScheme name="2_Presentation1 14">
      <a:dk1>
        <a:srgbClr val="000000"/>
      </a:dk1>
      <a:lt1>
        <a:srgbClr val="FFFFFF"/>
      </a:lt1>
      <a:dk2>
        <a:srgbClr val="003399"/>
      </a:dk2>
      <a:lt2>
        <a:srgbClr val="FFFF00"/>
      </a:lt2>
      <a:accent1>
        <a:srgbClr val="BBE0E3"/>
      </a:accent1>
      <a:accent2>
        <a:srgbClr val="FF9900"/>
      </a:accent2>
      <a:accent3>
        <a:srgbClr val="AAADCA"/>
      </a:accent3>
      <a:accent4>
        <a:srgbClr val="DADADA"/>
      </a:accent4>
      <a:accent5>
        <a:srgbClr val="DAEDEF"/>
      </a:accent5>
      <a:accent6>
        <a:srgbClr val="E78A00"/>
      </a:accent6>
      <a:hlink>
        <a:srgbClr val="0066CC"/>
      </a:hlink>
      <a:folHlink>
        <a:srgbClr val="99CC00"/>
      </a:folHlink>
    </a:clrScheme>
    <a:fontScheme name="2_Presentation1">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_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Presentation1 13">
        <a:dk1>
          <a:srgbClr val="000000"/>
        </a:dk1>
        <a:lt1>
          <a:srgbClr val="FFFFFF"/>
        </a:lt1>
        <a:dk2>
          <a:srgbClr val="003399"/>
        </a:dk2>
        <a:lt2>
          <a:srgbClr val="FFFF00"/>
        </a:lt2>
        <a:accent1>
          <a:srgbClr val="BBE0E3"/>
        </a:accent1>
        <a:accent2>
          <a:srgbClr val="333399"/>
        </a:accent2>
        <a:accent3>
          <a:srgbClr val="AAADC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2_Presentation1 14">
        <a:dk1>
          <a:srgbClr val="000000"/>
        </a:dk1>
        <a:lt1>
          <a:srgbClr val="FFFFFF"/>
        </a:lt1>
        <a:dk2>
          <a:srgbClr val="003399"/>
        </a:dk2>
        <a:lt2>
          <a:srgbClr val="FFFF00"/>
        </a:lt2>
        <a:accent1>
          <a:srgbClr val="BBE0E3"/>
        </a:accent1>
        <a:accent2>
          <a:srgbClr val="FF9900"/>
        </a:accent2>
        <a:accent3>
          <a:srgbClr val="AAADCA"/>
        </a:accent3>
        <a:accent4>
          <a:srgbClr val="DADADA"/>
        </a:accent4>
        <a:accent5>
          <a:srgbClr val="DAEDEF"/>
        </a:accent5>
        <a:accent6>
          <a:srgbClr val="E78A00"/>
        </a:accent6>
        <a:hlink>
          <a:srgbClr val="0066CC"/>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Use 4-3 MSD Mix and Match Template without Anthem 2017">
  <a:themeElements>
    <a:clrScheme name="Custom 258">
      <a:dk1>
        <a:srgbClr val="37424A"/>
      </a:dk1>
      <a:lt1>
        <a:sysClr val="window" lastClr="FFFFFF"/>
      </a:lt1>
      <a:dk2>
        <a:srgbClr val="00877C"/>
      </a:dk2>
      <a:lt2>
        <a:srgbClr val="BFB8AF"/>
      </a:lt2>
      <a:accent1>
        <a:srgbClr val="00877C"/>
      </a:accent1>
      <a:accent2>
        <a:srgbClr val="6ECEB2"/>
      </a:accent2>
      <a:accent3>
        <a:srgbClr val="66203A"/>
      </a:accent3>
      <a:accent4>
        <a:srgbClr val="F68D2E"/>
      </a:accent4>
      <a:accent5>
        <a:srgbClr val="9AC92E"/>
      </a:accent5>
      <a:accent6>
        <a:srgbClr val="FBE122"/>
      </a:accent6>
      <a:hlink>
        <a:srgbClr val="37424A"/>
      </a:hlink>
      <a:folHlink>
        <a:srgbClr val="00877C"/>
      </a:folHlink>
    </a:clrScheme>
    <a:fontScheme name="Merck Font Theme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cap="flat" cmpd="sng" algn="ctr">
          <a:noFill/>
          <a:prstDash val="solid"/>
          <a:round/>
          <a:headEnd type="none" w="med" len="med"/>
          <a:tailEnd type="none" w="med" len="med"/>
        </a:ln>
        <a:effectLst/>
      </a:spPr>
      <a:bodyPr rtlCol="0" anchor="ctr"/>
      <a:lstStyle>
        <a:defPPr algn="ctr">
          <a:defRPr kern="600" spc="30" dirty="0" err="1" smtClean="0"/>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spAutoFit/>
      </a:bodyPr>
      <a:lstStyle>
        <a:defPPr>
          <a:defRPr kern="600" spc="30" dirty="0" err="1" smtClean="0"/>
        </a:defPPr>
      </a:lstStyle>
    </a:txDef>
  </a:objectDefaults>
  <a:extraClrSchemeLst/>
</a:theme>
</file>

<file path=ppt/theme/theme6.xml><?xml version="1.0" encoding="utf-8"?>
<a:theme xmlns:a="http://schemas.openxmlformats.org/drawingml/2006/main" name="2_msd_mix_match_three_no_image_low">
  <a:themeElements>
    <a:clrScheme name="Custom 3">
      <a:dk1>
        <a:srgbClr val="000000"/>
      </a:dk1>
      <a:lt1>
        <a:srgbClr val="FFFFFF"/>
      </a:lt1>
      <a:dk2>
        <a:srgbClr val="37424A"/>
      </a:dk2>
      <a:lt2>
        <a:srgbClr val="BDBDBD"/>
      </a:lt2>
      <a:accent1>
        <a:srgbClr val="00539F"/>
      </a:accent1>
      <a:accent2>
        <a:srgbClr val="8CC7BA"/>
      </a:accent2>
      <a:accent3>
        <a:srgbClr val="D97C1E"/>
      </a:accent3>
      <a:accent4>
        <a:srgbClr val="8F8F3A"/>
      </a:accent4>
      <a:accent5>
        <a:srgbClr val="E8C90F"/>
      </a:accent5>
      <a:accent6>
        <a:srgbClr val="66203A"/>
      </a:accent6>
      <a:hlink>
        <a:srgbClr val="8CC7BA"/>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a:noFill/>
        </a:ln>
        <a:effectLs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lang="en-US"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00877C"/>
        </a:accent1>
        <a:accent2>
          <a:srgbClr val="BDBDBD"/>
        </a:accent2>
        <a:accent3>
          <a:srgbClr val="FFFFFF"/>
        </a:accent3>
        <a:accent4>
          <a:srgbClr val="000000"/>
        </a:accent4>
        <a:accent5>
          <a:srgbClr val="AAC3BF"/>
        </a:accent5>
        <a:accent6>
          <a:srgbClr val="ABABAB"/>
        </a:accent6>
        <a:hlink>
          <a:srgbClr val="8CC7BA"/>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element uid="9920fcc9-9f43-4d43-9e3e-b98a219cfd55" value=""/>
</sisl>
</file>

<file path=customXml/itemProps1.xml><?xml version="1.0" encoding="utf-8"?>
<ds:datastoreItem xmlns:ds="http://schemas.openxmlformats.org/officeDocument/2006/customXml" ds:itemID="{8A76C0AE-6963-4624-B4FB-6B4392153DB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653</TotalTime>
  <Words>2993</Words>
  <Application>Microsoft Office PowerPoint</Application>
  <PresentationFormat>On-screen Show (16:9)</PresentationFormat>
  <Paragraphs>354</Paragraphs>
  <Slides>26</Slides>
  <Notes>26</Notes>
  <HiddenSlides>0</HiddenSlides>
  <MMClips>0</MMClips>
  <ScaleCrop>false</ScaleCrop>
  <HeadingPairs>
    <vt:vector size="4" baseType="variant">
      <vt:variant>
        <vt:lpstr>Theme</vt:lpstr>
      </vt:variant>
      <vt:variant>
        <vt:i4>6</vt:i4>
      </vt:variant>
      <vt:variant>
        <vt:lpstr>Slide Titles</vt:lpstr>
      </vt:variant>
      <vt:variant>
        <vt:i4>26</vt:i4>
      </vt:variant>
    </vt:vector>
  </HeadingPairs>
  <TitlesOfParts>
    <vt:vector size="32" baseType="lpstr">
      <vt:lpstr>1_msd_mix_match_three_no_image_low</vt:lpstr>
      <vt:lpstr>Use 4-3 MSD Mix and Match Template without Anthem 2017</vt:lpstr>
      <vt:lpstr>1_Use 4-3 MSD Mix and Match Template without Anthem 2017</vt:lpstr>
      <vt:lpstr>2_Presentation1</vt:lpstr>
      <vt:lpstr>2_Use 4-3 MSD Mix and Match Template without Anthem 2017</vt:lpstr>
      <vt:lpstr>2_msd_mix_match_three_no_image_low</vt:lpstr>
      <vt:lpstr>RAMADAN AND TYPE 2 DIABETES </vt:lpstr>
      <vt:lpstr>Speaker Disclosures</vt:lpstr>
      <vt:lpstr>Agenda</vt:lpstr>
      <vt:lpstr>Ramadan: one of the five pillars of Islam</vt:lpstr>
      <vt:lpstr>What does Ramadan fast mean?</vt:lpstr>
      <vt:lpstr>Exemptions to Ramadan2,3</vt:lpstr>
      <vt:lpstr>Pathophysiology of feeding4</vt:lpstr>
      <vt:lpstr>Pathophysiology of fasting4</vt:lpstr>
      <vt:lpstr>Pathophysiology of fasting in diabetes4</vt:lpstr>
      <vt:lpstr>Major risks associated with fasting in people with diabetes1</vt:lpstr>
      <vt:lpstr>Possible Metabolic Complications5</vt:lpstr>
      <vt:lpstr>Other possible Metabolic Complications5</vt:lpstr>
      <vt:lpstr>Risk stratification for fasting in people with diabetes7 </vt:lpstr>
      <vt:lpstr>The Muslim Council of Britain: Ramadan and people with diabetes</vt:lpstr>
      <vt:lpstr>NICE NG28: Individualised care</vt:lpstr>
      <vt:lpstr>Fasting Considerations for Ramadan1</vt:lpstr>
      <vt:lpstr>Recommendations for adjusting diabetes medications during Ramadan fasting7</vt:lpstr>
      <vt:lpstr>Recommendations for adjusting diabetes medications during Ramadan fasting3,5,7</vt:lpstr>
      <vt:lpstr>PowerPoint Presentation</vt:lpstr>
      <vt:lpstr>Pilot Study: Nearly 20% of SU-Treated Muslim Patients With Type 2 Diabetes Experienced Symptomatic Hypoglycaemia During Ramadan Fasting8</vt:lpstr>
      <vt:lpstr>Pilot Study: 6.7% of SU-Treated Muslim Patients With Type 2 Diabetes Experienced Severe Hypoglycaemia During Ramadan Fasting8</vt:lpstr>
      <vt:lpstr>Sitagliptin vs Sulphonylurea in Muslim Patients With  Type 2 Diabetes Treated During Ramadan: Study Design9</vt:lpstr>
      <vt:lpstr>Switching to Sitagliptin Treatment Was Associated With a Significantly Lower Incidence of Symptomatic Hypoglycaemia Compared With Remaining on Sulphonylurea Treatment9</vt:lpstr>
      <vt:lpstr>Guidance on self-monitoring of blood glucose7</vt:lpstr>
      <vt:lpstr>Prescribing information</vt:lpstr>
      <vt:lpstr>References</vt:lpstr>
    </vt:vector>
  </TitlesOfParts>
  <Company>Merck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incidence of Hypoglycaemia in Muslim Patients with Type 2 diabetes, treated with sitagliptin or sulphonylurea during Ramadan</dc:title>
  <dc:creator>ferrima</dc:creator>
  <cp:lastModifiedBy>Merck &amp; Co., Inc.</cp:lastModifiedBy>
  <cp:revision>31</cp:revision>
  <dcterms:created xsi:type="dcterms:W3CDTF">2018-03-08T10:32:34Z</dcterms:created>
  <dcterms:modified xsi:type="dcterms:W3CDTF">2018-04-28T08:29:31Z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b69f2fef-5c48-43ad-8caf-b18bf283c510</vt:lpwstr>
  </property>
  <property fmtid="{D5CDD505-2E9C-101B-9397-08002B2CF9AE}" pid="3" name="bjSaver">
    <vt:lpwstr>Uk0Nn6loVOfBrr/UDJZBg5yhJmkpO9So</vt:lpwstr>
  </property>
  <property fmtid="{D5CDD505-2E9C-101B-9397-08002B2CF9AE}" pid="4" name="_AdHocReviewCycleID">
    <vt:i4>-1886699938</vt:i4>
  </property>
  <property fmtid="{D5CDD505-2E9C-101B-9397-08002B2CF9AE}" pid="5" name="_NewReviewCycle">
    <vt:lpwstr/>
  </property>
  <property fmtid="{D5CDD505-2E9C-101B-9397-08002B2CF9AE}" pid="6" name="_EmailSubject">
    <vt:lpwstr>Ramadan slide deck</vt:lpwstr>
  </property>
  <property fmtid="{D5CDD505-2E9C-101B-9397-08002B2CF9AE}" pid="7" name="_AuthorEmail">
    <vt:lpwstr>lucy.coleman@merck.com</vt:lpwstr>
  </property>
  <property fmtid="{D5CDD505-2E9C-101B-9397-08002B2CF9AE}" pid="8" name="_AuthorEmailDisplayName">
    <vt:lpwstr>Coleman, Lucy Jasmine</vt:lpwstr>
  </property>
  <property fmtid="{D5CDD505-2E9C-101B-9397-08002B2CF9AE}" pid="9" name="_MarkAsFinal">
    <vt:bool>true</vt:bool>
  </property>
  <property fmtid="{D5CDD505-2E9C-101B-9397-08002B2CF9AE}" pid="10" name="bjDocumentLabelXML">
    <vt:lpwstr>&lt;?xml version="1.0" encoding="us-ascii"?&gt;&lt;sisl xmlns:xsi="http://www.w3.org/2001/XMLSchema-instance" xmlns:xsd="http://www.w3.org/2001/XMLSchema" sislVersion="0" policy="a10f9ac0-5937-4b4f-b459-96aedd9ed2c5" xmlns="http://www.boldonjames.com/2008/01/sie/i</vt:lpwstr>
  </property>
  <property fmtid="{D5CDD505-2E9C-101B-9397-08002B2CF9AE}" pid="11" name="bjDocumentLabelXML-0">
    <vt:lpwstr>nternal/label"&gt;&lt;element uid="9920fcc9-9f43-4d43-9e3e-b98a219cfd55" value="" /&gt;&lt;/sisl&gt;</vt:lpwstr>
  </property>
  <property fmtid="{D5CDD505-2E9C-101B-9397-08002B2CF9AE}" pid="12" name="bjDocumentSecurityLabel">
    <vt:lpwstr>Not Classified</vt:lpwstr>
  </property>
</Properties>
</file>